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4"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E05961-3AA3-4690-B4E3-C3D21F3A006A}" type="datetimeFigureOut">
              <a:rPr lang="en-US" smtClean="0"/>
              <a:pPr/>
              <a:t>6/20/2023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0EF60B-7B8E-4E37-9A32-87EB796A84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6F7039-FF6C-47C1-83C6-22D05ECB72F8}" type="slidenum">
              <a:rPr lang="en-US"/>
              <a:pPr/>
              <a:t>8</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t>Now would be a good time to do an exercise…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E57881-A382-4012-AB63-6153498851B3}" type="slidenum">
              <a:rPr lang="en-US"/>
              <a:pPr/>
              <a:t>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9CDDB7-C711-4A40-B77C-DBEA6095664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9CDDB7-C711-4A40-B77C-DBEA6095664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9CDDB7-C711-4A40-B77C-DBEA6095664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9CDDB7-C711-4A40-B77C-DBEA6095664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9CDDB7-C711-4A40-B77C-DBEA60956640}"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9CDDB7-C711-4A40-B77C-DBEA60956640}"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9CDDB7-C711-4A40-B77C-DBEA60956640}"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9CDDB7-C711-4A40-B77C-DBEA60956640}"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CDDB7-C711-4A40-B77C-DBEA60956640}"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CDDB7-C711-4A40-B77C-DBEA60956640}"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CDDB7-C711-4A40-B77C-DBEA60956640}"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87641-0143-4D2D-8F7F-812AEAB667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CDDB7-C711-4A40-B77C-DBEA60956640}"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87641-0143-4D2D-8F7F-812AEAB667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8229600" cy="1470025"/>
          </a:xfrm>
        </p:spPr>
        <p:txBody>
          <a:bodyPr>
            <a:normAutofit/>
          </a:bodyPr>
          <a:lstStyle/>
          <a:p>
            <a:r>
              <a:rPr lang="en-US" sz="3200" dirty="0" smtClean="0">
                <a:solidFill>
                  <a:srgbClr val="7030A0"/>
                </a:solidFill>
                <a:latin typeface="American Typewriter" panose="02090604020004020304" pitchFamily="18" charset="77"/>
              </a:rPr>
              <a:t>	Web Development/BTCS-2410</a:t>
            </a:r>
            <a:endParaRPr lang="en-US" sz="3200" dirty="0">
              <a:solidFill>
                <a:srgbClr val="7030A0"/>
              </a:solidFill>
              <a:latin typeface="American Typewriter" panose="02090604020004020304" pitchFamily="18" charset="77"/>
            </a:endParaRPr>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Footer Placeholder 4">
            <a:extLst>
              <a:ext uri="{FF2B5EF4-FFF2-40B4-BE49-F238E27FC236}">
                <a16:creationId xmlns:a16="http://schemas.microsoft.com/office/drawing/2014/main" xmlns="" id="{DD4A000E-D220-0045-A2D1-8D39B19F67C4}"/>
              </a:ext>
            </a:extLst>
          </p:cNvPr>
          <p:cNvSpPr txBox="1">
            <a:spLocks/>
          </p:cNvSpPr>
          <p:nvPr/>
        </p:nvSpPr>
        <p:spPr>
          <a:xfrm>
            <a:off x="5029200" y="6492875"/>
            <a:ext cx="38862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solidFill>
                  <a:schemeClr val="tx1"/>
                </a:solidFill>
              </a:rPr>
              <a:t>Department of Computer Science &amp; Engineering</a:t>
            </a:r>
            <a:endParaRPr lang="en-US" b="1" dirty="0">
              <a:solidFill>
                <a:schemeClr val="tx1"/>
              </a:solidFill>
            </a:endParaRPr>
          </a:p>
        </p:txBody>
      </p:sp>
      <p:sp>
        <p:nvSpPr>
          <p:cNvPr id="10" name="Rectangle 9">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smtClean="0">
                <a:latin typeface="+mn-lt"/>
              </a:rPr>
              <a:t>Semester:4</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6154" cy="14478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Ms. </a:t>
            </a:r>
            <a:r>
              <a:rPr lang="en-US" dirty="0" err="1" smtClean="0"/>
              <a:t>Yogesh</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ln/>
        </p:spPr>
        <p:txBody>
          <a:bodyPr/>
          <a:lstStyle/>
          <a:p>
            <a:pPr algn="l"/>
            <a:r>
              <a:rPr lang="en-US" dirty="0"/>
              <a:t>Grouping Styles and Selectors</a:t>
            </a:r>
          </a:p>
        </p:txBody>
      </p:sp>
      <p:sp>
        <p:nvSpPr>
          <p:cNvPr id="65539" name="Rectangle 3"/>
          <p:cNvSpPr>
            <a:spLocks noGrp="1" noChangeArrowheads="1"/>
          </p:cNvSpPr>
          <p:nvPr>
            <p:ph type="body" idx="1"/>
          </p:nvPr>
        </p:nvSpPr>
        <p:spPr>
          <a:ln/>
        </p:spPr>
        <p:txBody>
          <a:bodyPr/>
          <a:lstStyle/>
          <a:p>
            <a:pPr>
              <a:lnSpc>
                <a:spcPct val="80000"/>
              </a:lnSpc>
              <a:spcAft>
                <a:spcPct val="10000"/>
              </a:spcAft>
            </a:pPr>
            <a:r>
              <a:rPr lang="en-US" sz="1200" dirty="0"/>
              <a:t>Each rule can include </a:t>
            </a:r>
            <a:r>
              <a:rPr lang="en-US" sz="1200" i="1" dirty="0"/>
              <a:t>multiple styles</a:t>
            </a:r>
            <a:r>
              <a:rPr lang="en-US" sz="1200" dirty="0"/>
              <a:t> by simply separating them by semicolons:</a:t>
            </a:r>
          </a:p>
          <a:p>
            <a:pPr lvl="1">
              <a:lnSpc>
                <a:spcPct val="80000"/>
              </a:lnSpc>
              <a:spcAft>
                <a:spcPct val="10000"/>
              </a:spcAft>
              <a:buFont typeface="Times" charset="0"/>
              <a:buNone/>
            </a:pPr>
            <a:r>
              <a:rPr lang="en-US" sz="900" dirty="0">
                <a:solidFill>
                  <a:srgbClr val="9A0B09"/>
                </a:solidFill>
                <a:latin typeface="Courier New" pitchFamily="49" charset="0"/>
              </a:rPr>
              <a:t>h2 { color: </a:t>
            </a:r>
            <a:r>
              <a:rPr lang="en-US" sz="900" dirty="0" err="1">
                <a:solidFill>
                  <a:srgbClr val="9A0B09"/>
                </a:solidFill>
                <a:latin typeface="Courier New" pitchFamily="49" charset="0"/>
              </a:rPr>
              <a:t>darkblue</a:t>
            </a:r>
            <a:r>
              <a:rPr lang="en-US" sz="900" dirty="0">
                <a:solidFill>
                  <a:srgbClr val="9A0B09"/>
                </a:solidFill>
                <a:latin typeface="Courier New" pitchFamily="49" charset="0"/>
              </a:rPr>
              <a:t>; font-style: italic;}</a:t>
            </a:r>
          </a:p>
          <a:p>
            <a:pPr lvl="1">
              <a:lnSpc>
                <a:spcPct val="80000"/>
              </a:lnSpc>
              <a:spcAft>
                <a:spcPct val="10000"/>
              </a:spcAft>
              <a:buFont typeface="Times" charset="0"/>
              <a:buNone/>
            </a:pPr>
            <a:endParaRPr lang="en-US" sz="900" dirty="0">
              <a:solidFill>
                <a:srgbClr val="9A0B09"/>
              </a:solidFill>
              <a:latin typeface="Courier New" pitchFamily="49" charset="0"/>
            </a:endParaRPr>
          </a:p>
          <a:p>
            <a:pPr>
              <a:lnSpc>
                <a:spcPct val="80000"/>
              </a:lnSpc>
              <a:spcAft>
                <a:spcPct val="10000"/>
              </a:spcAft>
            </a:pPr>
            <a:r>
              <a:rPr lang="en-US" sz="1200" dirty="0"/>
              <a:t>Additionally, </a:t>
            </a:r>
            <a:r>
              <a:rPr lang="en-US" sz="1200" i="1" dirty="0"/>
              <a:t>multiple selectors</a:t>
            </a:r>
            <a:r>
              <a:rPr lang="en-US" sz="1200" dirty="0"/>
              <a:t> that have the same styles can be grouped by separating them with commas:</a:t>
            </a:r>
          </a:p>
          <a:p>
            <a:pPr lvl="1">
              <a:lnSpc>
                <a:spcPct val="80000"/>
              </a:lnSpc>
              <a:spcAft>
                <a:spcPct val="10000"/>
              </a:spcAft>
              <a:buFont typeface="Times" charset="0"/>
              <a:buNone/>
            </a:pPr>
            <a:r>
              <a:rPr lang="en-US" sz="900" dirty="0">
                <a:solidFill>
                  <a:srgbClr val="9A0B09"/>
                </a:solidFill>
                <a:latin typeface="Courier New" pitchFamily="49" charset="0"/>
              </a:rPr>
              <a:t>h1, h2, h3 { color: </a:t>
            </a:r>
            <a:r>
              <a:rPr lang="en-US" sz="900" dirty="0" err="1">
                <a:solidFill>
                  <a:srgbClr val="9A0B09"/>
                </a:solidFill>
                <a:latin typeface="Courier New" pitchFamily="49" charset="0"/>
              </a:rPr>
              <a:t>darkblue</a:t>
            </a:r>
            <a:r>
              <a:rPr lang="en-US" sz="900" dirty="0">
                <a:solidFill>
                  <a:srgbClr val="9A0B09"/>
                </a:solidFill>
                <a:latin typeface="Courier New" pitchFamily="49" charset="0"/>
              </a:rPr>
              <a:t>; font-style: italic;}</a:t>
            </a:r>
          </a:p>
          <a:p>
            <a:pPr lvl="1">
              <a:lnSpc>
                <a:spcPct val="80000"/>
              </a:lnSpc>
              <a:spcAft>
                <a:spcPct val="10000"/>
              </a:spcAft>
              <a:buFont typeface="Times" charset="0"/>
              <a:buNone/>
            </a:pPr>
            <a:endParaRPr lang="en-US" sz="900" dirty="0">
              <a:solidFill>
                <a:srgbClr val="9A0B09"/>
              </a:solidFill>
              <a:latin typeface="Courier New" pitchFamily="49" charset="0"/>
            </a:endParaRPr>
          </a:p>
          <a:p>
            <a:pPr>
              <a:lnSpc>
                <a:spcPct val="80000"/>
              </a:lnSpc>
              <a:spcAft>
                <a:spcPct val="10000"/>
              </a:spcAft>
            </a:pPr>
            <a:r>
              <a:rPr lang="en-US" sz="1200" i="1" dirty="0"/>
              <a:t>Contextual selectors</a:t>
            </a:r>
            <a:r>
              <a:rPr lang="en-US" sz="1200" dirty="0"/>
              <a:t> allow you to specify that something will change, but only when it is used in conjunction with something else.  With the following style, </a:t>
            </a:r>
            <a:r>
              <a:rPr lang="en-US" sz="1200" dirty="0">
                <a:latin typeface="Courier New" pitchFamily="49" charset="0"/>
              </a:rPr>
              <a:t>strong</a:t>
            </a:r>
            <a:r>
              <a:rPr lang="en-US" sz="1200" dirty="0"/>
              <a:t> will be displayed in red, but only when it occurs within </a:t>
            </a:r>
            <a:r>
              <a:rPr lang="en-US" sz="1200" dirty="0" err="1">
                <a:latin typeface="Courier New" pitchFamily="49" charset="0"/>
              </a:rPr>
              <a:t>li</a:t>
            </a:r>
            <a:r>
              <a:rPr lang="en-US" sz="1200" dirty="0"/>
              <a:t> within </a:t>
            </a:r>
            <a:r>
              <a:rPr lang="en-US" sz="1200" dirty="0" err="1">
                <a:latin typeface="Courier New" pitchFamily="49" charset="0"/>
              </a:rPr>
              <a:t>ul</a:t>
            </a:r>
            <a:r>
              <a:rPr lang="en-US" sz="1200" dirty="0"/>
              <a:t>.</a:t>
            </a:r>
          </a:p>
          <a:p>
            <a:pPr lvl="1">
              <a:lnSpc>
                <a:spcPct val="80000"/>
              </a:lnSpc>
              <a:spcAft>
                <a:spcPct val="10000"/>
              </a:spcAft>
              <a:buFont typeface="Times" charset="0"/>
              <a:buNone/>
            </a:pPr>
            <a:r>
              <a:rPr lang="en-US" sz="900" dirty="0" err="1">
                <a:solidFill>
                  <a:srgbClr val="9A0B09"/>
                </a:solidFill>
                <a:latin typeface="Courier New" pitchFamily="49" charset="0"/>
              </a:rPr>
              <a:t>ul</a:t>
            </a:r>
            <a:r>
              <a:rPr lang="en-US" sz="900" dirty="0">
                <a:solidFill>
                  <a:srgbClr val="9A0B09"/>
                </a:solidFill>
                <a:latin typeface="Courier New" pitchFamily="49" charset="0"/>
              </a:rPr>
              <a:t> </a:t>
            </a:r>
            <a:r>
              <a:rPr lang="en-US" sz="900" dirty="0" err="1">
                <a:solidFill>
                  <a:srgbClr val="9A0B09"/>
                </a:solidFill>
                <a:latin typeface="Courier New" pitchFamily="49" charset="0"/>
              </a:rPr>
              <a:t>li</a:t>
            </a:r>
            <a:r>
              <a:rPr lang="en-US" sz="900" dirty="0">
                <a:solidFill>
                  <a:srgbClr val="9A0B09"/>
                </a:solidFill>
                <a:latin typeface="Courier New" pitchFamily="49" charset="0"/>
              </a:rPr>
              <a:t> strong { color: red;}</a:t>
            </a:r>
          </a:p>
          <a:p>
            <a:pPr>
              <a:lnSpc>
                <a:spcPct val="80000"/>
              </a:lnSpc>
              <a:spcAft>
                <a:spcPct val="10000"/>
              </a:spcAft>
              <a:buFont typeface="Wingdings" pitchFamily="2" charset="2"/>
              <a:buNone/>
            </a:pPr>
            <a:r>
              <a:rPr lang="en-US" sz="1200" dirty="0"/>
              <a:t>	Elements being modified by contextual selectors need not appear immediately inside one another (using this style, </a:t>
            </a:r>
            <a:r>
              <a:rPr lang="en-US" sz="1200" b="1" dirty="0"/>
              <a:t>blah</a:t>
            </a:r>
            <a:r>
              <a:rPr lang="en-US" sz="1200" dirty="0"/>
              <a:t> would still be red text: </a:t>
            </a:r>
            <a:r>
              <a:rPr lang="en-US" sz="1000" dirty="0">
                <a:latin typeface="Courier New" pitchFamily="49" charset="0"/>
              </a:rPr>
              <a:t>&lt;</a:t>
            </a:r>
            <a:r>
              <a:rPr lang="en-US" sz="1000" dirty="0" err="1">
                <a:latin typeface="Courier New" pitchFamily="49" charset="0"/>
              </a:rPr>
              <a:t>ul</a:t>
            </a:r>
            <a:r>
              <a:rPr lang="en-US" sz="1000" dirty="0">
                <a:latin typeface="Courier New" pitchFamily="49" charset="0"/>
              </a:rPr>
              <a:t>&gt;&lt;</a:t>
            </a:r>
            <a:r>
              <a:rPr lang="en-US" sz="1000" dirty="0" err="1">
                <a:latin typeface="Courier New" pitchFamily="49" charset="0"/>
              </a:rPr>
              <a:t>ol</a:t>
            </a:r>
            <a:r>
              <a:rPr lang="en-US" sz="1000" dirty="0">
                <a:latin typeface="Courier New" pitchFamily="49" charset="0"/>
              </a:rPr>
              <a:t>&gt;&lt;</a:t>
            </a:r>
            <a:r>
              <a:rPr lang="en-US" sz="1000" dirty="0" err="1">
                <a:latin typeface="Courier New" pitchFamily="49" charset="0"/>
              </a:rPr>
              <a:t>li</a:t>
            </a:r>
            <a:r>
              <a:rPr lang="en-US" sz="1000" dirty="0">
                <a:latin typeface="Courier New" pitchFamily="49" charset="0"/>
              </a:rPr>
              <a:t>&gt;&lt;strong&gt; blah &lt;/strong&gt;&lt;/</a:t>
            </a:r>
            <a:r>
              <a:rPr lang="en-US" sz="1000" dirty="0" err="1">
                <a:latin typeface="Courier New" pitchFamily="49" charset="0"/>
              </a:rPr>
              <a:t>li</a:t>
            </a:r>
            <a:r>
              <a:rPr lang="en-US" sz="1000" dirty="0">
                <a:latin typeface="Courier New" pitchFamily="49" charset="0"/>
              </a:rPr>
              <a:t>&gt;&lt;/</a:t>
            </a:r>
            <a:r>
              <a:rPr lang="en-US" sz="1000" dirty="0" err="1">
                <a:latin typeface="Courier New" pitchFamily="49" charset="0"/>
              </a:rPr>
              <a:t>ol</a:t>
            </a:r>
            <a:r>
              <a:rPr lang="en-US" sz="1000" dirty="0">
                <a:latin typeface="Courier New" pitchFamily="49" charset="0"/>
              </a:rPr>
              <a:t>&gt;&lt;/</a:t>
            </a:r>
            <a:r>
              <a:rPr lang="en-US" sz="1000" dirty="0" err="1">
                <a:latin typeface="Courier New" pitchFamily="49" charset="0"/>
              </a:rPr>
              <a:t>ul</a:t>
            </a:r>
            <a:r>
              <a:rPr lang="en-US" sz="1000" dirty="0">
                <a:latin typeface="Courier New" pitchFamily="49" charset="0"/>
              </a:rPr>
              <a:t>&gt;</a:t>
            </a:r>
            <a:r>
              <a:rPr lang="en-US" sz="1200" dirty="0"/>
              <a:t>).</a:t>
            </a:r>
            <a:endParaRPr lang="en-US" sz="900" dirty="0">
              <a:solidFill>
                <a:srgbClr val="9A0B09"/>
              </a:solidFill>
              <a:latin typeface="Courier New" pitchFamily="49" charset="0"/>
            </a:endParaRPr>
          </a:p>
          <a:p>
            <a:pPr>
              <a:lnSpc>
                <a:spcPct val="80000"/>
              </a:lnSpc>
              <a:spcAft>
                <a:spcPct val="10000"/>
              </a:spcAft>
            </a:pPr>
            <a:r>
              <a:rPr lang="en-US" sz="1200" i="1" dirty="0"/>
              <a:t>Direct child selectors</a:t>
            </a:r>
            <a:r>
              <a:rPr lang="en-US" sz="1200" dirty="0"/>
              <a:t> allow you to specify that something will change, but only those that are immediately inside of another element.  With the following style, only those </a:t>
            </a:r>
            <a:r>
              <a:rPr lang="en-US" sz="1200" dirty="0">
                <a:latin typeface="Courier New" pitchFamily="49" charset="0"/>
              </a:rPr>
              <a:t>strong</a:t>
            </a:r>
            <a:r>
              <a:rPr lang="en-US" sz="1200" dirty="0"/>
              <a:t> elements that are directly inside of an </a:t>
            </a:r>
            <a:r>
              <a:rPr lang="en-US" sz="1200" dirty="0">
                <a:latin typeface="Courier New" pitchFamily="49" charset="0"/>
              </a:rPr>
              <a:t>h1</a:t>
            </a:r>
            <a:r>
              <a:rPr lang="en-US" sz="1200" dirty="0"/>
              <a:t> will be purple; no </a:t>
            </a:r>
            <a:r>
              <a:rPr lang="en-US" sz="1200" dirty="0">
                <a:latin typeface="Courier New" pitchFamily="49" charset="0"/>
              </a:rPr>
              <a:t>strong</a:t>
            </a:r>
            <a:r>
              <a:rPr lang="en-US" sz="1200" dirty="0"/>
              <a:t> tags deeper within the sheet will be purple. </a:t>
            </a:r>
          </a:p>
          <a:p>
            <a:pPr lvl="1">
              <a:lnSpc>
                <a:spcPct val="80000"/>
              </a:lnSpc>
              <a:spcAft>
                <a:spcPct val="10000"/>
              </a:spcAft>
              <a:buFont typeface="Times" charset="0"/>
              <a:buNone/>
            </a:pPr>
            <a:r>
              <a:rPr lang="en-US" sz="900" dirty="0">
                <a:solidFill>
                  <a:srgbClr val="9A0B09"/>
                </a:solidFill>
                <a:latin typeface="Courier New" pitchFamily="49" charset="0"/>
              </a:rPr>
              <a:t>h1 &gt; strong { color: purple;}</a:t>
            </a:r>
            <a:endParaRPr lang="en-US" sz="900" i="1" dirty="0"/>
          </a:p>
          <a:p>
            <a:pPr>
              <a:lnSpc>
                <a:spcPct val="80000"/>
              </a:lnSpc>
              <a:spcAft>
                <a:spcPct val="10000"/>
              </a:spcAft>
            </a:pPr>
            <a:endParaRPr lang="en-US" sz="1200" i="1" dirty="0"/>
          </a:p>
          <a:p>
            <a:pPr>
              <a:lnSpc>
                <a:spcPct val="80000"/>
              </a:lnSpc>
              <a:spcAft>
                <a:spcPct val="10000"/>
              </a:spcAft>
            </a:pPr>
            <a:r>
              <a:rPr lang="en-US" sz="1200" i="1" dirty="0"/>
              <a:t>Adjacent selectors</a:t>
            </a:r>
            <a:r>
              <a:rPr lang="en-US" sz="1200" dirty="0"/>
              <a:t> allow you to specify that something will change, but only when preceded by something else.  With the following style, only those links (</a:t>
            </a:r>
            <a:r>
              <a:rPr lang="en-US" sz="1200" dirty="0">
                <a:latin typeface="Courier New" pitchFamily="49" charset="0"/>
              </a:rPr>
              <a:t>a</a:t>
            </a:r>
            <a:r>
              <a:rPr lang="en-US" sz="1200" dirty="0"/>
              <a:t>) that are preceded by an </a:t>
            </a:r>
            <a:r>
              <a:rPr lang="en-US" sz="1200" dirty="0">
                <a:latin typeface="Courier New" pitchFamily="49" charset="0"/>
              </a:rPr>
              <a:t>h2</a:t>
            </a:r>
            <a:r>
              <a:rPr lang="en-US" sz="1200" dirty="0"/>
              <a:t> will be green.  </a:t>
            </a:r>
          </a:p>
          <a:p>
            <a:pPr lvl="1">
              <a:lnSpc>
                <a:spcPct val="80000"/>
              </a:lnSpc>
              <a:spcAft>
                <a:spcPct val="10000"/>
              </a:spcAft>
              <a:buFont typeface="Times" charset="0"/>
              <a:buNone/>
            </a:pPr>
            <a:r>
              <a:rPr lang="en-US" sz="900" dirty="0">
                <a:solidFill>
                  <a:srgbClr val="9A0B09"/>
                </a:solidFill>
                <a:latin typeface="Courier New" pitchFamily="49" charset="0"/>
              </a:rPr>
              <a:t>h2 + a { color: green;}</a:t>
            </a:r>
          </a:p>
          <a:p>
            <a:pPr>
              <a:lnSpc>
                <a:spcPct val="80000"/>
              </a:lnSpc>
              <a:spcAft>
                <a:spcPct val="10000"/>
              </a:spcAft>
              <a:buFont typeface="Wingdings" pitchFamily="2" charset="2"/>
              <a:buNone/>
            </a:pPr>
            <a:r>
              <a:rPr lang="en-US" sz="1200" dirty="0"/>
              <a:t>	Elements being modified by adjacent selectors appear immediately after one another.  Using this style, this link would be green: </a:t>
            </a:r>
            <a:r>
              <a:rPr lang="en-US" sz="1000" dirty="0">
                <a:latin typeface="Courier New" pitchFamily="49" charset="0"/>
              </a:rPr>
              <a:t>&lt;h2&gt;Visit Stanford!&lt;/h2&gt;&lt;a </a:t>
            </a:r>
            <a:r>
              <a:rPr lang="en-US" sz="1000" dirty="0" err="1">
                <a:latin typeface="Courier New" pitchFamily="49" charset="0"/>
              </a:rPr>
              <a:t>href</a:t>
            </a:r>
            <a:r>
              <a:rPr lang="en-US" sz="1000" dirty="0">
                <a:latin typeface="Courier New" pitchFamily="49" charset="0"/>
              </a:rPr>
              <a:t>="http://www.stanford.edu"&gt;click here&lt;/a&gt;. </a:t>
            </a:r>
            <a:br>
              <a:rPr lang="en-US" sz="1000" dirty="0">
                <a:latin typeface="Courier New" pitchFamily="49" charset="0"/>
              </a:rPr>
            </a:br>
            <a:r>
              <a:rPr lang="en-US" sz="1200" dirty="0"/>
              <a:t>This link would not:</a:t>
            </a:r>
            <a:r>
              <a:rPr lang="en-US" sz="1000" dirty="0">
                <a:latin typeface="Courier New" pitchFamily="49" charset="0"/>
              </a:rPr>
              <a:t> &lt;h2&gt;Visit Stanford! &lt;a </a:t>
            </a:r>
            <a:r>
              <a:rPr lang="en-US" sz="1000" dirty="0" err="1">
                <a:latin typeface="Courier New" pitchFamily="49" charset="0"/>
              </a:rPr>
              <a:t>href</a:t>
            </a:r>
            <a:r>
              <a:rPr lang="en-US" sz="1000" dirty="0">
                <a:latin typeface="Courier New" pitchFamily="49" charset="0"/>
              </a:rPr>
              <a:t>="http://www.stanford.edu"&gt;click here&lt;/a&gt;&lt;/h2&gt;</a:t>
            </a:r>
            <a:r>
              <a:rPr lang="en-US" sz="1000" dirty="0"/>
              <a:t>.</a:t>
            </a:r>
          </a:p>
          <a:p>
            <a:pPr lvl="1">
              <a:lnSpc>
                <a:spcPct val="80000"/>
              </a:lnSpc>
              <a:spcAft>
                <a:spcPct val="10000"/>
              </a:spcAft>
              <a:buFont typeface="Times" charset="0"/>
              <a:buNone/>
            </a:pPr>
            <a:endParaRPr lang="en-US" sz="900" dirty="0">
              <a:solidFill>
                <a:srgbClr val="9A0B09"/>
              </a:solidFill>
              <a:latin typeface="Courier New" pitchFamily="49" charset="0"/>
            </a:endParaRPr>
          </a:p>
          <a:p>
            <a:pPr>
              <a:lnSpc>
                <a:spcPct val="80000"/>
              </a:lnSpc>
              <a:spcAft>
                <a:spcPct val="10000"/>
              </a:spcAft>
            </a:pPr>
            <a:r>
              <a:rPr lang="en-US" sz="1200" dirty="0"/>
              <a:t>You can also group selectors </a:t>
            </a:r>
            <a:r>
              <a:rPr lang="en-US" sz="1200" i="1" dirty="0"/>
              <a:t>by</a:t>
            </a:r>
            <a:r>
              <a:rPr lang="en-US" sz="1200" dirty="0"/>
              <a:t> </a:t>
            </a:r>
            <a:r>
              <a:rPr lang="en-US" sz="1200" i="1" dirty="0"/>
              <a:t>attribute</a:t>
            </a:r>
            <a:r>
              <a:rPr lang="en-US" sz="1200" dirty="0"/>
              <a:t>.  With the following style, centered h2 tags (&lt;h2 align="center"&gt;) will be surrounded by a dotted border: </a:t>
            </a:r>
          </a:p>
          <a:p>
            <a:pPr lvl="1">
              <a:lnSpc>
                <a:spcPct val="80000"/>
              </a:lnSpc>
              <a:spcAft>
                <a:spcPct val="10000"/>
              </a:spcAft>
              <a:buFont typeface="Times" charset="0"/>
              <a:buNone/>
            </a:pPr>
            <a:r>
              <a:rPr lang="en-US" sz="900" dirty="0">
                <a:solidFill>
                  <a:srgbClr val="9A0B09"/>
                </a:solidFill>
                <a:latin typeface="Courier New" pitchFamily="49" charset="0"/>
              </a:rPr>
              <a:t>h2[align="center"] { border: dotted;}</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5539">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539">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553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53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553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5539">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5539">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5539">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5539">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5539">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5539">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5539">
                                            <p:txEl>
                                              <p:pRg st="14" end="1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5539">
                                            <p:txEl>
                                              <p:pRg st="16" end="16"/>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5539">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ln/>
        </p:spPr>
        <p:txBody>
          <a:bodyPr/>
          <a:lstStyle/>
          <a:p>
            <a:pPr algn="l"/>
            <a:r>
              <a:rPr lang="en-US" dirty="0"/>
              <a:t>Where do you put the styles?</a:t>
            </a:r>
          </a:p>
        </p:txBody>
      </p:sp>
      <p:sp>
        <p:nvSpPr>
          <p:cNvPr id="31747" name="Rectangle 3"/>
          <p:cNvSpPr>
            <a:spLocks noGrp="1" noChangeArrowheads="1"/>
          </p:cNvSpPr>
          <p:nvPr>
            <p:ph type="body" idx="1"/>
          </p:nvPr>
        </p:nvSpPr>
        <p:spPr>
          <a:ln/>
        </p:spPr>
        <p:txBody>
          <a:bodyPr>
            <a:normAutofit fontScale="92500" lnSpcReduction="20000"/>
          </a:bodyPr>
          <a:lstStyle/>
          <a:p>
            <a:r>
              <a:rPr lang="en-US"/>
              <a:t>Style information can be located in three places:</a:t>
            </a:r>
          </a:p>
          <a:p>
            <a:pPr lvl="1"/>
            <a:r>
              <a:rPr lang="en-US"/>
              <a:t>External to the pages in a site</a:t>
            </a:r>
          </a:p>
          <a:p>
            <a:pPr lvl="1"/>
            <a:r>
              <a:rPr lang="en-US"/>
              <a:t>Internal to each page</a:t>
            </a:r>
          </a:p>
          <a:p>
            <a:pPr lvl="1"/>
            <a:r>
              <a:rPr lang="en-US"/>
              <a:t>Inline with individual tags</a:t>
            </a:r>
          </a:p>
          <a:p>
            <a:r>
              <a:rPr lang="en-US"/>
              <a:t>Generally, creating an external style sheet file is the preferred method.  To take full advantage of CSS, the Style Sheet for a site should be in this one external file, so that any changes will apply throughout the site.  This also means that only one style document has to be downloaded for a single site.</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4CF5A8F-6C44-4F69-AE7F-B4089B561486}" type="datetime1">
              <a:rPr lang="en-US"/>
              <a:pPr/>
              <a:t>6/20/2023</a:t>
            </a:fld>
            <a:endParaRPr lang="en-US">
              <a:solidFill>
                <a:schemeClr val="tx1"/>
              </a:solidFill>
            </a:endParaRPr>
          </a:p>
        </p:txBody>
      </p:sp>
      <p:sp>
        <p:nvSpPr>
          <p:cNvPr id="5" name="Footer Placeholder 4"/>
          <p:cNvSpPr>
            <a:spLocks noGrp="1"/>
          </p:cNvSpPr>
          <p:nvPr>
            <p:ph type="ftr" sz="quarter" idx="11"/>
          </p:nvPr>
        </p:nvSpPr>
        <p:spPr/>
        <p:txBody>
          <a:bodyPr/>
          <a:lstStyle/>
          <a:p>
            <a:r>
              <a:rPr lang="en-US"/>
              <a:t>Using Cascading Style Sheets</a:t>
            </a:r>
            <a:endParaRPr lang="en-US" sz="1400">
              <a:solidFill>
                <a:schemeClr val="tx1"/>
              </a:solidFill>
              <a:latin typeface="Arial" charset="0"/>
            </a:endParaRPr>
          </a:p>
        </p:txBody>
      </p:sp>
      <p:sp>
        <p:nvSpPr>
          <p:cNvPr id="6" name="Slide Number Placeholder 5"/>
          <p:cNvSpPr>
            <a:spLocks noGrp="1"/>
          </p:cNvSpPr>
          <p:nvPr>
            <p:ph type="sldNum" sz="quarter" idx="12"/>
          </p:nvPr>
        </p:nvSpPr>
        <p:spPr/>
        <p:txBody>
          <a:bodyPr/>
          <a:lstStyle/>
          <a:p>
            <a:r>
              <a:rPr lang="en-US"/>
              <a:t>slide </a:t>
            </a:r>
            <a:fld id="{AEBF0572-CB0D-4DD8-80F5-9F0BDAE8C812}" type="slidenum">
              <a:rPr lang="en-US"/>
              <a:pPr/>
              <a:t>4</a:t>
            </a:fld>
            <a:endParaRPr lang="en-US" sz="1400">
              <a:solidFill>
                <a:schemeClr val="tx1"/>
              </a:solidFill>
              <a:latin typeface="Arial" charset="0"/>
            </a:endParaRPr>
          </a:p>
        </p:txBody>
      </p:sp>
      <p:sp>
        <p:nvSpPr>
          <p:cNvPr id="35842" name="Rectangle 2"/>
          <p:cNvSpPr>
            <a:spLocks noGrp="1" noChangeArrowheads="1"/>
          </p:cNvSpPr>
          <p:nvPr>
            <p:ph type="title"/>
          </p:nvPr>
        </p:nvSpPr>
        <p:spPr>
          <a:ln/>
        </p:spPr>
        <p:txBody>
          <a:bodyPr/>
          <a:lstStyle/>
          <a:p>
            <a:pPr algn="l"/>
            <a:r>
              <a:rPr lang="en-US" dirty="0"/>
              <a:t>Style Location: External</a:t>
            </a:r>
          </a:p>
        </p:txBody>
      </p:sp>
      <p:sp>
        <p:nvSpPr>
          <p:cNvPr id="35843" name="Rectangle 3"/>
          <p:cNvSpPr>
            <a:spLocks noGrp="1" noChangeArrowheads="1"/>
          </p:cNvSpPr>
          <p:nvPr>
            <p:ph type="body" idx="1"/>
          </p:nvPr>
        </p:nvSpPr>
        <p:spPr>
          <a:ln/>
        </p:spPr>
        <p:txBody>
          <a:bodyPr/>
          <a:lstStyle/>
          <a:p>
            <a:pPr>
              <a:lnSpc>
                <a:spcPct val="80000"/>
              </a:lnSpc>
            </a:pPr>
            <a:r>
              <a:rPr lang="en-US" sz="1800"/>
              <a:t>The most common place to put style information is in an external document that each page of a web site points to directly.  </a:t>
            </a:r>
          </a:p>
          <a:p>
            <a:pPr>
              <a:lnSpc>
                <a:spcPct val="80000"/>
              </a:lnSpc>
            </a:pPr>
            <a:r>
              <a:rPr lang="en-US" sz="1800"/>
              <a:t>Any changes made to this single document will then be applied throughout the entire web site as each page is accessed by users.  </a:t>
            </a:r>
          </a:p>
          <a:p>
            <a:pPr>
              <a:lnSpc>
                <a:spcPct val="80000"/>
              </a:lnSpc>
            </a:pPr>
            <a:r>
              <a:rPr lang="en-US" sz="1800"/>
              <a:t>External Style Sheets have a .css extension.</a:t>
            </a:r>
          </a:p>
          <a:p>
            <a:pPr>
              <a:lnSpc>
                <a:spcPct val="80000"/>
              </a:lnSpc>
            </a:pPr>
            <a:r>
              <a:rPr lang="en-US" sz="1800"/>
              <a:t>When linking to an external style sheet, you can also specify separate style sheets by media type:</a:t>
            </a:r>
          </a:p>
          <a:p>
            <a:pPr lvl="1">
              <a:lnSpc>
                <a:spcPct val="80000"/>
              </a:lnSpc>
            </a:pPr>
            <a:r>
              <a:rPr lang="en-US" sz="1400" b="1"/>
              <a:t>all</a:t>
            </a:r>
            <a:r>
              <a:rPr lang="en-US" sz="1400"/>
              <a:t> - Suitable for all devices. </a:t>
            </a:r>
          </a:p>
          <a:p>
            <a:pPr lvl="1">
              <a:lnSpc>
                <a:spcPct val="80000"/>
              </a:lnSpc>
            </a:pPr>
            <a:r>
              <a:rPr lang="en-US" sz="1400" b="1"/>
              <a:t>aural</a:t>
            </a:r>
            <a:r>
              <a:rPr lang="en-US" sz="1400"/>
              <a:t> - Intended for speech synthesizers.</a:t>
            </a:r>
          </a:p>
          <a:p>
            <a:pPr lvl="1">
              <a:lnSpc>
                <a:spcPct val="80000"/>
              </a:lnSpc>
            </a:pPr>
            <a:r>
              <a:rPr lang="en-US" sz="1400" b="1"/>
              <a:t>braille</a:t>
            </a:r>
            <a:r>
              <a:rPr lang="en-US" sz="1400"/>
              <a:t> - Intended for braille tactile feedback devices. </a:t>
            </a:r>
          </a:p>
          <a:p>
            <a:pPr lvl="1">
              <a:lnSpc>
                <a:spcPct val="80000"/>
              </a:lnSpc>
            </a:pPr>
            <a:r>
              <a:rPr lang="en-US" sz="1400" b="1"/>
              <a:t>embossed</a:t>
            </a:r>
            <a:r>
              <a:rPr lang="en-US" sz="1400"/>
              <a:t> - Intended for paged braille printers. </a:t>
            </a:r>
          </a:p>
          <a:p>
            <a:pPr lvl="1">
              <a:lnSpc>
                <a:spcPct val="80000"/>
              </a:lnSpc>
            </a:pPr>
            <a:r>
              <a:rPr lang="en-US" sz="1400" b="1"/>
              <a:t>handheld</a:t>
            </a:r>
            <a:r>
              <a:rPr lang="en-US" sz="1400"/>
              <a:t> - Intended for handheld devices (typically small screen, monochrome, limited bandwidth). </a:t>
            </a:r>
          </a:p>
          <a:p>
            <a:pPr lvl="1">
              <a:lnSpc>
                <a:spcPct val="80000"/>
              </a:lnSpc>
            </a:pPr>
            <a:r>
              <a:rPr lang="en-US" sz="1400" b="1"/>
              <a:t>print</a:t>
            </a:r>
            <a:r>
              <a:rPr lang="en-US" sz="1400"/>
              <a:t> - Intended for paged, opaque material and for documents viewed on screen in print preview mode. </a:t>
            </a:r>
          </a:p>
          <a:p>
            <a:pPr lvl="1">
              <a:lnSpc>
                <a:spcPct val="80000"/>
              </a:lnSpc>
            </a:pPr>
            <a:r>
              <a:rPr lang="en-US" sz="1400" b="1"/>
              <a:t>projection</a:t>
            </a:r>
            <a:r>
              <a:rPr lang="en-US" sz="1400"/>
              <a:t> - Intended for projected presentations</a:t>
            </a:r>
          </a:p>
          <a:p>
            <a:pPr lvl="1">
              <a:lnSpc>
                <a:spcPct val="80000"/>
              </a:lnSpc>
            </a:pPr>
            <a:r>
              <a:rPr lang="en-US" sz="1400" b="1"/>
              <a:t>screen</a:t>
            </a:r>
            <a:r>
              <a:rPr lang="en-US" sz="1400"/>
              <a:t> - Intended primarily for color computer screens. </a:t>
            </a:r>
          </a:p>
          <a:p>
            <a:pPr lvl="1">
              <a:lnSpc>
                <a:spcPct val="80000"/>
              </a:lnSpc>
            </a:pPr>
            <a:r>
              <a:rPr lang="en-US" sz="1400" b="1"/>
              <a:t>tty</a:t>
            </a:r>
            <a:r>
              <a:rPr lang="en-US" sz="1400"/>
              <a:t> - Intended for media using a fixed-pitch character grid, such as teletypes, terminals, or portable devices with limited display capabilities. </a:t>
            </a:r>
          </a:p>
          <a:p>
            <a:pPr lvl="1">
              <a:lnSpc>
                <a:spcPct val="80000"/>
              </a:lnSpc>
            </a:pPr>
            <a:r>
              <a:rPr lang="en-US" sz="1400" b="1"/>
              <a:t>tv</a:t>
            </a:r>
            <a:r>
              <a:rPr lang="en-US" sz="1400"/>
              <a:t> - Intended for television-type devices</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ln/>
        </p:spPr>
        <p:txBody>
          <a:bodyPr/>
          <a:lstStyle/>
          <a:p>
            <a:r>
              <a:rPr lang="en-US"/>
              <a:t>External example</a:t>
            </a:r>
          </a:p>
        </p:txBody>
      </p:sp>
      <p:sp>
        <p:nvSpPr>
          <p:cNvPr id="36867" name="Rectangle 3"/>
          <p:cNvSpPr>
            <a:spLocks noGrp="1" noChangeArrowheads="1"/>
          </p:cNvSpPr>
          <p:nvPr>
            <p:ph type="body" idx="1"/>
          </p:nvPr>
        </p:nvSpPr>
        <p:spPr>
          <a:ln/>
        </p:spPr>
        <p:txBody>
          <a:bodyPr/>
          <a:lstStyle/>
          <a:p>
            <a:pPr>
              <a:buFont typeface="Wingdings" pitchFamily="2" charset="2"/>
              <a:buNone/>
            </a:pPr>
            <a:r>
              <a:rPr lang="en-US" altLang="en-US" sz="2000"/>
              <a:t>Text that appears in the </a:t>
            </a:r>
            <a:r>
              <a:rPr lang="en-US" altLang="en-US" sz="2000" i="1"/>
              <a:t>basic.css</a:t>
            </a:r>
            <a:r>
              <a:rPr lang="en-US" altLang="en-US" sz="2000"/>
              <a:t> style sheet document: </a:t>
            </a:r>
          </a:p>
          <a:p>
            <a:pPr>
              <a:buFont typeface="Wingdings" pitchFamily="2" charset="2"/>
              <a:buNone/>
            </a:pPr>
            <a:r>
              <a:rPr lang="en-US" altLang="en-US" sz="2000"/>
              <a:t>	</a:t>
            </a:r>
            <a:r>
              <a:rPr lang="en-US" altLang="en-US" sz="1000">
                <a:latin typeface="Courier New" pitchFamily="49" charset="0"/>
              </a:rPr>
              <a:t>h2 {font-family: Arial, sans-serif; font-style: italic; color: green;}</a:t>
            </a:r>
            <a:br>
              <a:rPr lang="en-US" altLang="en-US" sz="1000">
                <a:latin typeface="Courier New" pitchFamily="49" charset="0"/>
              </a:rPr>
            </a:br>
            <a:r>
              <a:rPr lang="en-US" altLang="en-US" sz="1000">
                <a:latin typeface="Courier New" pitchFamily="49" charset="0"/>
              </a:rPr>
              <a:t>p {font-family: Courier, monotype; font-style: bold; color: red; }</a:t>
            </a:r>
            <a:r>
              <a:rPr lang="en-US" altLang="en-US" sz="1600"/>
              <a:t> </a:t>
            </a:r>
          </a:p>
          <a:p>
            <a:pPr>
              <a:buFont typeface="Wingdings" pitchFamily="2" charset="2"/>
              <a:buNone/>
            </a:pPr>
            <a:endParaRPr lang="en-US" altLang="en-US" sz="300"/>
          </a:p>
          <a:p>
            <a:pPr>
              <a:buFont typeface="Wingdings" pitchFamily="2" charset="2"/>
              <a:buNone/>
            </a:pPr>
            <a:r>
              <a:rPr lang="en-US" altLang="en-US" sz="2000"/>
              <a:t>Text that appears in the </a:t>
            </a:r>
            <a:r>
              <a:rPr lang="en-US" altLang="en-US" sz="2000" i="1"/>
              <a:t>print.css</a:t>
            </a:r>
            <a:r>
              <a:rPr lang="en-US" altLang="en-US" sz="2000"/>
              <a:t> style sheet document: </a:t>
            </a:r>
          </a:p>
          <a:p>
            <a:pPr>
              <a:buFont typeface="Wingdings" pitchFamily="2" charset="2"/>
              <a:buNone/>
            </a:pPr>
            <a:r>
              <a:rPr lang="en-US" altLang="en-US" sz="2000"/>
              <a:t>	</a:t>
            </a:r>
            <a:r>
              <a:rPr lang="en-US" altLang="en-US" sz="1000">
                <a:latin typeface="Courier New" pitchFamily="49" charset="0"/>
              </a:rPr>
              <a:t>h2 {font-family: Book Antiqua, Times, serif; font-style: italic; }</a:t>
            </a:r>
            <a:br>
              <a:rPr lang="en-US" altLang="en-US" sz="1000">
                <a:latin typeface="Courier New" pitchFamily="49" charset="0"/>
              </a:rPr>
            </a:br>
            <a:r>
              <a:rPr lang="en-US" altLang="en-US" sz="1000">
                <a:latin typeface="Courier New" pitchFamily="49" charset="0"/>
              </a:rPr>
              <a:t>p {font-family: Courier, monotype; font-style: bold; }</a:t>
            </a:r>
            <a:r>
              <a:rPr lang="en-US" altLang="en-US" sz="1600"/>
              <a:t> 	</a:t>
            </a:r>
          </a:p>
          <a:p>
            <a:endParaRPr lang="en-US" sz="2000"/>
          </a:p>
        </p:txBody>
      </p:sp>
      <p:sp>
        <p:nvSpPr>
          <p:cNvPr id="36868" name="Rectangle 4"/>
          <p:cNvSpPr>
            <a:spLocks noChangeArrowheads="1"/>
          </p:cNvSpPr>
          <p:nvPr/>
        </p:nvSpPr>
        <p:spPr bwMode="auto">
          <a:xfrm>
            <a:off x="762000" y="3609975"/>
            <a:ext cx="3733800" cy="1828800"/>
          </a:xfrm>
          <a:prstGeom prst="rect">
            <a:avLst/>
          </a:prstGeom>
          <a:noFill/>
          <a:ln w="9525">
            <a:solidFill>
              <a:schemeClr val="tx1"/>
            </a:solidFill>
            <a:miter lim="800000"/>
            <a:headEnd/>
            <a:tailEnd/>
          </a:ln>
          <a:effectLst/>
        </p:spPr>
        <p:txBody>
          <a:bodyPr lIns="92075" tIns="46038" rIns="92075" bIns="46038"/>
          <a:lstStyle/>
          <a:p>
            <a:pPr marL="342900" indent="-342900" eaLnBrk="1" hangingPunct="1">
              <a:spcBef>
                <a:spcPct val="20000"/>
              </a:spcBef>
              <a:buFont typeface="Wingdings" pitchFamily="2" charset="2"/>
              <a:buNone/>
            </a:pPr>
            <a:r>
              <a:rPr lang="en-US" sz="1000" i="1">
                <a:latin typeface="Georgia" pitchFamily="18" charset="0"/>
              </a:rPr>
              <a:t>HTML document, using the &lt;link&gt; tag method</a:t>
            </a:r>
          </a:p>
          <a:p>
            <a:pPr marL="342900" indent="-342900" eaLnBrk="1" hangingPunct="1">
              <a:spcBef>
                <a:spcPct val="20000"/>
              </a:spcBef>
              <a:buFont typeface="Wingdings" pitchFamily="2" charset="2"/>
              <a:buNone/>
            </a:pPr>
            <a:endParaRPr lang="en-US" sz="1200" i="1">
              <a:latin typeface="Georgia" pitchFamily="18" charset="0"/>
            </a:endParaRPr>
          </a:p>
          <a:p>
            <a:pPr marL="342900" indent="-342900" eaLnBrk="1" hangingPunct="1">
              <a:spcBef>
                <a:spcPts val="500"/>
              </a:spcBef>
              <a:spcAft>
                <a:spcPts val="500"/>
              </a:spcAft>
              <a:buFont typeface="Wingdings" pitchFamily="2" charset="2"/>
              <a:buNone/>
            </a:pPr>
            <a:r>
              <a:rPr lang="en-US" altLang="en-US" sz="1000">
                <a:latin typeface="Courier New" pitchFamily="49" charset="0"/>
              </a:rPr>
              <a:t>&lt;head&gt;</a:t>
            </a:r>
          </a:p>
          <a:p>
            <a:pPr marL="342900" indent="-342900" eaLnBrk="1" hangingPunct="1">
              <a:spcBef>
                <a:spcPts val="500"/>
              </a:spcBef>
              <a:spcAft>
                <a:spcPts val="500"/>
              </a:spcAft>
              <a:buFont typeface="Wingdings" pitchFamily="2" charset="2"/>
              <a:buNone/>
            </a:pPr>
            <a:r>
              <a:rPr lang="en-US" altLang="en-US" sz="1000">
                <a:latin typeface="Courier New" pitchFamily="49" charset="0"/>
              </a:rPr>
              <a:t>&lt;link rel="stylesheet" type="text/css" href="basic.css" media="all" /&gt;</a:t>
            </a:r>
          </a:p>
          <a:p>
            <a:pPr marL="342900" indent="-342900" eaLnBrk="1" hangingPunct="1">
              <a:spcBef>
                <a:spcPts val="500"/>
              </a:spcBef>
              <a:spcAft>
                <a:spcPts val="500"/>
              </a:spcAft>
              <a:buFont typeface="Wingdings" pitchFamily="2" charset="2"/>
              <a:buNone/>
            </a:pPr>
            <a:r>
              <a:rPr lang="en-US" altLang="en-US" sz="1000">
                <a:latin typeface="Courier New" pitchFamily="49" charset="0"/>
              </a:rPr>
              <a:t>&lt;link rel="stylesheet" type="text/css" href="print.css" media="print" /&gt;</a:t>
            </a:r>
          </a:p>
          <a:p>
            <a:pPr marL="342900" indent="-342900" eaLnBrk="1" hangingPunct="1">
              <a:spcBef>
                <a:spcPts val="500"/>
              </a:spcBef>
              <a:spcAft>
                <a:spcPts val="500"/>
              </a:spcAft>
              <a:buFont typeface="Wingdings" pitchFamily="2" charset="2"/>
              <a:buNone/>
            </a:pPr>
            <a:r>
              <a:rPr lang="en-US" altLang="en-US" sz="1000">
                <a:latin typeface="Courier New" pitchFamily="49" charset="0"/>
              </a:rPr>
              <a:t>&lt;/head&gt;</a:t>
            </a:r>
          </a:p>
        </p:txBody>
      </p:sp>
      <p:sp>
        <p:nvSpPr>
          <p:cNvPr id="36869" name="Rectangle 5"/>
          <p:cNvSpPr>
            <a:spLocks noChangeArrowheads="1"/>
          </p:cNvSpPr>
          <p:nvPr/>
        </p:nvSpPr>
        <p:spPr bwMode="auto">
          <a:xfrm>
            <a:off x="4572000" y="3609975"/>
            <a:ext cx="3810000" cy="2590800"/>
          </a:xfrm>
          <a:prstGeom prst="rect">
            <a:avLst/>
          </a:prstGeom>
          <a:noFill/>
          <a:ln w="9525">
            <a:solidFill>
              <a:schemeClr val="tx1"/>
            </a:solidFill>
            <a:miter lim="800000"/>
            <a:headEnd/>
            <a:tailEnd/>
          </a:ln>
          <a:effectLst/>
        </p:spPr>
        <p:txBody>
          <a:bodyPr lIns="92075" tIns="46038" rIns="92075" bIns="46038"/>
          <a:lstStyle/>
          <a:p>
            <a:pPr marL="342900" indent="-342900" eaLnBrk="1" hangingPunct="1">
              <a:spcBef>
                <a:spcPct val="20000"/>
              </a:spcBef>
              <a:buFont typeface="Wingdings" pitchFamily="2" charset="2"/>
              <a:buNone/>
            </a:pPr>
            <a:r>
              <a:rPr lang="en-US" sz="1000" i="1">
                <a:latin typeface="Georgia" pitchFamily="18" charset="0"/>
              </a:rPr>
              <a:t>HTML document, using the @import and @media method</a:t>
            </a:r>
          </a:p>
          <a:p>
            <a:pPr marL="342900" indent="-342900" eaLnBrk="1" hangingPunct="1">
              <a:spcBef>
                <a:spcPct val="20000"/>
              </a:spcBef>
              <a:buFont typeface="Wingdings" pitchFamily="2" charset="2"/>
              <a:buNone/>
            </a:pPr>
            <a:endParaRPr lang="en-US" sz="1200" i="1">
              <a:latin typeface="Georgia" pitchFamily="18" charset="0"/>
            </a:endParaRPr>
          </a:p>
          <a:p>
            <a:pPr marL="342900" indent="-342900" eaLnBrk="1" hangingPunct="1">
              <a:spcBef>
                <a:spcPts val="500"/>
              </a:spcBef>
              <a:spcAft>
                <a:spcPts val="500"/>
              </a:spcAft>
              <a:buFont typeface="Wingdings" pitchFamily="2" charset="2"/>
              <a:buNone/>
            </a:pPr>
            <a:r>
              <a:rPr lang="en-US" altLang="en-US" sz="1000">
                <a:latin typeface="Courier New" pitchFamily="49" charset="0"/>
              </a:rPr>
              <a:t>&lt;head&gt;</a:t>
            </a:r>
          </a:p>
          <a:p>
            <a:pPr marL="342900" indent="-342900" eaLnBrk="1" hangingPunct="1">
              <a:spcBef>
                <a:spcPts val="500"/>
              </a:spcBef>
              <a:spcAft>
                <a:spcPts val="500"/>
              </a:spcAft>
              <a:buFont typeface="Wingdings" pitchFamily="2" charset="2"/>
              <a:buNone/>
            </a:pPr>
            <a:r>
              <a:rPr lang="pl-PL" altLang="en-US" sz="1000">
                <a:latin typeface="Courier New" pitchFamily="49" charset="0"/>
              </a:rPr>
              <a:t>&lt;style type="text/css"&gt;</a:t>
            </a:r>
          </a:p>
          <a:p>
            <a:pPr marL="342900" indent="-342900" eaLnBrk="1" hangingPunct="1">
              <a:spcBef>
                <a:spcPts val="500"/>
              </a:spcBef>
              <a:spcAft>
                <a:spcPts val="500"/>
              </a:spcAft>
              <a:buFont typeface="Wingdings" pitchFamily="2" charset="2"/>
              <a:buNone/>
            </a:pPr>
            <a:r>
              <a:rPr lang="pl-PL" altLang="en-US" sz="1000">
                <a:latin typeface="Courier New" pitchFamily="49" charset="0"/>
              </a:rPr>
              <a:t>&lt;!--</a:t>
            </a:r>
          </a:p>
          <a:p>
            <a:pPr marL="342900" indent="-342900" eaLnBrk="1" hangingPunct="1">
              <a:spcBef>
                <a:spcPts val="500"/>
              </a:spcBef>
              <a:spcAft>
                <a:spcPts val="500"/>
              </a:spcAft>
              <a:buFont typeface="Wingdings" pitchFamily="2" charset="2"/>
              <a:buNone/>
            </a:pPr>
            <a:r>
              <a:rPr lang="pl-PL" altLang="en-US" sz="1000">
                <a:latin typeface="Courier New" pitchFamily="49" charset="0"/>
              </a:rPr>
              <a:t>@import url("</a:t>
            </a:r>
            <a:r>
              <a:rPr lang="en-US" altLang="en-US" sz="1000">
                <a:latin typeface="Courier New" pitchFamily="49" charset="0"/>
              </a:rPr>
              <a:t>basic.css</a:t>
            </a:r>
            <a:r>
              <a:rPr lang="pl-PL" altLang="en-US" sz="1000">
                <a:latin typeface="Courier New" pitchFamily="49" charset="0"/>
              </a:rPr>
              <a:t>")</a:t>
            </a:r>
            <a:r>
              <a:rPr lang="en-US" altLang="en-US" sz="1000">
                <a:latin typeface="Courier New" pitchFamily="49" charset="0"/>
              </a:rPr>
              <a:t> all</a:t>
            </a:r>
            <a:r>
              <a:rPr lang="pl-PL" altLang="en-US" sz="1000">
                <a:latin typeface="Courier New" pitchFamily="49" charset="0"/>
              </a:rPr>
              <a:t>;</a:t>
            </a:r>
            <a:endParaRPr lang="en-US" altLang="en-US" sz="1000">
              <a:latin typeface="Courier New" pitchFamily="49" charset="0"/>
            </a:endParaRPr>
          </a:p>
          <a:p>
            <a:pPr marL="342900" indent="-342900" eaLnBrk="1" hangingPunct="1">
              <a:spcBef>
                <a:spcPts val="500"/>
              </a:spcBef>
              <a:spcAft>
                <a:spcPts val="500"/>
              </a:spcAft>
              <a:buFont typeface="Wingdings" pitchFamily="2" charset="2"/>
              <a:buNone/>
            </a:pPr>
            <a:r>
              <a:rPr lang="en-US" altLang="en-US" sz="1000">
                <a:latin typeface="Courier New" pitchFamily="49" charset="0"/>
              </a:rPr>
              <a:t>@media url("print.css") print;</a:t>
            </a:r>
            <a:endParaRPr lang="pl-PL" altLang="en-US" sz="1000">
              <a:latin typeface="Courier New" pitchFamily="49" charset="0"/>
            </a:endParaRPr>
          </a:p>
          <a:p>
            <a:pPr marL="342900" indent="-342900" eaLnBrk="1" hangingPunct="1">
              <a:spcBef>
                <a:spcPts val="500"/>
              </a:spcBef>
              <a:spcAft>
                <a:spcPts val="500"/>
              </a:spcAft>
              <a:buFont typeface="Wingdings" pitchFamily="2" charset="2"/>
              <a:buNone/>
            </a:pPr>
            <a:r>
              <a:rPr lang="pl-PL" altLang="en-US" sz="1000">
                <a:latin typeface="Courier New" pitchFamily="49" charset="0"/>
              </a:rPr>
              <a:t>--&gt;</a:t>
            </a:r>
          </a:p>
          <a:p>
            <a:pPr marL="342900" indent="-342900" eaLnBrk="1" hangingPunct="1">
              <a:spcBef>
                <a:spcPts val="500"/>
              </a:spcBef>
              <a:spcAft>
                <a:spcPts val="500"/>
              </a:spcAft>
              <a:buFont typeface="Wingdings" pitchFamily="2" charset="2"/>
              <a:buNone/>
            </a:pPr>
            <a:r>
              <a:rPr lang="pl-PL" altLang="en-US" sz="1000">
                <a:latin typeface="Courier New" pitchFamily="49" charset="0"/>
              </a:rPr>
              <a:t>&lt;/style&gt;</a:t>
            </a:r>
            <a:endParaRPr lang="en-US" altLang="en-US" sz="1000">
              <a:latin typeface="Courier New" pitchFamily="49" charset="0"/>
            </a:endParaRPr>
          </a:p>
          <a:p>
            <a:pPr marL="342900" indent="-342900" eaLnBrk="1" hangingPunct="1">
              <a:spcBef>
                <a:spcPts val="500"/>
              </a:spcBef>
              <a:spcAft>
                <a:spcPts val="500"/>
              </a:spcAft>
              <a:buFont typeface="Wingdings" pitchFamily="2" charset="2"/>
              <a:buNone/>
            </a:pPr>
            <a:r>
              <a:rPr lang="en-US" altLang="en-US" sz="1000">
                <a:latin typeface="Courier New" pitchFamily="49" charset="0"/>
              </a:rPr>
              <a:t>&lt;/head&gt;</a:t>
            </a:r>
          </a:p>
        </p:txBody>
      </p:sp>
      <p:sp>
        <p:nvSpPr>
          <p:cNvPr id="36871" name="Rectangle 7"/>
          <p:cNvSpPr>
            <a:spLocks noChangeArrowheads="1"/>
          </p:cNvSpPr>
          <p:nvPr/>
        </p:nvSpPr>
        <p:spPr bwMode="auto">
          <a:xfrm>
            <a:off x="1047750" y="1997075"/>
            <a:ext cx="5530850" cy="517525"/>
          </a:xfrm>
          <a:prstGeom prst="rect">
            <a:avLst/>
          </a:prstGeom>
          <a:noFill/>
          <a:ln w="9525">
            <a:solidFill>
              <a:schemeClr val="tx1"/>
            </a:solidFill>
            <a:miter lim="800000"/>
            <a:headEnd/>
            <a:tailEnd/>
          </a:ln>
          <a:effectLst/>
        </p:spPr>
        <p:txBody>
          <a:bodyPr wrap="none" anchor="ctr"/>
          <a:lstStyle/>
          <a:p>
            <a:endParaRPr lang="en-US"/>
          </a:p>
        </p:txBody>
      </p:sp>
      <p:sp>
        <p:nvSpPr>
          <p:cNvPr id="36872" name="Rectangle 8"/>
          <p:cNvSpPr>
            <a:spLocks noChangeArrowheads="1"/>
          </p:cNvSpPr>
          <p:nvPr/>
        </p:nvSpPr>
        <p:spPr bwMode="auto">
          <a:xfrm>
            <a:off x="1038225" y="3030538"/>
            <a:ext cx="5514975" cy="517525"/>
          </a:xfrm>
          <a:prstGeom prst="rect">
            <a:avLst/>
          </a:prstGeom>
          <a:noFill/>
          <a:ln w="9525">
            <a:solidFill>
              <a:schemeClr val="tx1"/>
            </a:solidFill>
            <a:miter lim="800000"/>
            <a:headEnd/>
            <a:tailEnd/>
          </a:ln>
          <a:effectLst/>
        </p:spPr>
        <p:txBody>
          <a:bodyPr wrap="none" anchor="ctr"/>
          <a:lstStyle/>
          <a:p>
            <a:endParaRPr lang="en-US"/>
          </a:p>
        </p:txBody>
      </p:sp>
      <p:pic>
        <p:nvPicPr>
          <p:cNvPr id="11"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Rectangle 11">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ln/>
        </p:spPr>
        <p:txBody>
          <a:bodyPr/>
          <a:lstStyle/>
          <a:p>
            <a:r>
              <a:rPr lang="en-US"/>
              <a:t>Style Location: Internal</a:t>
            </a:r>
          </a:p>
        </p:txBody>
      </p:sp>
      <p:sp>
        <p:nvSpPr>
          <p:cNvPr id="33795" name="Rectangle 3"/>
          <p:cNvSpPr>
            <a:spLocks noGrp="1" noChangeArrowheads="1"/>
          </p:cNvSpPr>
          <p:nvPr>
            <p:ph type="body" idx="1"/>
          </p:nvPr>
        </p:nvSpPr>
        <p:spPr>
          <a:ln/>
        </p:spPr>
        <p:txBody>
          <a:bodyPr/>
          <a:lstStyle/>
          <a:p>
            <a:r>
              <a:rPr lang="en-US"/>
              <a:t>Style information can also be included in the &lt;head&gt; section of an individual web page.  This tends to work best when a single page needs to have a slightly different look than the rest of the site. </a:t>
            </a:r>
          </a:p>
        </p:txBody>
      </p:sp>
      <p:pic>
        <p:nvPicPr>
          <p:cNvPr id="33796" name="Picture 4"/>
          <p:cNvPicPr>
            <a:picLocks noChangeAspect="1" noChangeArrowheads="1"/>
          </p:cNvPicPr>
          <p:nvPr/>
        </p:nvPicPr>
        <p:blipFill>
          <a:blip r:embed="rId2"/>
          <a:srcRect/>
          <a:stretch>
            <a:fillRect/>
          </a:stretch>
        </p:blipFill>
        <p:spPr bwMode="auto">
          <a:xfrm>
            <a:off x="819150" y="3219450"/>
            <a:ext cx="2609850" cy="2419350"/>
          </a:xfrm>
          <a:prstGeom prst="rect">
            <a:avLst/>
          </a:prstGeom>
          <a:noFill/>
          <a:ln w="12700">
            <a:solidFill>
              <a:schemeClr val="tx1"/>
            </a:solidFill>
            <a:miter lim="800000"/>
            <a:headEnd type="none" w="sm" len="sm"/>
            <a:tailEnd type="none" w="sm" len="sm"/>
          </a:ln>
          <a:effectLst/>
        </p:spPr>
      </p:pic>
      <p:pic>
        <p:nvPicPr>
          <p:cNvPr id="33797" name="Picture 5"/>
          <p:cNvPicPr>
            <a:picLocks noChangeAspect="1" noChangeArrowheads="1"/>
          </p:cNvPicPr>
          <p:nvPr/>
        </p:nvPicPr>
        <p:blipFill>
          <a:blip r:embed="rId3"/>
          <a:srcRect/>
          <a:stretch>
            <a:fillRect/>
          </a:stretch>
        </p:blipFill>
        <p:spPr bwMode="auto">
          <a:xfrm>
            <a:off x="4191000" y="3771900"/>
            <a:ext cx="4143375" cy="1323975"/>
          </a:xfrm>
          <a:prstGeom prst="rect">
            <a:avLst/>
          </a:prstGeom>
          <a:noFill/>
          <a:ln w="12700">
            <a:solidFill>
              <a:schemeClr val="tx1"/>
            </a:solidFill>
            <a:miter lim="800000"/>
            <a:headEnd type="none" w="sm" len="sm"/>
            <a:tailEnd type="none" w="sm" len="sm"/>
          </a:ln>
          <a:effectLst/>
        </p:spPr>
      </p:pic>
      <p:sp>
        <p:nvSpPr>
          <p:cNvPr id="33798" name="AutoShape 6"/>
          <p:cNvSpPr>
            <a:spLocks noChangeArrowheads="1"/>
          </p:cNvSpPr>
          <p:nvPr/>
        </p:nvSpPr>
        <p:spPr bwMode="auto">
          <a:xfrm>
            <a:off x="3521075" y="4251325"/>
            <a:ext cx="609600" cy="304800"/>
          </a:xfrm>
          <a:prstGeom prst="rightArrow">
            <a:avLst>
              <a:gd name="adj1" fmla="val 50000"/>
              <a:gd name="adj2" fmla="val 50000"/>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pic>
        <p:nvPicPr>
          <p:cNvPr id="10"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Rectangle 10">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ln/>
        </p:spPr>
        <p:txBody>
          <a:bodyPr/>
          <a:lstStyle/>
          <a:p>
            <a:r>
              <a:rPr lang="en-US"/>
              <a:t>Style Location: Inline</a:t>
            </a:r>
          </a:p>
        </p:txBody>
      </p:sp>
      <p:sp>
        <p:nvSpPr>
          <p:cNvPr id="34819" name="Rectangle 3"/>
          <p:cNvSpPr>
            <a:spLocks noGrp="1" noChangeArrowheads="1"/>
          </p:cNvSpPr>
          <p:nvPr>
            <p:ph type="body" idx="1"/>
          </p:nvPr>
        </p:nvSpPr>
        <p:spPr>
          <a:xfrm>
            <a:off x="685800" y="1524000"/>
            <a:ext cx="7772400" cy="2286000"/>
          </a:xfrm>
          <a:ln/>
        </p:spPr>
        <p:txBody>
          <a:bodyPr>
            <a:normAutofit fontScale="92500" lnSpcReduction="20000"/>
          </a:bodyPr>
          <a:lstStyle/>
          <a:p>
            <a:r>
              <a:rPr lang="en-US"/>
              <a:t>For extreme control, style information can be included in an individual tag.  The style effects only that tag and no others in the document.  This option is most useful for those rare occasions when a single tag needs to have a slightly different style.</a:t>
            </a:r>
          </a:p>
        </p:txBody>
      </p:sp>
      <p:pic>
        <p:nvPicPr>
          <p:cNvPr id="34820" name="Picture 4"/>
          <p:cNvPicPr>
            <a:picLocks noChangeAspect="1" noChangeArrowheads="1"/>
          </p:cNvPicPr>
          <p:nvPr/>
        </p:nvPicPr>
        <p:blipFill>
          <a:blip r:embed="rId2"/>
          <a:srcRect/>
          <a:stretch>
            <a:fillRect/>
          </a:stretch>
        </p:blipFill>
        <p:spPr bwMode="auto">
          <a:xfrm>
            <a:off x="1219200" y="4048125"/>
            <a:ext cx="6238875" cy="904875"/>
          </a:xfrm>
          <a:prstGeom prst="rect">
            <a:avLst/>
          </a:prstGeom>
          <a:noFill/>
          <a:ln w="12700">
            <a:solidFill>
              <a:schemeClr val="tx1"/>
            </a:solidFill>
            <a:miter lim="800000"/>
            <a:headEnd type="none" w="sm" len="sm"/>
            <a:tailEnd type="none" w="sm" len="sm"/>
          </a:ln>
          <a:effectLst/>
        </p:spPr>
      </p:pic>
      <p:pic>
        <p:nvPicPr>
          <p:cNvPr id="34821" name="Picture 5"/>
          <p:cNvPicPr>
            <a:picLocks noChangeAspect="1" noChangeArrowheads="1"/>
          </p:cNvPicPr>
          <p:nvPr/>
        </p:nvPicPr>
        <p:blipFill>
          <a:blip r:embed="rId3"/>
          <a:srcRect/>
          <a:stretch>
            <a:fillRect/>
          </a:stretch>
        </p:blipFill>
        <p:spPr bwMode="auto">
          <a:xfrm>
            <a:off x="2743200" y="5257800"/>
            <a:ext cx="4057650" cy="1066800"/>
          </a:xfrm>
          <a:prstGeom prst="rect">
            <a:avLst/>
          </a:prstGeom>
          <a:noFill/>
          <a:ln w="12700">
            <a:solidFill>
              <a:schemeClr val="tx1"/>
            </a:solidFill>
            <a:miter lim="800000"/>
            <a:headEnd type="none" w="sm" len="sm"/>
            <a:tailEnd type="none" w="sm" len="sm"/>
          </a:ln>
          <a:effectLst/>
        </p:spPr>
      </p:pic>
      <p:sp>
        <p:nvSpPr>
          <p:cNvPr id="34823" name="AutoShape 7"/>
          <p:cNvSpPr>
            <a:spLocks noChangeArrowheads="1"/>
          </p:cNvSpPr>
          <p:nvPr/>
        </p:nvSpPr>
        <p:spPr bwMode="auto">
          <a:xfrm>
            <a:off x="4572000" y="4591050"/>
            <a:ext cx="293688" cy="590550"/>
          </a:xfrm>
          <a:prstGeom prst="downArrow">
            <a:avLst>
              <a:gd name="adj1" fmla="val 50000"/>
              <a:gd name="adj2" fmla="val 50270"/>
            </a:avLst>
          </a:prstGeom>
          <a:solidFill>
            <a:schemeClr val="accent1"/>
          </a:solidFill>
          <a:ln w="9525">
            <a:solidFill>
              <a:schemeClr val="tx1"/>
            </a:solidFill>
            <a:miter lim="800000"/>
            <a:headEnd/>
            <a:tailEnd/>
          </a:ln>
          <a:effectLst/>
        </p:spPr>
        <p:txBody>
          <a:bodyPr wrap="none" anchor="ctr"/>
          <a:lstStyle/>
          <a:p>
            <a:endParaRPr lang="en-US"/>
          </a:p>
        </p:txBody>
      </p:sp>
      <p:pic>
        <p:nvPicPr>
          <p:cNvPr id="10"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Rectangle 10">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ln/>
        </p:spPr>
        <p:txBody>
          <a:bodyPr/>
          <a:lstStyle/>
          <a:p>
            <a:r>
              <a:rPr lang="en-US"/>
              <a:t>Hierarchy of styles</a:t>
            </a:r>
          </a:p>
        </p:txBody>
      </p:sp>
      <p:sp>
        <p:nvSpPr>
          <p:cNvPr id="37891" name="Rectangle 3"/>
          <p:cNvSpPr>
            <a:spLocks noGrp="1" noChangeArrowheads="1"/>
          </p:cNvSpPr>
          <p:nvPr>
            <p:ph type="body" idx="1"/>
          </p:nvPr>
        </p:nvSpPr>
        <p:spPr>
          <a:ln/>
        </p:spPr>
        <p:txBody>
          <a:bodyPr/>
          <a:lstStyle/>
          <a:p>
            <a:r>
              <a:rPr lang="en-US" sz="2000"/>
              <a:t>When style information is located in all three places in one site, the hierarchy is as follows:</a:t>
            </a:r>
          </a:p>
          <a:p>
            <a:pPr lvl="1"/>
            <a:r>
              <a:rPr lang="en-US" sz="1600"/>
              <a:t>External Style Sheets affect the entire site.  </a:t>
            </a:r>
          </a:p>
          <a:p>
            <a:pPr lvl="1"/>
            <a:r>
              <a:rPr lang="en-US" sz="1600"/>
              <a:t>Internal styles affect only their own pages and override external styles.  </a:t>
            </a:r>
          </a:p>
          <a:p>
            <a:pPr lvl="1"/>
            <a:r>
              <a:rPr lang="en-US" sz="1600"/>
              <a:t>Inline styles affect only their own tags and override both internal and external styles.  </a:t>
            </a:r>
          </a:p>
          <a:p>
            <a:pPr lvl="1"/>
            <a:endParaRPr lang="en-US" sz="1600"/>
          </a:p>
          <a:p>
            <a:r>
              <a:rPr lang="en-US" sz="2000"/>
              <a:t>For example, if an external Style Sheet sets </a:t>
            </a:r>
            <a:r>
              <a:rPr lang="en-US" sz="2000">
                <a:latin typeface="Courier New" pitchFamily="49" charset="0"/>
              </a:rPr>
              <a:t>&lt;h2&gt;</a:t>
            </a:r>
            <a:r>
              <a:rPr lang="en-US" sz="2000"/>
              <a:t> tags to purple and a particular page has an internal style that changes that color to orange, the </a:t>
            </a:r>
            <a:r>
              <a:rPr lang="en-US" sz="2000">
                <a:latin typeface="Courier New" pitchFamily="49" charset="0"/>
              </a:rPr>
              <a:t>&lt;h2&gt;</a:t>
            </a:r>
            <a:r>
              <a:rPr lang="en-US" sz="2000"/>
              <a:t> tags will be orange only on that page and nowhere else in the site.  If there is a single </a:t>
            </a:r>
            <a:r>
              <a:rPr lang="en-US" sz="2000">
                <a:latin typeface="Courier New" pitchFamily="49" charset="0"/>
              </a:rPr>
              <a:t>&lt;h2&gt;</a:t>
            </a:r>
            <a:r>
              <a:rPr lang="en-US" sz="2000"/>
              <a:t> tag on that page which specifies green as its color, then the color for that one tag will be green.   All other </a:t>
            </a:r>
            <a:r>
              <a:rPr lang="en-US" sz="2000">
                <a:latin typeface="Courier New" pitchFamily="49" charset="0"/>
              </a:rPr>
              <a:t>&lt;h2&gt;</a:t>
            </a:r>
            <a:r>
              <a:rPr lang="en-US" sz="2000"/>
              <a:t> tags on that page would be orange; the </a:t>
            </a:r>
            <a:r>
              <a:rPr lang="en-US" sz="2000">
                <a:latin typeface="Courier New" pitchFamily="49" charset="0"/>
              </a:rPr>
              <a:t>&lt;h2&gt;</a:t>
            </a:r>
            <a:r>
              <a:rPr lang="en-US" sz="2000"/>
              <a:t> tags on the rest of the site would be purple.</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pic>
        <p:nvPicPr>
          <p:cNvPr id="9"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26203" y="15240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ln/>
        </p:spPr>
        <p:txBody>
          <a:bodyPr/>
          <a:lstStyle/>
          <a:p>
            <a:r>
              <a:rPr lang="en-US"/>
              <a:t>Resources</a:t>
            </a:r>
          </a:p>
        </p:txBody>
      </p:sp>
      <p:sp>
        <p:nvSpPr>
          <p:cNvPr id="19459" name="Rectangle 3"/>
          <p:cNvSpPr>
            <a:spLocks noGrp="1" noChangeArrowheads="1"/>
          </p:cNvSpPr>
          <p:nvPr>
            <p:ph type="body" idx="1"/>
          </p:nvPr>
        </p:nvSpPr>
        <p:spPr>
          <a:ln/>
        </p:spPr>
        <p:txBody>
          <a:bodyPr>
            <a:normAutofit lnSpcReduction="10000"/>
          </a:bodyPr>
          <a:lstStyle/>
          <a:p>
            <a:pPr>
              <a:lnSpc>
                <a:spcPct val="80000"/>
              </a:lnSpc>
              <a:spcBef>
                <a:spcPct val="15000"/>
              </a:spcBef>
              <a:spcAft>
                <a:spcPct val="20000"/>
              </a:spcAft>
            </a:pPr>
            <a:r>
              <a:rPr lang="en-US" sz="1200"/>
              <a:t>A List Apart – articles on practical issues and suggestions for working with CSS correctly</a:t>
            </a:r>
            <a:br>
              <a:rPr lang="en-US" sz="1200"/>
            </a:br>
            <a:r>
              <a:rPr lang="en-US" sz="1200"/>
              <a:t>	</a:t>
            </a:r>
            <a:r>
              <a:rPr lang="en-US" sz="1200">
                <a:latin typeface="Courier New" pitchFamily="49" charset="0"/>
              </a:rPr>
              <a:t>http://www.alistapart.com/topics/code/css</a:t>
            </a:r>
          </a:p>
          <a:p>
            <a:pPr>
              <a:lnSpc>
                <a:spcPct val="80000"/>
              </a:lnSpc>
              <a:spcBef>
                <a:spcPct val="15000"/>
              </a:spcBef>
              <a:spcAft>
                <a:spcPct val="20000"/>
              </a:spcAft>
            </a:pPr>
            <a:r>
              <a:rPr lang="en-US" sz="1200"/>
              <a:t>Example XHTML Pages, with and without the CSS Style Sheet:</a:t>
            </a:r>
            <a:br>
              <a:rPr lang="en-US" sz="1200"/>
            </a:br>
            <a:r>
              <a:rPr lang="en-US" sz="1200"/>
              <a:t>	</a:t>
            </a:r>
            <a:r>
              <a:rPr lang="en-US" sz="1200">
                <a:latin typeface="Courier New" pitchFamily="49" charset="0"/>
              </a:rPr>
              <a:t>http://techbriefings.stanford.edu/web_standards/example1.html</a:t>
            </a:r>
            <a:r>
              <a:rPr lang="en-US" sz="1200"/>
              <a:t>	</a:t>
            </a:r>
            <a:r>
              <a:rPr lang="en-US" sz="1200">
                <a:latin typeface="Courier New" pitchFamily="49" charset="0"/>
              </a:rPr>
              <a:t>http://techbriefings.stanford.edu/web_standards/example2.html</a:t>
            </a:r>
            <a:r>
              <a:rPr lang="en-US" sz="1200"/>
              <a:t> 	</a:t>
            </a:r>
            <a:r>
              <a:rPr lang="en-US" sz="1200">
                <a:latin typeface="Courier New" pitchFamily="49" charset="0"/>
              </a:rPr>
              <a:t>http://techbriefings.stanford.edu/web_standards/example.css</a:t>
            </a:r>
            <a:r>
              <a:rPr lang="en-US" sz="1200"/>
              <a:t> </a:t>
            </a:r>
          </a:p>
          <a:p>
            <a:pPr>
              <a:lnSpc>
                <a:spcPct val="80000"/>
              </a:lnSpc>
              <a:spcBef>
                <a:spcPct val="15000"/>
              </a:spcBef>
              <a:spcAft>
                <a:spcPct val="20000"/>
              </a:spcAft>
            </a:pPr>
            <a:r>
              <a:rPr lang="en-US" altLang="en-US" sz="1200"/>
              <a:t>The </a:t>
            </a:r>
            <a:r>
              <a:rPr lang="en-US" altLang="en-US" sz="1200" i="1"/>
              <a:t>CSS Zen Garden</a:t>
            </a:r>
            <a:r>
              <a:rPr lang="en-US" altLang="en-US" sz="1200"/>
              <a:t> shows some of the most advanced uses of CSS:  	</a:t>
            </a:r>
            <a:r>
              <a:rPr lang="en-US" altLang="en-US" sz="1200">
                <a:latin typeface="Courier New" pitchFamily="49" charset="0"/>
              </a:rPr>
              <a:t>http://www.csszengarden.com/</a:t>
            </a:r>
          </a:p>
          <a:p>
            <a:pPr>
              <a:lnSpc>
                <a:spcPct val="80000"/>
              </a:lnSpc>
              <a:spcBef>
                <a:spcPct val="15000"/>
              </a:spcBef>
              <a:spcAft>
                <a:spcPct val="20000"/>
              </a:spcAft>
            </a:pPr>
            <a:r>
              <a:rPr lang="en-US" sz="1200" i="1"/>
              <a:t>CSS in the real world: ajc.com's 'News Break':  	</a:t>
            </a:r>
            <a:r>
              <a:rPr lang="en-US" sz="1200">
                <a:latin typeface="Courier New" pitchFamily="49" charset="0"/>
              </a:rPr>
              <a:t>http://www.holovaty.com/blog/archive/2002/09/28/2340</a:t>
            </a:r>
          </a:p>
          <a:p>
            <a:pPr>
              <a:lnSpc>
                <a:spcPct val="80000"/>
              </a:lnSpc>
              <a:spcBef>
                <a:spcPct val="15000"/>
              </a:spcBef>
              <a:spcAft>
                <a:spcPct val="20000"/>
              </a:spcAft>
            </a:pPr>
            <a:r>
              <a:rPr lang="en-US" sz="1200"/>
              <a:t>Microsoft's CSS Information:  	</a:t>
            </a:r>
            <a:r>
              <a:rPr lang="en-US" sz="1200">
                <a:latin typeface="Courier New" pitchFamily="49" charset="0"/>
              </a:rPr>
              <a:t>http://msdn.microsoft.com/workshop/author/css/reference/attributes.asp</a:t>
            </a:r>
            <a:r>
              <a:rPr lang="en-US" sz="1200"/>
              <a:t> </a:t>
            </a:r>
          </a:p>
          <a:p>
            <a:pPr>
              <a:lnSpc>
                <a:spcPct val="80000"/>
              </a:lnSpc>
              <a:spcBef>
                <a:spcPct val="15000"/>
              </a:spcBef>
              <a:spcAft>
                <a:spcPct val="20000"/>
              </a:spcAft>
            </a:pPr>
            <a:r>
              <a:rPr lang="en-US" sz="1200"/>
              <a:t>Microsoft's Style Sheet Demonstrations:  	</a:t>
            </a:r>
            <a:r>
              <a:rPr lang="en-US" sz="1200">
                <a:latin typeface="Courier New" pitchFamily="49" charset="0"/>
              </a:rPr>
              <a:t>http://www.microsoft.com/typography/css/gallery/extract1.htm</a:t>
            </a:r>
            <a:r>
              <a:rPr lang="en-US" sz="1200"/>
              <a:t> 	</a:t>
            </a:r>
            <a:r>
              <a:rPr lang="en-US" sz="1200">
                <a:latin typeface="Courier New" pitchFamily="49" charset="0"/>
              </a:rPr>
              <a:t>http://www.microsoft.com/typography/css/gallery/slide1.htm</a:t>
            </a:r>
            <a:r>
              <a:rPr lang="en-US" sz="1200"/>
              <a:t> </a:t>
            </a:r>
          </a:p>
          <a:p>
            <a:pPr>
              <a:lnSpc>
                <a:spcPct val="80000"/>
              </a:lnSpc>
              <a:spcBef>
                <a:spcPct val="15000"/>
              </a:spcBef>
              <a:spcAft>
                <a:spcPct val="20000"/>
              </a:spcAft>
            </a:pPr>
            <a:r>
              <a:rPr lang="en-US" sz="1200"/>
              <a:t>W3C Style Examples</a:t>
            </a:r>
            <a:br>
              <a:rPr lang="en-US" sz="1200"/>
            </a:br>
            <a:r>
              <a:rPr lang="en-US" sz="1200"/>
              <a:t>	</a:t>
            </a:r>
            <a:r>
              <a:rPr lang="en-US" sz="1200">
                <a:latin typeface="Courier New" pitchFamily="49" charset="0"/>
              </a:rPr>
              <a:t>http://www.w3.org/Style/Examples/007</a:t>
            </a:r>
          </a:p>
          <a:p>
            <a:pPr>
              <a:lnSpc>
                <a:spcPct val="80000"/>
              </a:lnSpc>
              <a:spcBef>
                <a:spcPct val="15000"/>
              </a:spcBef>
              <a:spcAft>
                <a:spcPct val="20000"/>
              </a:spcAft>
            </a:pPr>
            <a:r>
              <a:rPr lang="en-US" sz="1200"/>
              <a:t>W3C CSS 2.1 Specifications:</a:t>
            </a:r>
            <a:br>
              <a:rPr lang="en-US" sz="1200"/>
            </a:br>
            <a:r>
              <a:rPr lang="en-US" sz="1200"/>
              <a:t>	</a:t>
            </a:r>
            <a:r>
              <a:rPr lang="en-US" sz="1200">
                <a:latin typeface="Courier New" pitchFamily="49" charset="0"/>
              </a:rPr>
              <a:t>http://www.w3.org/TR/CSS21/</a:t>
            </a:r>
          </a:p>
          <a:p>
            <a:pPr>
              <a:lnSpc>
                <a:spcPct val="80000"/>
              </a:lnSpc>
              <a:spcBef>
                <a:spcPct val="15000"/>
              </a:spcBef>
              <a:spcAft>
                <a:spcPct val="20000"/>
              </a:spcAft>
            </a:pPr>
            <a:r>
              <a:rPr lang="en-US" sz="1200"/>
              <a:t>W3Schools CSS Tutorial:</a:t>
            </a:r>
            <a:r>
              <a:rPr lang="en-US" sz="1200">
                <a:latin typeface="Courier New" pitchFamily="49" charset="0"/>
              </a:rPr>
              <a:t/>
            </a:r>
            <a:br>
              <a:rPr lang="en-US" sz="1200">
                <a:latin typeface="Courier New" pitchFamily="49" charset="0"/>
              </a:rPr>
            </a:br>
            <a:r>
              <a:rPr lang="en-US" sz="1200">
                <a:latin typeface="Courier New" pitchFamily="49" charset="0"/>
              </a:rPr>
              <a:t>	http://www.w3schools.com/css</a:t>
            </a:r>
          </a:p>
          <a:p>
            <a:pPr>
              <a:lnSpc>
                <a:spcPct val="80000"/>
              </a:lnSpc>
              <a:spcBef>
                <a:spcPct val="15000"/>
              </a:spcBef>
              <a:spcAft>
                <a:spcPct val="20000"/>
              </a:spcAft>
            </a:pPr>
            <a:r>
              <a:rPr lang="en-US" sz="1200"/>
              <a:t>W3Schools CSS Reference:</a:t>
            </a:r>
            <a:br>
              <a:rPr lang="en-US" sz="1200"/>
            </a:br>
            <a:r>
              <a:rPr lang="en-US" sz="1200">
                <a:latin typeface="Courier New" pitchFamily="49" charset="0"/>
              </a:rPr>
              <a:t>	http://www.w3schools.com/css/css_reference.asp</a:t>
            </a:r>
          </a:p>
          <a:p>
            <a:pPr>
              <a:lnSpc>
                <a:spcPct val="80000"/>
              </a:lnSpc>
              <a:spcBef>
                <a:spcPct val="15000"/>
              </a:spcBef>
              <a:spcAft>
                <a:spcPct val="20000"/>
              </a:spcAft>
            </a:pPr>
            <a:r>
              <a:rPr lang="en-US" sz="1200"/>
              <a:t>Webmonkey’s Cascading Style Sheet Guide:  	</a:t>
            </a:r>
            <a:br>
              <a:rPr lang="en-US" sz="1200"/>
            </a:br>
            <a:r>
              <a:rPr lang="en-US" sz="1200"/>
              <a:t>	</a:t>
            </a:r>
            <a:r>
              <a:rPr lang="en-US" sz="1200">
                <a:latin typeface="Courier New" pitchFamily="49" charset="0"/>
              </a:rPr>
              <a:t>http://www.webmonkey.com/reference/stylesheet_guide</a:t>
            </a:r>
            <a:r>
              <a:rPr lang="en-US" sz="1200"/>
              <a:t>/</a:t>
            </a:r>
          </a:p>
          <a:p>
            <a:pPr>
              <a:lnSpc>
                <a:spcPct val="80000"/>
              </a:lnSpc>
              <a:spcBef>
                <a:spcPct val="15000"/>
              </a:spcBef>
              <a:spcAft>
                <a:spcPct val="20000"/>
              </a:spcAft>
            </a:pPr>
            <a:r>
              <a:rPr lang="en-US" sz="1200"/>
              <a:t>Brian Wilson’s Cascading Style Sheet Reference Guide:  	</a:t>
            </a:r>
            <a:r>
              <a:rPr lang="en-US" sz="1200">
                <a:latin typeface="Courier New" pitchFamily="49" charset="0"/>
              </a:rPr>
              <a:t>http://www.blooberry.com/indexdot/css/index.html</a:t>
            </a:r>
            <a:r>
              <a:rPr lang="en-US" sz="1200"/>
              <a:t> </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845</Words>
  <Application>Microsoft Office PowerPoint</Application>
  <PresentationFormat>On-screen Show (4:3)</PresentationFormat>
  <Paragraphs>105</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Web Development/BTCS-2410</vt:lpstr>
      <vt:lpstr>Grouping Styles and Selectors</vt:lpstr>
      <vt:lpstr>Where do you put the styles?</vt:lpstr>
      <vt:lpstr>Style Location: External</vt:lpstr>
      <vt:lpstr>External example</vt:lpstr>
      <vt:lpstr>Style Location: Internal</vt:lpstr>
      <vt:lpstr>Style Location: Inline</vt:lpstr>
      <vt:lpstr>Hierarchy of styles</vt:lpstr>
      <vt:lpstr>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Web Development/BTCS-2410</dc:title>
  <dc:creator>Yogesh</dc:creator>
  <cp:lastModifiedBy>Yogesh</cp:lastModifiedBy>
  <cp:revision>2</cp:revision>
  <dcterms:created xsi:type="dcterms:W3CDTF">2023-06-20T06:18:06Z</dcterms:created>
  <dcterms:modified xsi:type="dcterms:W3CDTF">2023-06-20T07:55:41Z</dcterms:modified>
</cp:coreProperties>
</file>