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56" r:id="rId3"/>
    <p:sldId id="257" r:id="rId4"/>
    <p:sldId id="258" r:id="rId5"/>
    <p:sldId id="263" r:id="rId6"/>
    <p:sldId id="259" r:id="rId7"/>
    <p:sldId id="260" r:id="rId8"/>
    <p:sldId id="261" r:id="rId9"/>
    <p:sldId id="262"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59C35A5-1542-4FCF-92FC-4C1BDCFA54F6}" type="datetimeFigureOut">
              <a:rPr lang="en-US" smtClean="0"/>
              <a:pPr/>
              <a:t>6/20/2023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60C0C8-C41E-4714-B5C9-845D7F84183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9C35A5-1542-4FCF-92FC-4C1BDCFA54F6}" type="datetimeFigureOut">
              <a:rPr lang="en-US" smtClean="0"/>
              <a:pPr/>
              <a:t>6/20/2023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60C0C8-C41E-4714-B5C9-845D7F84183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9C35A5-1542-4FCF-92FC-4C1BDCFA54F6}" type="datetimeFigureOut">
              <a:rPr lang="en-US" smtClean="0"/>
              <a:pPr/>
              <a:t>6/20/2023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60C0C8-C41E-4714-B5C9-845D7F84183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9C35A5-1542-4FCF-92FC-4C1BDCFA54F6}" type="datetimeFigureOut">
              <a:rPr lang="en-US" smtClean="0"/>
              <a:pPr/>
              <a:t>6/20/2023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60C0C8-C41E-4714-B5C9-845D7F84183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59C35A5-1542-4FCF-92FC-4C1BDCFA54F6}" type="datetimeFigureOut">
              <a:rPr lang="en-US" smtClean="0"/>
              <a:pPr/>
              <a:t>6/20/2023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60C0C8-C41E-4714-B5C9-845D7F84183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59C35A5-1542-4FCF-92FC-4C1BDCFA54F6}" type="datetimeFigureOut">
              <a:rPr lang="en-US" smtClean="0"/>
              <a:pPr/>
              <a:t>6/20/2023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60C0C8-C41E-4714-B5C9-845D7F84183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59C35A5-1542-4FCF-92FC-4C1BDCFA54F6}" type="datetimeFigureOut">
              <a:rPr lang="en-US" smtClean="0"/>
              <a:pPr/>
              <a:t>6/20/2023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60C0C8-C41E-4714-B5C9-845D7F84183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59C35A5-1542-4FCF-92FC-4C1BDCFA54F6}" type="datetimeFigureOut">
              <a:rPr lang="en-US" smtClean="0"/>
              <a:pPr/>
              <a:t>6/20/2023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60C0C8-C41E-4714-B5C9-845D7F84183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9C35A5-1542-4FCF-92FC-4C1BDCFA54F6}" type="datetimeFigureOut">
              <a:rPr lang="en-US" smtClean="0"/>
              <a:pPr/>
              <a:t>6/20/2023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60C0C8-C41E-4714-B5C9-845D7F84183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9C35A5-1542-4FCF-92FC-4C1BDCFA54F6}" type="datetimeFigureOut">
              <a:rPr lang="en-US" smtClean="0"/>
              <a:pPr/>
              <a:t>6/20/2023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60C0C8-C41E-4714-B5C9-845D7F84183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9C35A5-1542-4FCF-92FC-4C1BDCFA54F6}" type="datetimeFigureOut">
              <a:rPr lang="en-US" smtClean="0"/>
              <a:pPr/>
              <a:t>6/20/2023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60C0C8-C41E-4714-B5C9-845D7F84183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9C35A5-1542-4FCF-92FC-4C1BDCFA54F6}" type="datetimeFigureOut">
              <a:rPr lang="en-US" smtClean="0"/>
              <a:pPr/>
              <a:t>6/20/2023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60C0C8-C41E-4714-B5C9-845D7F84183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8650" y="762000"/>
            <a:ext cx="7884876" cy="2286000"/>
          </a:xfrm>
        </p:spPr>
        <p:txBody>
          <a:bodyPr>
            <a:normAutofit fontScale="90000"/>
          </a:bodyPr>
          <a:lstStyle/>
          <a:p>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a:solidFill>
                  <a:srgbClr val="7030A0"/>
                </a:solidFill>
                <a:latin typeface="American Typewriter" panose="02090604020004020304" pitchFamily="18" charset="77"/>
              </a:rPr>
              <a:t/>
            </a:r>
            <a:br>
              <a:rPr lang="en-IN" sz="4000" dirty="0">
                <a:solidFill>
                  <a:srgbClr val="7030A0"/>
                </a:solidFill>
                <a:latin typeface="American Typewriter" panose="02090604020004020304" pitchFamily="18" charset="77"/>
              </a:rPr>
            </a:b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smtClean="0">
                <a:solidFill>
                  <a:srgbClr val="FF0000"/>
                </a:solidFill>
                <a:latin typeface="American Typewriter" panose="02090604020004020304" pitchFamily="18" charset="77"/>
              </a:rPr>
              <a:t/>
            </a:r>
            <a:br>
              <a:rPr lang="en-IN" sz="4000" dirty="0" smtClean="0">
                <a:solidFill>
                  <a:srgbClr val="FF0000"/>
                </a:solidFill>
                <a:latin typeface="American Typewriter" panose="02090604020004020304" pitchFamily="18" charset="77"/>
              </a:rPr>
            </a:br>
            <a:r>
              <a:rPr lang="en-US" b="1" dirty="0" smtClean="0">
                <a:solidFill>
                  <a:srgbClr val="C00000"/>
                </a:solidFill>
                <a:latin typeface="Arial" pitchFamily="34" charset="0"/>
                <a:cs typeface="Arial" pitchFamily="34" charset="0"/>
              </a:rPr>
              <a:t>CLOUD COMPUTING</a:t>
            </a:r>
            <a:br>
              <a:rPr lang="en-US" b="1" dirty="0" smtClean="0">
                <a:solidFill>
                  <a:srgbClr val="C00000"/>
                </a:solidFill>
                <a:latin typeface="Arial" pitchFamily="34" charset="0"/>
                <a:cs typeface="Arial" pitchFamily="34" charset="0"/>
              </a:rPr>
            </a:br>
            <a:r>
              <a:rPr lang="en-US" b="1" dirty="0" smtClean="0">
                <a:solidFill>
                  <a:srgbClr val="C00000"/>
                </a:solidFill>
                <a:latin typeface="Arial" pitchFamily="34" charset="0"/>
                <a:cs typeface="Arial" pitchFamily="34" charset="0"/>
              </a:rPr>
              <a:t>BTCS-</a:t>
            </a:r>
            <a:r>
              <a:rPr lang="en-IN" b="1" dirty="0" smtClean="0">
                <a:solidFill>
                  <a:srgbClr val="C00000"/>
                </a:solidFill>
              </a:rPr>
              <a:t>4712</a:t>
            </a:r>
            <a:r>
              <a:rPr lang="en-IN" b="1" dirty="0" smtClean="0"/>
              <a:t/>
            </a:r>
            <a:br>
              <a:rPr lang="en-IN" b="1" dirty="0" smtClean="0"/>
            </a:br>
            <a:r>
              <a:rPr lang="en-US" dirty="0" smtClean="0"/>
              <a:t/>
            </a:r>
            <a:br>
              <a:rPr lang="en-US" dirty="0" smtClean="0"/>
            </a:br>
            <a:r>
              <a:rPr lang="en-US" dirty="0" smtClean="0"/>
              <a:t/>
            </a:r>
            <a:br>
              <a:rPr lang="en-US" dirty="0" smtClean="0"/>
            </a:br>
            <a:r>
              <a:rPr lang="en-US" dirty="0"/>
              <a:t/>
            </a:r>
            <a:br>
              <a:rPr lang="en-US" dirty="0"/>
            </a:br>
            <a:endParaRPr lang="en-US" dirty="0"/>
          </a:p>
        </p:txBody>
      </p:sp>
      <p:sp>
        <p:nvSpPr>
          <p:cNvPr id="14" name="Footer Placeholder 4">
            <a:extLst>
              <a:ext uri="{FF2B5EF4-FFF2-40B4-BE49-F238E27FC236}">
                <a16:creationId xmlns="" xmlns:a16="http://schemas.microsoft.com/office/drawing/2014/main" id="{9DF95F34-A162-CA4C-889B-0891699B6A5A}"/>
              </a:ext>
            </a:extLst>
          </p:cNvPr>
          <p:cNvSpPr>
            <a:spLocks noGrp="1"/>
          </p:cNvSpPr>
          <p:nvPr>
            <p:ph type="ftr" sz="quarter" idx="11"/>
          </p:nvPr>
        </p:nvSpPr>
        <p:spPr>
          <a:xfrm>
            <a:off x="2381250" y="6365230"/>
            <a:ext cx="3086100" cy="365125"/>
          </a:xfrm>
        </p:spPr>
        <p:txBody>
          <a:bodyPr/>
          <a:lstStyle/>
          <a:p>
            <a:r>
              <a:rPr lang="en-US" b="1" dirty="0" err="1">
                <a:solidFill>
                  <a:schemeClr val="bg1"/>
                </a:solidFill>
              </a:rPr>
              <a:t>Dr.Nitin</a:t>
            </a:r>
            <a:r>
              <a:rPr lang="en-US" b="1">
                <a:solidFill>
                  <a:schemeClr val="bg1"/>
                </a:solidFill>
              </a:rPr>
              <a:t> Thapar_SOMC_ITFM</a:t>
            </a:r>
            <a:endParaRPr lang="en-US" b="1" dirty="0">
              <a:solidFill>
                <a:schemeClr val="bg1"/>
              </a:solidFill>
            </a:endParaRPr>
          </a:p>
        </p:txBody>
      </p:sp>
      <p:sp>
        <p:nvSpPr>
          <p:cNvPr id="13" name="Slide Number Placeholder 5">
            <a:extLst>
              <a:ext uri="{FF2B5EF4-FFF2-40B4-BE49-F238E27FC236}">
                <a16:creationId xmlns="" xmlns:a16="http://schemas.microsoft.com/office/drawing/2014/main" id="{C3EF51EB-3DA5-4842-B82C-4F75593C592D}"/>
              </a:ext>
            </a:extLst>
          </p:cNvPr>
          <p:cNvSpPr>
            <a:spLocks noGrp="1"/>
          </p:cNvSpPr>
          <p:nvPr>
            <p:ph type="sldNum" sz="quarter" idx="12"/>
          </p:nvPr>
        </p:nvSpPr>
        <p:spPr>
          <a:xfrm>
            <a:off x="6457950" y="6356351"/>
            <a:ext cx="2057400" cy="365125"/>
          </a:xfrm>
        </p:spPr>
        <p:txBody>
          <a:bodyPr/>
          <a:lstStyle/>
          <a:p>
            <a:fld id="{4074E40B-79F9-F74D-8D9E-1BC4B8F861E8}" type="slidenum">
              <a:rPr lang="en-US" smtClean="0"/>
              <a:pPr/>
              <a:t>1</a:t>
            </a:fld>
            <a:endParaRPr lang="en-US" dirty="0"/>
          </a:p>
        </p:txBody>
      </p:sp>
      <p:pic>
        <p:nvPicPr>
          <p:cNvPr id="12"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17" name="Footer Placeholder 4">
            <a:extLst>
              <a:ext uri="{FF2B5EF4-FFF2-40B4-BE49-F238E27FC236}">
                <a16:creationId xmlns="" xmlns:a16="http://schemas.microsoft.com/office/drawing/2014/main" id="{DD4A000E-D220-0045-A2D1-8D39B19F67C4}"/>
              </a:ext>
            </a:extLst>
          </p:cNvPr>
          <p:cNvSpPr txBox="1">
            <a:spLocks/>
          </p:cNvSpPr>
          <p:nvPr/>
        </p:nvSpPr>
        <p:spPr>
          <a:xfrm>
            <a:off x="5029200" y="6264275"/>
            <a:ext cx="30861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Computer Science &amp; Engineering</a:t>
            </a:r>
            <a:endParaRPr lang="en-US" sz="1400" b="1" dirty="0">
              <a:solidFill>
                <a:schemeClr val="tx1"/>
              </a:solidFill>
            </a:endParaRPr>
          </a:p>
        </p:txBody>
      </p:sp>
      <p:sp>
        <p:nvSpPr>
          <p:cNvPr id="10" name="Title 3"/>
          <p:cNvSpPr txBox="1">
            <a:spLocks/>
          </p:cNvSpPr>
          <p:nvPr/>
        </p:nvSpPr>
        <p:spPr>
          <a:xfrm>
            <a:off x="5467350" y="4038600"/>
            <a:ext cx="3469616" cy="1447800"/>
          </a:xfrm>
          <a:prstGeom prst="rect">
            <a:avLst/>
          </a:prstGeom>
        </p:spPr>
        <p:txBody>
          <a:bodyPr vert="horz" lIns="91440" tIns="45720" rIns="91440" bIns="45720" rtlCol="0" anchor="ctr">
            <a:normAutofit fontScale="5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a:t>Prepared by</a:t>
            </a:r>
            <a:r>
              <a:rPr lang="en-IN" sz="4000" dirty="0" smtClean="0"/>
              <a:t>: </a:t>
            </a:r>
            <a:r>
              <a:rPr lang="en-IN" sz="4000" dirty="0" err="1" smtClean="0"/>
              <a:t>Sahilpreet</a:t>
            </a:r>
            <a:r>
              <a:rPr lang="en-IN" sz="4000" dirty="0" smtClean="0"/>
              <a:t> Singh</a:t>
            </a:r>
            <a:r>
              <a:rPr lang="en-US" dirty="0" smtClean="0"/>
              <a:t/>
            </a:r>
            <a:br>
              <a:rPr lang="en-US" dirty="0" smtClean="0"/>
            </a:br>
            <a:r>
              <a:rPr lang="en-US" dirty="0" smtClean="0"/>
              <a:t/>
            </a:r>
            <a:br>
              <a:rPr lang="en-US" dirty="0" smtClean="0"/>
            </a:br>
            <a:endParaRPr lang="en-US" dirty="0"/>
          </a:p>
        </p:txBody>
      </p:sp>
      <p:sp>
        <p:nvSpPr>
          <p:cNvPr id="11" name="Title 3"/>
          <p:cNvSpPr txBox="1">
            <a:spLocks/>
          </p:cNvSpPr>
          <p:nvPr/>
        </p:nvSpPr>
        <p:spPr>
          <a:xfrm>
            <a:off x="742950" y="2590800"/>
            <a:ext cx="4057650" cy="1447800"/>
          </a:xfrm>
          <a:prstGeom prst="rect">
            <a:avLst/>
          </a:prstGeom>
        </p:spPr>
        <p:txBody>
          <a:bodyPr vert="horz" lIns="91440" tIns="45720" rIns="91440" bIns="45720" rtlCol="0"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70000"/>
              </a:lnSpc>
            </a:pP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9600" dirty="0" smtClean="0">
                <a:solidFill>
                  <a:srgbClr val="7030A0"/>
                </a:solidFill>
                <a:latin typeface="+mn-lt"/>
              </a:rPr>
              <a:t/>
            </a:r>
            <a:br>
              <a:rPr lang="en-IN" sz="9600" dirty="0" smtClean="0">
                <a:solidFill>
                  <a:srgbClr val="7030A0"/>
                </a:solidFill>
                <a:latin typeface="+mn-lt"/>
              </a:rPr>
            </a:br>
            <a:r>
              <a:rPr lang="en-US" sz="9600" dirty="0">
                <a:latin typeface="+mn-lt"/>
              </a:rPr>
              <a:t>Course Name</a:t>
            </a:r>
            <a:r>
              <a:rPr lang="en-US" sz="9600" dirty="0" smtClean="0">
                <a:latin typeface="+mn-lt"/>
              </a:rPr>
              <a:t>: B. Tech (CSE) </a:t>
            </a:r>
            <a:r>
              <a:rPr lang="en-US" sz="9600" dirty="0">
                <a:latin typeface="+mn-lt"/>
              </a:rPr>
              <a:t/>
            </a:r>
            <a:br>
              <a:rPr lang="en-US" sz="9600" dirty="0">
                <a:latin typeface="+mn-lt"/>
              </a:rPr>
            </a:br>
            <a:r>
              <a:rPr lang="en-US" sz="9600" dirty="0">
                <a:latin typeface="+mn-lt"/>
              </a:rPr>
              <a:t>Semester</a:t>
            </a:r>
            <a:r>
              <a:rPr lang="en-US" sz="9600" dirty="0" smtClean="0">
                <a:latin typeface="+mn-lt"/>
              </a:rPr>
              <a:t>: 7th</a:t>
            </a:r>
            <a:r>
              <a:rPr lang="en-US" dirty="0" smtClean="0"/>
              <a:t/>
            </a:r>
            <a:br>
              <a:rPr lang="en-US" dirty="0" smtClean="0"/>
            </a:br>
            <a:r>
              <a:rPr lang="en-US" dirty="0" smtClean="0"/>
              <a:t/>
            </a:r>
            <a:br>
              <a:rPr lang="en-US" dirty="0" smtClean="0"/>
            </a:br>
            <a:endParaRPr lang="en-US" dirty="0"/>
          </a:p>
        </p:txBody>
      </p:sp>
      <p:sp>
        <p:nvSpPr>
          <p:cNvPr id="16" name="Rectangle 15">
            <a:extLst>
              <a:ext uri="{FF2B5EF4-FFF2-40B4-BE49-F238E27FC236}">
                <a16:creationId xmlns="" xmlns:a16="http://schemas.microsoft.com/office/drawing/2014/main" id="{10D8ABEA-F2E3-8B43-9C07-09D62BFBF7A6}"/>
              </a:ext>
            </a:extLst>
          </p:cNvPr>
          <p:cNvSpPr/>
          <p:nvPr/>
        </p:nvSpPr>
        <p:spPr>
          <a:xfrm>
            <a:off x="0" y="6400800"/>
            <a:ext cx="4724400" cy="304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rPr>
              <a:t>education for life                       www.rimt.ac.in</a:t>
            </a:r>
            <a:endParaRPr lang="en-US" dirty="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Topic:-Application </a:t>
            </a:r>
            <a:r>
              <a:rPr lang="en-US" b="1" dirty="0"/>
              <a:t>Programming Interfaces (API) </a:t>
            </a:r>
            <a:endParaRPr lang="en-US" dirty="0"/>
          </a:p>
        </p:txBody>
      </p:sp>
      <p:pic>
        <p:nvPicPr>
          <p:cNvPr id="3"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4" name="Rectangle 3">
            <a:extLst>
              <a:ext uri="{FF2B5EF4-FFF2-40B4-BE49-F238E27FC236}">
                <a16:creationId xmlns="" xmlns:a16="http://schemas.microsoft.com/office/drawing/2014/main" id="{10D8ABEA-F2E3-8B43-9C07-09D62BFBF7A6}"/>
              </a:ext>
            </a:extLst>
          </p:cNvPr>
          <p:cNvSpPr/>
          <p:nvPr/>
        </p:nvSpPr>
        <p:spPr>
          <a:xfrm>
            <a:off x="0" y="6400800"/>
            <a:ext cx="4724400" cy="304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rPr>
              <a:t>education for life                       www.rimt.ac.in</a:t>
            </a:r>
            <a:endParaRPr lang="en-US"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INTROUCTION</a:t>
            </a:r>
            <a:endParaRPr lang="en-US" b="1" dirty="0"/>
          </a:p>
        </p:txBody>
      </p:sp>
      <p:sp>
        <p:nvSpPr>
          <p:cNvPr id="3" name="Content Placeholder 2"/>
          <p:cNvSpPr>
            <a:spLocks noGrp="1"/>
          </p:cNvSpPr>
          <p:nvPr>
            <p:ph idx="1"/>
          </p:nvPr>
        </p:nvSpPr>
        <p:spPr>
          <a:xfrm>
            <a:off x="457200" y="1600200"/>
            <a:ext cx="4953000" cy="4525963"/>
          </a:xfrm>
        </p:spPr>
        <p:txBody>
          <a:bodyPr>
            <a:normAutofit fontScale="70000" lnSpcReduction="20000"/>
          </a:bodyPr>
          <a:lstStyle/>
          <a:p>
            <a:pPr algn="just">
              <a:lnSpc>
                <a:spcPct val="150000"/>
              </a:lnSpc>
            </a:pPr>
            <a:r>
              <a:rPr lang="en-US" dirty="0" smtClean="0"/>
              <a:t>An Application programming interface is a software interface that helps in connecting between the computer or between computer programs</a:t>
            </a:r>
          </a:p>
          <a:p>
            <a:pPr algn="just">
              <a:lnSpc>
                <a:spcPct val="150000"/>
              </a:lnSpc>
            </a:pPr>
            <a:r>
              <a:rPr lang="en-US" dirty="0"/>
              <a:t>In simple words, you can say it is a software interface that offers service to the other pieces of software</a:t>
            </a:r>
            <a:r>
              <a:rPr lang="en-US" dirty="0" smtClean="0"/>
              <a:t>.</a:t>
            </a:r>
          </a:p>
        </p:txBody>
      </p:sp>
      <p:sp>
        <p:nvSpPr>
          <p:cNvPr id="15366" name="AutoShape 6" descr="API – QATestLab"/>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5368" name="AutoShape 8" descr="API – QATestLab"/>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5370" name="Picture 10" descr="API – QATestLab"/>
          <p:cNvPicPr>
            <a:picLocks noChangeAspect="1" noChangeArrowheads="1"/>
          </p:cNvPicPr>
          <p:nvPr/>
        </p:nvPicPr>
        <p:blipFill>
          <a:blip r:embed="rId2" cstate="print"/>
          <a:srcRect/>
          <a:stretch>
            <a:fillRect/>
          </a:stretch>
        </p:blipFill>
        <p:spPr bwMode="auto">
          <a:xfrm>
            <a:off x="5638800" y="1066800"/>
            <a:ext cx="3019425" cy="5429251"/>
          </a:xfrm>
          <a:prstGeom prst="rect">
            <a:avLst/>
          </a:prstGeom>
          <a:noFill/>
        </p:spPr>
      </p:pic>
      <p:pic>
        <p:nvPicPr>
          <p:cNvPr id="7"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8" name="Rectangle 7">
            <a:extLst>
              <a:ext uri="{FF2B5EF4-FFF2-40B4-BE49-F238E27FC236}">
                <a16:creationId xmlns="" xmlns:a16="http://schemas.microsoft.com/office/drawing/2014/main" id="{10D8ABEA-F2E3-8B43-9C07-09D62BFBF7A6}"/>
              </a:ext>
            </a:extLst>
          </p:cNvPr>
          <p:cNvSpPr/>
          <p:nvPr/>
        </p:nvSpPr>
        <p:spPr>
          <a:xfrm>
            <a:off x="0" y="6400800"/>
            <a:ext cx="4724400" cy="304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rPr>
              <a:t>education for life                       www.rimt.ac.in</a:t>
            </a:r>
            <a:endParaRPr lang="en-US" dirty="0">
              <a:solidFill>
                <a:schemeClr val="bg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Features</a:t>
            </a:r>
            <a:endParaRPr lang="en-US" dirty="0"/>
          </a:p>
        </p:txBody>
      </p:sp>
      <p:sp>
        <p:nvSpPr>
          <p:cNvPr id="3" name="Content Placeholder 2"/>
          <p:cNvSpPr>
            <a:spLocks noGrp="1"/>
          </p:cNvSpPr>
          <p:nvPr>
            <p:ph idx="1"/>
          </p:nvPr>
        </p:nvSpPr>
        <p:spPr/>
        <p:txBody>
          <a:bodyPr>
            <a:normAutofit fontScale="70000" lnSpcReduction="20000"/>
          </a:bodyPr>
          <a:lstStyle/>
          <a:p>
            <a:pPr lvl="0" algn="just">
              <a:lnSpc>
                <a:spcPct val="170000"/>
              </a:lnSpc>
            </a:pPr>
            <a:r>
              <a:rPr lang="en-US" dirty="0"/>
              <a:t>An application programming interface is a software that allows two applications to talk to each other.</a:t>
            </a:r>
          </a:p>
          <a:p>
            <a:pPr algn="just">
              <a:lnSpc>
                <a:spcPct val="170000"/>
              </a:lnSpc>
            </a:pPr>
            <a:r>
              <a:rPr lang="en-US" dirty="0"/>
              <a:t>Application programming interface helps in enabling applications to exchange data and functionality easily</a:t>
            </a:r>
            <a:r>
              <a:rPr lang="en-US" dirty="0" smtClean="0"/>
              <a:t>.</a:t>
            </a:r>
          </a:p>
          <a:p>
            <a:pPr lvl="0" algn="just" fontAlgn="base">
              <a:lnSpc>
                <a:spcPct val="170000"/>
              </a:lnSpc>
            </a:pPr>
            <a:r>
              <a:rPr lang="en-US" dirty="0"/>
              <a:t>Application programming interface helps in data monetization.</a:t>
            </a:r>
          </a:p>
          <a:p>
            <a:pPr lvl="0" algn="just" fontAlgn="base">
              <a:lnSpc>
                <a:spcPct val="170000"/>
              </a:lnSpc>
            </a:pPr>
            <a:r>
              <a:rPr lang="en-US" dirty="0"/>
              <a:t>Application programming interface helps in improving collaboration.</a:t>
            </a:r>
          </a:p>
          <a:p>
            <a:endParaRPr lang="en-US" dirty="0"/>
          </a:p>
        </p:txBody>
      </p:sp>
      <p:pic>
        <p:nvPicPr>
          <p:cNvPr id="4"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ctangle 4">
            <a:extLst>
              <a:ext uri="{FF2B5EF4-FFF2-40B4-BE49-F238E27FC236}">
                <a16:creationId xmlns="" xmlns:a16="http://schemas.microsoft.com/office/drawing/2014/main" id="{10D8ABEA-F2E3-8B43-9C07-09D62BFBF7A6}"/>
              </a:ext>
            </a:extLst>
          </p:cNvPr>
          <p:cNvSpPr/>
          <p:nvPr/>
        </p:nvSpPr>
        <p:spPr>
          <a:xfrm>
            <a:off x="0" y="6400800"/>
            <a:ext cx="4724400" cy="304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rPr>
              <a:t>education for life                       www.rimt.ac.in</a:t>
            </a:r>
            <a:endParaRPr lang="en-US" dirty="0">
              <a:solidFill>
                <a:schemeClr val="bg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How API Works?</a:t>
            </a:r>
            <a:endParaRPr lang="en-US" b="1" dirty="0"/>
          </a:p>
        </p:txBody>
      </p:sp>
      <p:sp>
        <p:nvSpPr>
          <p:cNvPr id="3" name="Content Placeholder 2"/>
          <p:cNvSpPr>
            <a:spLocks noGrp="1"/>
          </p:cNvSpPr>
          <p:nvPr>
            <p:ph idx="1"/>
          </p:nvPr>
        </p:nvSpPr>
        <p:spPr>
          <a:xfrm>
            <a:off x="457200" y="1600200"/>
            <a:ext cx="4419600" cy="4525963"/>
          </a:xfrm>
        </p:spPr>
        <p:txBody>
          <a:bodyPr>
            <a:normAutofit fontScale="70000" lnSpcReduction="20000"/>
          </a:bodyPr>
          <a:lstStyle/>
          <a:p>
            <a:pPr algn="just">
              <a:lnSpc>
                <a:spcPct val="160000"/>
              </a:lnSpc>
            </a:pPr>
            <a:r>
              <a:rPr lang="en-US" dirty="0"/>
              <a:t>The API acts as a middleman between any two machines that want to connect with each other for a specified task.</a:t>
            </a:r>
            <a:endParaRPr lang="en-US" dirty="0" smtClean="0"/>
          </a:p>
          <a:p>
            <a:pPr algn="just">
              <a:lnSpc>
                <a:spcPct val="160000"/>
              </a:lnSpc>
            </a:pPr>
            <a:r>
              <a:rPr lang="en-US" dirty="0" smtClean="0"/>
              <a:t>An API works as a facilitator connecting software platforms that would otherwise not be able to interact.</a:t>
            </a:r>
            <a:endParaRPr lang="en-US" dirty="0"/>
          </a:p>
        </p:txBody>
      </p:sp>
      <p:pic>
        <p:nvPicPr>
          <p:cNvPr id="20482" name="Picture 2" descr="How API Solutions in the Banking Industry are Helping achieve Digital  Transformation | Blog | Mindtree"/>
          <p:cNvPicPr>
            <a:picLocks noChangeAspect="1" noChangeArrowheads="1"/>
          </p:cNvPicPr>
          <p:nvPr/>
        </p:nvPicPr>
        <p:blipFill>
          <a:blip r:embed="rId2" cstate="print"/>
          <a:srcRect/>
          <a:stretch>
            <a:fillRect/>
          </a:stretch>
        </p:blipFill>
        <p:spPr bwMode="auto">
          <a:xfrm>
            <a:off x="4800600" y="1600200"/>
            <a:ext cx="4191000" cy="4762500"/>
          </a:xfrm>
          <a:prstGeom prst="rect">
            <a:avLst/>
          </a:prstGeom>
          <a:noFill/>
        </p:spPr>
      </p:pic>
      <p:pic>
        <p:nvPicPr>
          <p:cNvPr id="5"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10D8ABEA-F2E3-8B43-9C07-09D62BFBF7A6}"/>
              </a:ext>
            </a:extLst>
          </p:cNvPr>
          <p:cNvSpPr/>
          <p:nvPr/>
        </p:nvSpPr>
        <p:spPr>
          <a:xfrm>
            <a:off x="0" y="6400800"/>
            <a:ext cx="4724400" cy="304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rPr>
              <a:t>education for life                       www.rimt.ac.in</a:t>
            </a:r>
            <a:endParaRPr lang="en-US" dirty="0">
              <a:solidFill>
                <a:schemeClr val="bg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Types </a:t>
            </a:r>
            <a:r>
              <a:rPr lang="en-US" b="1" dirty="0"/>
              <a:t>of APIs </a:t>
            </a:r>
            <a:endParaRPr lang="en-US" dirty="0"/>
          </a:p>
        </p:txBody>
      </p:sp>
      <p:sp>
        <p:nvSpPr>
          <p:cNvPr id="3" name="Content Placeholder 2"/>
          <p:cNvSpPr>
            <a:spLocks noGrp="1"/>
          </p:cNvSpPr>
          <p:nvPr>
            <p:ph idx="1"/>
          </p:nvPr>
        </p:nvSpPr>
        <p:spPr/>
        <p:txBody>
          <a:bodyPr>
            <a:normAutofit fontScale="70000" lnSpcReduction="20000"/>
          </a:bodyPr>
          <a:lstStyle/>
          <a:p>
            <a:pPr algn="just">
              <a:lnSpc>
                <a:spcPct val="160000"/>
              </a:lnSpc>
              <a:buNone/>
            </a:pPr>
            <a:r>
              <a:rPr lang="en-US" b="1" dirty="0"/>
              <a:t>Open APIs – </a:t>
            </a:r>
            <a:endParaRPr lang="en-US" dirty="0"/>
          </a:p>
          <a:p>
            <a:pPr algn="just">
              <a:lnSpc>
                <a:spcPct val="160000"/>
              </a:lnSpc>
            </a:pPr>
            <a:r>
              <a:rPr lang="en-US" dirty="0"/>
              <a:t>It is also called public APIs which are available to any other users. Open APIs help external </a:t>
            </a:r>
            <a:r>
              <a:rPr lang="en-US" dirty="0" smtClean="0"/>
              <a:t>users </a:t>
            </a:r>
            <a:r>
              <a:rPr lang="en-US" dirty="0"/>
              <a:t>to access the data and services</a:t>
            </a:r>
            <a:r>
              <a:rPr lang="en-US" dirty="0" smtClean="0"/>
              <a:t>.</a:t>
            </a:r>
          </a:p>
          <a:p>
            <a:pPr algn="just">
              <a:lnSpc>
                <a:spcPct val="160000"/>
              </a:lnSpc>
              <a:buNone/>
            </a:pPr>
            <a:r>
              <a:rPr lang="en-US" b="1" dirty="0"/>
              <a:t>Internal APIs – </a:t>
            </a:r>
            <a:endParaRPr lang="en-US" dirty="0"/>
          </a:p>
          <a:p>
            <a:pPr algn="just">
              <a:lnSpc>
                <a:spcPct val="160000"/>
              </a:lnSpc>
            </a:pPr>
            <a:r>
              <a:rPr lang="en-US" dirty="0"/>
              <a:t>It is also known as private APIs, only an internal system exposes this type of APIs. These are designed for the internal use of the company rather than the external users.</a:t>
            </a:r>
          </a:p>
        </p:txBody>
      </p:sp>
      <p:pic>
        <p:nvPicPr>
          <p:cNvPr id="4"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ctangle 4">
            <a:extLst>
              <a:ext uri="{FF2B5EF4-FFF2-40B4-BE49-F238E27FC236}">
                <a16:creationId xmlns="" xmlns:a16="http://schemas.microsoft.com/office/drawing/2014/main" id="{10D8ABEA-F2E3-8B43-9C07-09D62BFBF7A6}"/>
              </a:ext>
            </a:extLst>
          </p:cNvPr>
          <p:cNvSpPr/>
          <p:nvPr/>
        </p:nvSpPr>
        <p:spPr>
          <a:xfrm>
            <a:off x="0" y="6400800"/>
            <a:ext cx="4724400" cy="304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rPr>
              <a:t>education for life                       www.rimt.ac.in</a:t>
            </a:r>
            <a:endParaRPr lang="en-US" dirty="0">
              <a:solidFill>
                <a:schemeClr val="bg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70000" lnSpcReduction="20000"/>
          </a:bodyPr>
          <a:lstStyle/>
          <a:p>
            <a:pPr algn="just">
              <a:lnSpc>
                <a:spcPct val="170000"/>
              </a:lnSpc>
              <a:buNone/>
            </a:pPr>
            <a:r>
              <a:rPr lang="en-US" b="1" dirty="0"/>
              <a:t>Composite APIs – </a:t>
            </a:r>
            <a:endParaRPr lang="en-US" dirty="0"/>
          </a:p>
          <a:p>
            <a:pPr algn="just">
              <a:lnSpc>
                <a:spcPct val="170000"/>
              </a:lnSpc>
            </a:pPr>
            <a:r>
              <a:rPr lang="en-US" dirty="0"/>
              <a:t>It is a type of APIs that combines different data and services. The main reason to use Composites APIs is to improve the performance and to speed the execution process and improve the performance of the listeners in the web interfaces</a:t>
            </a:r>
            <a:r>
              <a:rPr lang="en-US" dirty="0" smtClean="0"/>
              <a:t>.</a:t>
            </a:r>
          </a:p>
          <a:p>
            <a:pPr algn="just">
              <a:lnSpc>
                <a:spcPct val="170000"/>
              </a:lnSpc>
              <a:buNone/>
            </a:pPr>
            <a:r>
              <a:rPr lang="en-US" b="1" dirty="0"/>
              <a:t>Partner APIs –  </a:t>
            </a:r>
            <a:endParaRPr lang="en-US" dirty="0"/>
          </a:p>
          <a:p>
            <a:pPr algn="just">
              <a:lnSpc>
                <a:spcPct val="170000"/>
              </a:lnSpc>
            </a:pPr>
            <a:r>
              <a:rPr lang="en-US" dirty="0"/>
              <a:t>It is a type of APIs in which a developer needs specific rights or licenses in order to access. Partner APIs are not available to the public.</a:t>
            </a:r>
            <a:r>
              <a:rPr lang="en-US" dirty="0" smtClean="0"/>
              <a:t> </a:t>
            </a:r>
            <a:endParaRPr lang="en-US" dirty="0"/>
          </a:p>
        </p:txBody>
      </p:sp>
      <p:pic>
        <p:nvPicPr>
          <p:cNvPr id="4"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ctangle 4">
            <a:extLst>
              <a:ext uri="{FF2B5EF4-FFF2-40B4-BE49-F238E27FC236}">
                <a16:creationId xmlns="" xmlns:a16="http://schemas.microsoft.com/office/drawing/2014/main" id="{10D8ABEA-F2E3-8B43-9C07-09D62BFBF7A6}"/>
              </a:ext>
            </a:extLst>
          </p:cNvPr>
          <p:cNvSpPr/>
          <p:nvPr/>
        </p:nvSpPr>
        <p:spPr>
          <a:xfrm>
            <a:off x="0" y="6400800"/>
            <a:ext cx="4724400" cy="304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rPr>
              <a:t>education for life                       www.rimt.ac.in</a:t>
            </a:r>
            <a:endParaRPr lang="en-US" dirty="0">
              <a:solidFill>
                <a:schemeClr val="bg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t>Applications of APIs </a:t>
            </a:r>
            <a:endParaRPr lang="en-US" sz="3600" dirty="0"/>
          </a:p>
        </p:txBody>
      </p:sp>
      <p:sp>
        <p:nvSpPr>
          <p:cNvPr id="3" name="Content Placeholder 2"/>
          <p:cNvSpPr>
            <a:spLocks noGrp="1"/>
          </p:cNvSpPr>
          <p:nvPr>
            <p:ph idx="1"/>
          </p:nvPr>
        </p:nvSpPr>
        <p:spPr/>
        <p:txBody>
          <a:bodyPr>
            <a:normAutofit fontScale="70000" lnSpcReduction="20000"/>
          </a:bodyPr>
          <a:lstStyle/>
          <a:p>
            <a:pPr algn="just">
              <a:lnSpc>
                <a:spcPct val="160000"/>
              </a:lnSpc>
              <a:buNone/>
            </a:pPr>
            <a:r>
              <a:rPr lang="en-US" b="1" dirty="0"/>
              <a:t>Weather snippets – </a:t>
            </a:r>
            <a:endParaRPr lang="en-US" dirty="0"/>
          </a:p>
          <a:p>
            <a:pPr algn="just">
              <a:lnSpc>
                <a:spcPct val="160000"/>
              </a:lnSpc>
            </a:pPr>
            <a:r>
              <a:rPr lang="en-US" dirty="0"/>
              <a:t>In weather snippets, APIs are generally used to access a large set of datasets to access the information of weather forecast which is very helpful information in day-to-day life</a:t>
            </a:r>
            <a:r>
              <a:rPr lang="en-US" dirty="0" smtClean="0"/>
              <a:t>.</a:t>
            </a:r>
          </a:p>
          <a:p>
            <a:pPr algn="just">
              <a:lnSpc>
                <a:spcPct val="160000"/>
              </a:lnSpc>
              <a:buNone/>
            </a:pPr>
            <a:r>
              <a:rPr lang="en-US" b="1" dirty="0" smtClean="0"/>
              <a:t>Login </a:t>
            </a:r>
            <a:r>
              <a:rPr lang="en-US" b="1" dirty="0"/>
              <a:t>– </a:t>
            </a:r>
            <a:endParaRPr lang="en-US" dirty="0"/>
          </a:p>
          <a:p>
            <a:pPr algn="just">
              <a:lnSpc>
                <a:spcPct val="160000"/>
              </a:lnSpc>
            </a:pPr>
            <a:r>
              <a:rPr lang="en-US" dirty="0"/>
              <a:t>In this functionality, APIs are widely used to log in via Google, Linked In, </a:t>
            </a:r>
            <a:r>
              <a:rPr lang="en-US" dirty="0" err="1"/>
              <a:t>Git</a:t>
            </a:r>
            <a:r>
              <a:rPr lang="en-US" dirty="0"/>
              <a:t> Hub, Twitter and allow users to access the log-in portal by using the API interface.</a:t>
            </a:r>
          </a:p>
        </p:txBody>
      </p:sp>
      <p:pic>
        <p:nvPicPr>
          <p:cNvPr id="4"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ctangle 4">
            <a:extLst>
              <a:ext uri="{FF2B5EF4-FFF2-40B4-BE49-F238E27FC236}">
                <a16:creationId xmlns="" xmlns:a16="http://schemas.microsoft.com/office/drawing/2014/main" id="{10D8ABEA-F2E3-8B43-9C07-09D62BFBF7A6}"/>
              </a:ext>
            </a:extLst>
          </p:cNvPr>
          <p:cNvSpPr/>
          <p:nvPr/>
        </p:nvSpPr>
        <p:spPr>
          <a:xfrm>
            <a:off x="0" y="6400800"/>
            <a:ext cx="4724400" cy="304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rPr>
              <a:t>education for life                       www.rimt.ac.in</a:t>
            </a:r>
            <a:endParaRPr lang="en-US" dirty="0">
              <a:solidFill>
                <a:schemeClr val="bg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47500" lnSpcReduction="20000"/>
          </a:bodyPr>
          <a:lstStyle/>
          <a:p>
            <a:pPr algn="just">
              <a:lnSpc>
                <a:spcPct val="170000"/>
              </a:lnSpc>
              <a:buNone/>
            </a:pPr>
            <a:r>
              <a:rPr lang="en-US" sz="5100" b="1" dirty="0"/>
              <a:t>Entertainment – </a:t>
            </a:r>
            <a:endParaRPr lang="en-US" sz="5100" dirty="0"/>
          </a:p>
          <a:p>
            <a:pPr algn="just">
              <a:lnSpc>
                <a:spcPct val="170000"/>
              </a:lnSpc>
            </a:pPr>
            <a:r>
              <a:rPr lang="en-US" sz="3600" dirty="0"/>
              <a:t>In this field, APIs are used to access and provide a huge set of databases to access movies, web series, comedy, etc.</a:t>
            </a:r>
          </a:p>
          <a:p>
            <a:pPr algn="just">
              <a:lnSpc>
                <a:spcPct val="170000"/>
              </a:lnSpc>
              <a:buNone/>
            </a:pPr>
            <a:r>
              <a:rPr lang="en-US" sz="4200" b="1" dirty="0" smtClean="0"/>
              <a:t>E-commerce </a:t>
            </a:r>
            <a:r>
              <a:rPr lang="en-US" sz="4200" b="1" dirty="0"/>
              <a:t>website – </a:t>
            </a:r>
            <a:endParaRPr lang="en-US" sz="4200" dirty="0"/>
          </a:p>
          <a:p>
            <a:pPr algn="just">
              <a:lnSpc>
                <a:spcPct val="170000"/>
              </a:lnSpc>
            </a:pPr>
            <a:r>
              <a:rPr lang="en-US" sz="3600" dirty="0"/>
              <a:t>In this, APIs provide the functionality like if you have purchase something, and now you want to pay so, API provides interface like you can pay using different bank debit cards, UPI(Unified Payments Interface), credit card, wallet, </a:t>
            </a:r>
            <a:r>
              <a:rPr lang="en-US" sz="3600" dirty="0" smtClean="0"/>
              <a:t>etc.</a:t>
            </a:r>
          </a:p>
          <a:p>
            <a:pPr algn="just">
              <a:lnSpc>
                <a:spcPct val="170000"/>
              </a:lnSpc>
              <a:buNone/>
            </a:pPr>
            <a:r>
              <a:rPr lang="en-US" sz="4200" b="1" dirty="0" smtClean="0"/>
              <a:t>Gaming </a:t>
            </a:r>
            <a:r>
              <a:rPr lang="en-US" sz="4200" b="1" dirty="0"/>
              <a:t>– </a:t>
            </a:r>
            <a:endParaRPr lang="en-US" sz="4200" dirty="0"/>
          </a:p>
          <a:p>
            <a:pPr algn="just">
              <a:lnSpc>
                <a:spcPct val="170000"/>
              </a:lnSpc>
            </a:pPr>
            <a:r>
              <a:rPr lang="en-US" sz="3600" dirty="0"/>
              <a:t>In gaming, it provides an interface like you can access the information of the game, and you can connect to different users and play with different-different users at the same time.</a:t>
            </a:r>
          </a:p>
          <a:p>
            <a:endParaRPr lang="en-US" dirty="0"/>
          </a:p>
        </p:txBody>
      </p:sp>
      <p:pic>
        <p:nvPicPr>
          <p:cNvPr id="4"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ctangle 4">
            <a:extLst>
              <a:ext uri="{FF2B5EF4-FFF2-40B4-BE49-F238E27FC236}">
                <a16:creationId xmlns="" xmlns:a16="http://schemas.microsoft.com/office/drawing/2014/main" id="{10D8ABEA-F2E3-8B43-9C07-09D62BFBF7A6}"/>
              </a:ext>
            </a:extLst>
          </p:cNvPr>
          <p:cNvSpPr/>
          <p:nvPr/>
        </p:nvSpPr>
        <p:spPr>
          <a:xfrm>
            <a:off x="0" y="6400800"/>
            <a:ext cx="4724400" cy="304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rPr>
              <a:t>education for life                       www.rimt.ac.in</a:t>
            </a:r>
            <a:endParaRPr lang="en-US" dirty="0">
              <a:solidFill>
                <a:schemeClr val="bg1"/>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TotalTime>
  <Words>465</Words>
  <Application>Microsoft Office PowerPoint</Application>
  <PresentationFormat>On-screen Show (4:3)</PresentationFormat>
  <Paragraphs>47</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    CLOUD COMPUTING BTCS-4712    </vt:lpstr>
      <vt:lpstr>Topic:-Application Programming Interfaces (API) </vt:lpstr>
      <vt:lpstr>INTROUCTION</vt:lpstr>
      <vt:lpstr>Features</vt:lpstr>
      <vt:lpstr>How API Works?</vt:lpstr>
      <vt:lpstr>Types of APIs </vt:lpstr>
      <vt:lpstr>Slide 7</vt:lpstr>
      <vt:lpstr>Applications of APIs </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Application Programming Interfaces (API) </dc:title>
  <dc:creator>Intel</dc:creator>
  <cp:lastModifiedBy>Intel</cp:lastModifiedBy>
  <cp:revision>18</cp:revision>
  <dcterms:created xsi:type="dcterms:W3CDTF">2022-10-05T04:27:51Z</dcterms:created>
  <dcterms:modified xsi:type="dcterms:W3CDTF">2023-06-20T10:01:11Z</dcterms:modified>
</cp:coreProperties>
</file>