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82" r:id="rId3"/>
    <p:sldId id="381" r:id="rId4"/>
    <p:sldId id="382" r:id="rId5"/>
    <p:sldId id="383" r:id="rId6"/>
    <p:sldId id="384" r:id="rId7"/>
    <p:sldId id="385" r:id="rId8"/>
    <p:sldId id="386" r:id="rId9"/>
    <p:sldId id="387" r:id="rId10"/>
    <p:sldId id="389" r:id="rId11"/>
    <p:sldId id="390" r:id="rId12"/>
    <p:sldId id="388" r:id="rId13"/>
    <p:sldId id="391" r:id="rId14"/>
    <p:sldId id="392" r:id="rId15"/>
    <p:sldId id="393" r:id="rId16"/>
    <p:sldId id="394" r:id="rId17"/>
    <p:sldId id="34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541"/>
    <p:restoredTop sz="94729"/>
  </p:normalViewPr>
  <p:slideViewPr>
    <p:cSldViewPr>
      <p:cViewPr>
        <p:scale>
          <a:sx n="60" d="100"/>
          <a:sy n="60" d="100"/>
        </p:scale>
        <p:origin x="-912" y="-17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01/08/2023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01/08/2023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01/08/2023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01/08/2023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01/08/2023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01/08/2023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01/08/2023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01/08/2023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01/08/2023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01/08/2023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01/08/2023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01/08/2023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01/08/2023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513168" cy="2286000"/>
          </a:xfrm>
        </p:spPr>
        <p:txBody>
          <a:bodyPr>
            <a:normAutofit fontScale="90000"/>
          </a:bodyPr>
          <a:lstStyle/>
          <a:p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6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Engineering Mathematics</a:t>
            </a:r>
            <a:r>
              <a:rPr lang="en-IN" sz="5300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-I </a:t>
            </a:r>
            <a:r>
              <a:rPr lang="en-IN" sz="5300" b="1" dirty="0">
                <a:solidFill>
                  <a:srgbClr val="7030A0"/>
                </a:solidFill>
                <a:latin typeface="American Typewriter" panose="02090604020004020304" pitchFamily="18" charset="77"/>
              </a:rPr>
              <a:t>(</a:t>
            </a:r>
            <a:r>
              <a:rPr lang="en-IN" sz="5300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BMAT-1111)</a:t>
            </a:r>
            <a:r>
              <a:rPr lang="en-IN" b="1" dirty="0"/>
              <a:t/>
            </a:r>
            <a:br>
              <a:rPr lang="en-IN" b="1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7289800" y="4572000"/>
            <a:ext cx="4626154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7100" dirty="0"/>
              <a:t>Prepared by: Sachin Syan</a:t>
            </a:r>
            <a:r>
              <a:rPr lang="en-US" sz="7100" dirty="0"/>
              <a:t/>
            </a:r>
            <a:br>
              <a:rPr lang="en-US" sz="71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990600" y="2819400"/>
            <a:ext cx="62484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>
                <a:solidFill>
                  <a:srgbClr val="7030A0"/>
                </a:solidFill>
                <a:latin typeface="+mn-lt"/>
              </a:rPr>
            </a:br>
            <a:r>
              <a:rPr lang="en-US" sz="12800" dirty="0">
                <a:latin typeface="+mn-lt"/>
              </a:rPr>
              <a:t>Course Name: </a:t>
            </a:r>
            <a:r>
              <a:rPr lang="en-IN" sz="12800" dirty="0" smtClean="0">
                <a:latin typeface="+mn-lt"/>
              </a:rPr>
              <a:t>B.Tech (CSE)</a:t>
            </a:r>
            <a:r>
              <a:rPr lang="en-US" sz="12800" dirty="0">
                <a:latin typeface="+mn-lt"/>
              </a:rPr>
              <a:t/>
            </a:r>
            <a:br>
              <a:rPr lang="en-US" sz="12800" dirty="0">
                <a:latin typeface="+mn-lt"/>
              </a:rPr>
            </a:br>
            <a:r>
              <a:rPr lang="en-US" sz="12800" dirty="0">
                <a:latin typeface="+mn-lt"/>
              </a:rPr>
              <a:t>Semester:</a:t>
            </a:r>
            <a:r>
              <a:rPr lang="en-IN" sz="12800" dirty="0">
                <a:latin typeface="+mn-lt"/>
              </a:rPr>
              <a:t> </a:t>
            </a:r>
            <a:r>
              <a:rPr lang="en-IN" sz="12800" dirty="0" smtClean="0">
                <a:latin typeface="+mn-lt"/>
              </a:rPr>
              <a:t>Ist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0"/>
            <a:ext cx="972394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i="1" dirty="0" smtClean="0">
                <a:latin typeface="Times New Roman" pitchFamily="18" charset="0"/>
              </a:rPr>
              <a:t>Cauchy’s homogeneous Linear Equation</a:t>
            </a:r>
          </a:p>
        </p:txBody>
      </p:sp>
      <p:pic>
        <p:nvPicPr>
          <p:cNvPr id="96258" name="Picture 2"/>
          <p:cNvPicPr>
            <a:picLocks noChangeAspect="1" noChangeArrowheads="1"/>
          </p:cNvPicPr>
          <p:nvPr/>
        </p:nvPicPr>
        <p:blipFill>
          <a:blip r:embed="rId3">
            <a:lum bright="-40000" contrast="51000"/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71599" y="644065"/>
            <a:ext cx="7589520" cy="823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625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4320" y="933944"/>
            <a:ext cx="1097280" cy="361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6260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51000"/>
          </a:blip>
          <a:srcRect/>
          <a:stretch>
            <a:fillRect/>
          </a:stretch>
        </p:blipFill>
        <p:spPr bwMode="auto">
          <a:xfrm>
            <a:off x="975360" y="1523992"/>
            <a:ext cx="7863840" cy="4782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6261" name="Picture 5"/>
          <p:cNvPicPr>
            <a:picLocks noChangeAspect="1" noChangeArrowheads="1"/>
          </p:cNvPicPr>
          <p:nvPr/>
        </p:nvPicPr>
        <p:blipFill>
          <a:blip r:embed="rId6">
            <a:lum bright="-40000" contrast="51000"/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95975" y="1752600"/>
            <a:ext cx="4000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625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903823"/>
            <a:ext cx="1188720" cy="391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8306" name="Picture 2"/>
          <p:cNvPicPr>
            <a:picLocks noChangeAspect="1" noChangeArrowheads="1"/>
          </p:cNvPicPr>
          <p:nvPr/>
        </p:nvPicPr>
        <p:blipFill>
          <a:blip r:embed="rId4">
            <a:lum bright="-40000" contrast="51000"/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63040" y="637775"/>
            <a:ext cx="6309360" cy="8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8307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51000"/>
          </a:blip>
          <a:srcRect/>
          <a:stretch>
            <a:fillRect/>
          </a:stretch>
        </p:blipFill>
        <p:spPr bwMode="auto">
          <a:xfrm>
            <a:off x="838199" y="1524000"/>
            <a:ext cx="7772400" cy="417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Rectangle 13"/>
          <p:cNvSpPr/>
          <p:nvPr/>
        </p:nvSpPr>
        <p:spPr>
          <a:xfrm>
            <a:off x="2157011" y="0"/>
            <a:ext cx="675838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i="1" dirty="0" smtClean="0">
                <a:latin typeface="Times New Roman" pitchFamily="18" charset="0"/>
              </a:rPr>
              <a:t>Legendre’s Linear Equation</a:t>
            </a:r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57011" y="0"/>
            <a:ext cx="675838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i="1" dirty="0" smtClean="0">
                <a:latin typeface="Times New Roman" pitchFamily="18" charset="0"/>
              </a:rPr>
              <a:t>Legendre’s Linear Equation</a:t>
            </a:r>
          </a:p>
        </p:txBody>
      </p:sp>
      <p:pic>
        <p:nvPicPr>
          <p:cNvPr id="96262" name="Picture 6"/>
          <p:cNvPicPr>
            <a:picLocks noChangeAspect="1" noChangeArrowheads="1"/>
          </p:cNvPicPr>
          <p:nvPr/>
        </p:nvPicPr>
        <p:blipFill>
          <a:blip r:embed="rId3">
            <a:lum bright="-40000" contrast="51000"/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0" y="1051560"/>
            <a:ext cx="7315200" cy="1463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6263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51000"/>
          </a:blip>
          <a:srcRect/>
          <a:stretch>
            <a:fillRect/>
          </a:stretch>
        </p:blipFill>
        <p:spPr bwMode="auto">
          <a:xfrm>
            <a:off x="1905000" y="2504165"/>
            <a:ext cx="7772400" cy="2525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6264" name="Picture 8"/>
          <p:cNvPicPr>
            <a:picLocks noChangeAspect="1" noChangeArrowheads="1"/>
          </p:cNvPicPr>
          <p:nvPr/>
        </p:nvPicPr>
        <p:blipFill>
          <a:blip r:embed="rId5">
            <a:lum bright="-40000" contrast="51000"/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0" y="5105400"/>
            <a:ext cx="8686800" cy="599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7588" y="0"/>
            <a:ext cx="99908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</a:rPr>
              <a:t>Simultaneous Linear Equations with constant coefficients</a:t>
            </a:r>
          </a:p>
        </p:txBody>
      </p:sp>
      <p:pic>
        <p:nvPicPr>
          <p:cNvPr id="9933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51000"/>
          </a:blip>
          <a:srcRect/>
          <a:stretch>
            <a:fillRect/>
          </a:stretch>
        </p:blipFill>
        <p:spPr bwMode="auto">
          <a:xfrm>
            <a:off x="1371600" y="739749"/>
            <a:ext cx="8778240" cy="784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903823"/>
            <a:ext cx="1188720" cy="391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9331" name="Picture 3"/>
          <p:cNvPicPr>
            <a:picLocks noChangeAspect="1" noChangeArrowheads="1"/>
          </p:cNvPicPr>
          <p:nvPr/>
        </p:nvPicPr>
        <p:blipFill>
          <a:blip r:embed="rId5">
            <a:lum bright="-40000" contrast="51000"/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1527543"/>
            <a:ext cx="8595360" cy="4873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9332" name="Picture 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51000"/>
          </a:blip>
          <a:srcRect/>
          <a:stretch>
            <a:fillRect/>
          </a:stretch>
        </p:blipFill>
        <p:spPr bwMode="auto">
          <a:xfrm>
            <a:off x="7924799" y="2286000"/>
            <a:ext cx="640080" cy="809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7588" y="0"/>
            <a:ext cx="99908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</a:rPr>
              <a:t>Simultaneous Linear Equations with constant coefficients</a:t>
            </a:r>
          </a:p>
        </p:txBody>
      </p:sp>
      <p:pic>
        <p:nvPicPr>
          <p:cNvPr id="10035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51000"/>
          </a:blip>
          <a:srcRect/>
          <a:stretch>
            <a:fillRect/>
          </a:stretch>
        </p:blipFill>
        <p:spPr bwMode="auto">
          <a:xfrm>
            <a:off x="3581400" y="533400"/>
            <a:ext cx="3108960" cy="3236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0355" name="Picture 3"/>
          <p:cNvPicPr>
            <a:picLocks noChangeAspect="1" noChangeArrowheads="1"/>
          </p:cNvPicPr>
          <p:nvPr/>
        </p:nvPicPr>
        <p:blipFill>
          <a:blip r:embed="rId4">
            <a:lum bright="-40000" contrast="51000"/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3581400"/>
            <a:ext cx="4114800" cy="2679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0356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51000"/>
          </a:blip>
          <a:srcRect/>
          <a:stretch>
            <a:fillRect/>
          </a:stretch>
        </p:blipFill>
        <p:spPr bwMode="auto">
          <a:xfrm>
            <a:off x="3352800" y="685799"/>
            <a:ext cx="365760" cy="426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0357" name="Picture 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51000"/>
          </a:blip>
          <a:srcRect/>
          <a:stretch>
            <a:fillRect/>
          </a:stretch>
        </p:blipFill>
        <p:spPr bwMode="auto">
          <a:xfrm>
            <a:off x="8001000" y="4343399"/>
            <a:ext cx="640080" cy="460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9" name="Picture 3"/>
          <p:cNvPicPr>
            <a:picLocks noChangeAspect="1" noChangeArrowheads="1"/>
          </p:cNvPicPr>
          <p:nvPr/>
        </p:nvPicPr>
        <p:blipFill>
          <a:blip r:embed="rId2">
            <a:lum bright="-40000" contrast="51000"/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4981574"/>
            <a:ext cx="6858000" cy="1514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7588" y="0"/>
            <a:ext cx="99908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</a:rPr>
              <a:t>Simultaneous Linear Equations with constant coefficients</a:t>
            </a:r>
          </a:p>
        </p:txBody>
      </p:sp>
      <p:pic>
        <p:nvPicPr>
          <p:cNvPr id="101378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51000"/>
          </a:blip>
          <a:srcRect/>
          <a:stretch>
            <a:fillRect/>
          </a:stretch>
        </p:blipFill>
        <p:spPr bwMode="auto">
          <a:xfrm>
            <a:off x="1676400" y="609592"/>
            <a:ext cx="7040880" cy="4359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1380" name="Picture 4"/>
          <p:cNvPicPr>
            <a:picLocks noChangeAspect="1" noChangeArrowheads="1"/>
          </p:cNvPicPr>
          <p:nvPr/>
        </p:nvPicPr>
        <p:blipFill>
          <a:blip r:embed="rId5">
            <a:lum bright="-40000" contrast="51000"/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33599" y="5791199"/>
            <a:ext cx="1005840" cy="331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7588" y="0"/>
            <a:ext cx="99908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</a:rPr>
              <a:t>Simultaneous Linear Equations with constant coefficients</a:t>
            </a:r>
          </a:p>
        </p:txBody>
      </p:sp>
      <p:pic>
        <p:nvPicPr>
          <p:cNvPr id="102402" name="Picture 2"/>
          <p:cNvPicPr>
            <a:picLocks noChangeAspect="1" noChangeArrowheads="1"/>
          </p:cNvPicPr>
          <p:nvPr/>
        </p:nvPicPr>
        <p:blipFill>
          <a:blip r:embed="rId3">
            <a:lum bright="-40000" contrast="51000"/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914392"/>
            <a:ext cx="5760720" cy="4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03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51000"/>
          </a:blip>
          <a:srcRect/>
          <a:stretch>
            <a:fillRect/>
          </a:stretch>
        </p:blipFill>
        <p:spPr bwMode="auto">
          <a:xfrm>
            <a:off x="914399" y="4724400"/>
            <a:ext cx="822960" cy="404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Topics Discussed in Next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525963"/>
          </a:xfrm>
        </p:spPr>
        <p:txBody>
          <a:bodyPr>
            <a:normAutofit/>
          </a:bodyPr>
          <a:lstStyle/>
          <a:p>
            <a:r>
              <a:rPr lang="en-IN" sz="2800" dirty="0" smtClean="0"/>
              <a:t>Complex Numbers and Elementary Functions of Complex Variable</a:t>
            </a:r>
            <a:endParaRPr lang="en-US" sz="2800" dirty="0" smtClean="0">
              <a:effectLst/>
            </a:endParaRPr>
          </a:p>
          <a:p>
            <a:endParaRPr lang="en-US" sz="2800" dirty="0" smtClean="0">
              <a:effectLst/>
            </a:endParaRPr>
          </a:p>
          <a:p>
            <a:endParaRPr lang="el-GR" sz="2800" dirty="0">
              <a:effectLst/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</p:spTree>
    <p:extLst>
      <p:ext uri="{BB962C8B-B14F-4D97-AF65-F5344CB8AC3E}">
        <p14:creationId xmlns:p14="http://schemas.microsoft.com/office/powerpoint/2010/main" xmlns="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Topic Discussed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CC7AE05A-CAD6-9F1B-B287-C9EBF9BBE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11582400" cy="4525963"/>
          </a:xfrm>
        </p:spPr>
        <p:txBody>
          <a:bodyPr>
            <a:normAutofit fontScale="92500" lnSpcReduction="10000"/>
          </a:bodyPr>
          <a:lstStyle/>
          <a:p>
            <a:pPr marL="63500" indent="-63500">
              <a:buNone/>
            </a:pPr>
            <a:r>
              <a:rPr lang="en-US" sz="3900" b="1" dirty="0" smtClean="0"/>
              <a:t>Linear Ordinary Differential Equations of Second and Higher Order</a:t>
            </a:r>
            <a:endParaRPr lang="en-IN" sz="3900" dirty="0" smtClean="0"/>
          </a:p>
          <a:p>
            <a:r>
              <a:rPr lang="en-US" sz="4000" dirty="0" smtClean="0"/>
              <a:t>Method of Variation of Parameters</a:t>
            </a:r>
          </a:p>
          <a:p>
            <a:r>
              <a:rPr lang="en-US" sz="4000" dirty="0" smtClean="0"/>
              <a:t>Operator Method</a:t>
            </a:r>
          </a:p>
          <a:p>
            <a:r>
              <a:rPr lang="en-US" sz="4000" dirty="0" smtClean="0"/>
              <a:t>Cauchy’ s Homogeneous Linear Equation</a:t>
            </a:r>
          </a:p>
          <a:p>
            <a:r>
              <a:rPr lang="en-US" sz="4000" dirty="0" smtClean="0"/>
              <a:t>Legendre’s Linear Equation</a:t>
            </a:r>
          </a:p>
          <a:p>
            <a:r>
              <a:rPr lang="en-US" sz="4000" dirty="0" smtClean="0"/>
              <a:t>Simultaneous Linear Equation with constant coefficients</a:t>
            </a:r>
          </a:p>
          <a:p>
            <a:endParaRPr lang="en-IN" sz="6000" dirty="0" smtClean="0"/>
          </a:p>
          <a:p>
            <a:endParaRPr lang="en-IN" sz="6000" i="1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95400" y="152400"/>
            <a:ext cx="830547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i="1" dirty="0" smtClean="0">
                <a:latin typeface="Times New Roman" pitchFamily="18" charset="0"/>
              </a:rPr>
              <a:t>Method of Variation of Parameters</a:t>
            </a:r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51000"/>
          </a:blip>
          <a:srcRect/>
          <a:stretch>
            <a:fillRect/>
          </a:stretch>
        </p:blipFill>
        <p:spPr bwMode="auto">
          <a:xfrm>
            <a:off x="685799" y="1142984"/>
            <a:ext cx="10607040" cy="274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7347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51000"/>
          </a:blip>
          <a:srcRect/>
          <a:stretch>
            <a:fillRect/>
          </a:stretch>
        </p:blipFill>
        <p:spPr bwMode="auto">
          <a:xfrm>
            <a:off x="3962399" y="4187536"/>
            <a:ext cx="3566160" cy="746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7348" name="Picture 4"/>
          <p:cNvPicPr>
            <a:picLocks noChangeAspect="1" noChangeArrowheads="1"/>
          </p:cNvPicPr>
          <p:nvPr/>
        </p:nvPicPr>
        <p:blipFill>
          <a:blip r:embed="rId5">
            <a:lum bright="-40000" contrast="51000"/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43200" y="4953000"/>
            <a:ext cx="6400800" cy="963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95400" y="152400"/>
            <a:ext cx="830547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i="1" dirty="0" smtClean="0">
                <a:latin typeface="Times New Roman" pitchFamily="18" charset="0"/>
              </a:rPr>
              <a:t>Method of Variation of Parameters</a:t>
            </a:r>
          </a:p>
        </p:txBody>
      </p:sp>
      <p:pic>
        <p:nvPicPr>
          <p:cNvPr id="9113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51000"/>
          </a:blip>
          <a:srcRect/>
          <a:stretch>
            <a:fillRect/>
          </a:stretch>
        </p:blipFill>
        <p:spPr bwMode="auto">
          <a:xfrm>
            <a:off x="1447800" y="1066784"/>
            <a:ext cx="10241280" cy="36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1139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51000"/>
          </a:blip>
          <a:srcRect/>
          <a:stretch>
            <a:fillRect/>
          </a:stretch>
        </p:blipFill>
        <p:spPr bwMode="auto">
          <a:xfrm>
            <a:off x="152400" y="1066797"/>
            <a:ext cx="1188720" cy="317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1140" name="Picture 4"/>
          <p:cNvPicPr>
            <a:picLocks noChangeAspect="1" noChangeArrowheads="1"/>
          </p:cNvPicPr>
          <p:nvPr/>
        </p:nvPicPr>
        <p:blipFill>
          <a:blip r:embed="rId5">
            <a:lum bright="-40000" contrast="51000"/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47800" y="1523998"/>
            <a:ext cx="1463040" cy="276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1141" name="Picture 5"/>
          <p:cNvPicPr>
            <a:picLocks noChangeAspect="1" noChangeArrowheads="1"/>
          </p:cNvPicPr>
          <p:nvPr/>
        </p:nvPicPr>
        <p:blipFill>
          <a:blip r:embed="rId6">
            <a:lum bright="-40000" contrast="51000"/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599" y="1904989"/>
            <a:ext cx="8503920" cy="2396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1142" name="Picture 6"/>
          <p:cNvPicPr>
            <a:picLocks noChangeAspect="1" noChangeArrowheads="1"/>
          </p:cNvPicPr>
          <p:nvPr/>
        </p:nvPicPr>
        <p:blipFill>
          <a:blip r:embed="rId7">
            <a:lum bright="-40000" contrast="51000"/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65120" y="4267200"/>
            <a:ext cx="7040880" cy="1901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95400" y="152400"/>
            <a:ext cx="830547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i="1" dirty="0" smtClean="0">
                <a:latin typeface="Times New Roman" pitchFamily="18" charset="0"/>
              </a:rPr>
              <a:t>Method of Variation of Parameters</a:t>
            </a:r>
          </a:p>
        </p:txBody>
      </p:sp>
      <p:pic>
        <p:nvPicPr>
          <p:cNvPr id="92162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51000"/>
          </a:blip>
          <a:srcRect/>
          <a:stretch>
            <a:fillRect/>
          </a:stretch>
        </p:blipFill>
        <p:spPr bwMode="auto">
          <a:xfrm>
            <a:off x="1295400" y="1828800"/>
            <a:ext cx="9326880" cy="314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35587" y="152400"/>
            <a:ext cx="421301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i="1" dirty="0" smtClean="0">
                <a:latin typeface="Times New Roman" pitchFamily="18" charset="0"/>
              </a:rPr>
              <a:t>Operator Method</a:t>
            </a:r>
          </a:p>
        </p:txBody>
      </p:sp>
      <p:pic>
        <p:nvPicPr>
          <p:cNvPr id="93186" name="Picture 2"/>
          <p:cNvPicPr>
            <a:picLocks noChangeAspect="1" noChangeArrowheads="1"/>
          </p:cNvPicPr>
          <p:nvPr/>
        </p:nvPicPr>
        <p:blipFill>
          <a:blip r:embed="rId3">
            <a:lum bright="-40000" contrast="51000"/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1371600"/>
            <a:ext cx="1188720" cy="361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3187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51000"/>
          </a:blip>
          <a:srcRect/>
          <a:stretch>
            <a:fillRect/>
          </a:stretch>
        </p:blipFill>
        <p:spPr bwMode="auto">
          <a:xfrm>
            <a:off x="1676399" y="1142999"/>
            <a:ext cx="4297680" cy="84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3188" name="Picture 4"/>
          <p:cNvPicPr>
            <a:picLocks noChangeAspect="1" noChangeArrowheads="1"/>
          </p:cNvPicPr>
          <p:nvPr/>
        </p:nvPicPr>
        <p:blipFill>
          <a:blip r:embed="rId5">
            <a:lum bright="-40000" contrast="51000"/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9199" y="2133600"/>
            <a:ext cx="3931920" cy="80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3189" name="Picture 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51000"/>
          </a:blip>
          <a:srcRect/>
          <a:stretch>
            <a:fillRect/>
          </a:stretch>
        </p:blipFill>
        <p:spPr bwMode="auto">
          <a:xfrm>
            <a:off x="1630680" y="2895600"/>
            <a:ext cx="6675120" cy="3524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3190" name="Picture 6"/>
          <p:cNvPicPr>
            <a:picLocks noChangeAspect="1" noChangeArrowheads="1"/>
          </p:cNvPicPr>
          <p:nvPr/>
        </p:nvPicPr>
        <p:blipFill>
          <a:blip r:embed="rId7">
            <a:lum bright="-40000" contrast="51000"/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05800" y="4038600"/>
            <a:ext cx="548640" cy="2128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3191" name="Picture 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51000"/>
          </a:blip>
          <a:srcRect/>
          <a:stretch>
            <a:fillRect/>
          </a:stretch>
        </p:blipFill>
        <p:spPr bwMode="auto">
          <a:xfrm>
            <a:off x="8324850" y="2514599"/>
            <a:ext cx="548640" cy="34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35587" y="152400"/>
            <a:ext cx="421301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i="1" dirty="0" smtClean="0">
                <a:latin typeface="Times New Roman" pitchFamily="18" charset="0"/>
              </a:rPr>
              <a:t>Operator Method</a:t>
            </a:r>
          </a:p>
        </p:txBody>
      </p:sp>
      <p:pic>
        <p:nvPicPr>
          <p:cNvPr id="94210" name="Picture 2"/>
          <p:cNvPicPr>
            <a:picLocks noChangeAspect="1" noChangeArrowheads="1"/>
          </p:cNvPicPr>
          <p:nvPr/>
        </p:nvPicPr>
        <p:blipFill>
          <a:blip r:embed="rId3">
            <a:lum bright="-40000" contrast="51000"/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5399" y="1066800"/>
            <a:ext cx="9235440" cy="520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35587" y="152400"/>
            <a:ext cx="421301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i="1" dirty="0" smtClean="0">
                <a:latin typeface="Times New Roman" pitchFamily="18" charset="0"/>
              </a:rPr>
              <a:t>Operator Method</a:t>
            </a:r>
          </a:p>
        </p:txBody>
      </p:sp>
      <p:pic>
        <p:nvPicPr>
          <p:cNvPr id="94210" name="Picture 2"/>
          <p:cNvPicPr>
            <a:picLocks noChangeAspect="1" noChangeArrowheads="1"/>
          </p:cNvPicPr>
          <p:nvPr/>
        </p:nvPicPr>
        <p:blipFill>
          <a:blip r:embed="rId3">
            <a:lum bright="-40000" contrast="51000"/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950" t="77525" r="37294"/>
          <a:stretch>
            <a:fillRect/>
          </a:stretch>
        </p:blipFill>
        <p:spPr bwMode="auto">
          <a:xfrm>
            <a:off x="2438400" y="1371597"/>
            <a:ext cx="5852160" cy="1284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4211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51000"/>
          </a:blip>
          <a:srcRect/>
          <a:stretch>
            <a:fillRect/>
          </a:stretch>
        </p:blipFill>
        <p:spPr bwMode="auto">
          <a:xfrm>
            <a:off x="0" y="3124200"/>
            <a:ext cx="12527280" cy="2263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6" name="Picture 4"/>
          <p:cNvPicPr>
            <a:picLocks noChangeAspect="1" noChangeArrowheads="1"/>
          </p:cNvPicPr>
          <p:nvPr/>
        </p:nvPicPr>
        <p:blipFill>
          <a:blip r:embed="rId2">
            <a:lum bright="-40000" contrast="51000"/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9645"/>
          <a:stretch>
            <a:fillRect/>
          </a:stretch>
        </p:blipFill>
        <p:spPr bwMode="auto">
          <a:xfrm>
            <a:off x="2057400" y="4840923"/>
            <a:ext cx="5394960" cy="1559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0"/>
            <a:ext cx="972394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i="1" dirty="0" smtClean="0">
                <a:latin typeface="Times New Roman" pitchFamily="18" charset="0"/>
              </a:rPr>
              <a:t>Cauchy’s homogeneous Linear Equation</a:t>
            </a:r>
          </a:p>
        </p:txBody>
      </p:sp>
      <p:pic>
        <p:nvPicPr>
          <p:cNvPr id="95234" name="Picture 2"/>
          <p:cNvPicPr>
            <a:picLocks noChangeAspect="1" noChangeArrowheads="1"/>
          </p:cNvPicPr>
          <p:nvPr/>
        </p:nvPicPr>
        <p:blipFill>
          <a:blip r:embed="rId4">
            <a:lum bright="-40000" contrast="51000"/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" y="685800"/>
            <a:ext cx="11155680" cy="869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5235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51000"/>
          </a:blip>
          <a:srcRect/>
          <a:stretch>
            <a:fillRect/>
          </a:stretch>
        </p:blipFill>
        <p:spPr bwMode="auto">
          <a:xfrm>
            <a:off x="76200" y="1396543"/>
            <a:ext cx="10881360" cy="3556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6592534</TotalTime>
  <Words>278</Words>
  <Application>Microsoft Office PowerPoint</Application>
  <PresentationFormat>Custom</PresentationFormat>
  <Paragraphs>90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   Engineering Mathematics-I (BMAT-1111)    </vt:lpstr>
      <vt:lpstr>Topic Discussed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Topics Discussed in Next Lecture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Admin</cp:lastModifiedBy>
  <cp:revision>289</cp:revision>
  <dcterms:created xsi:type="dcterms:W3CDTF">2020-11-12T04:35:12Z</dcterms:created>
  <dcterms:modified xsi:type="dcterms:W3CDTF">2023-08-01T10:28:07Z</dcterms:modified>
</cp:coreProperties>
</file>