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6" r:id="rId1"/>
  </p:sldMasterIdLst>
  <p:notesMasterIdLst>
    <p:notesMasterId r:id="rId28"/>
  </p:notesMasterIdLst>
  <p:handoutMasterIdLst>
    <p:handoutMasterId r:id="rId29"/>
  </p:handoutMasterIdLst>
  <p:sldIdLst>
    <p:sldId id="328" r:id="rId2"/>
    <p:sldId id="316" r:id="rId3"/>
    <p:sldId id="261" r:id="rId4"/>
    <p:sldId id="322" r:id="rId5"/>
    <p:sldId id="262" r:id="rId6"/>
    <p:sldId id="263" r:id="rId7"/>
    <p:sldId id="265" r:id="rId8"/>
    <p:sldId id="268" r:id="rId9"/>
    <p:sldId id="269" r:id="rId10"/>
    <p:sldId id="272" r:id="rId11"/>
    <p:sldId id="273" r:id="rId12"/>
    <p:sldId id="274" r:id="rId13"/>
    <p:sldId id="276" r:id="rId14"/>
    <p:sldId id="281" r:id="rId15"/>
    <p:sldId id="282" r:id="rId16"/>
    <p:sldId id="323" r:id="rId17"/>
    <p:sldId id="295" r:id="rId18"/>
    <p:sldId id="299" r:id="rId19"/>
    <p:sldId id="300" r:id="rId20"/>
    <p:sldId id="305" r:id="rId21"/>
    <p:sldId id="306" r:id="rId22"/>
    <p:sldId id="307" r:id="rId23"/>
    <p:sldId id="310" r:id="rId24"/>
    <p:sldId id="325" r:id="rId25"/>
    <p:sldId id="327" r:id="rId26"/>
    <p:sldId id="326" r:id="rId27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65" indent="-1952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30" indent="-39046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683" indent="-5872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048" indent="-78251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657" algn="l" defTabSz="914263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789" algn="l" defTabSz="914263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199920" algn="l" defTabSz="914263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051" algn="l" defTabSz="914263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31"/>
        <p:guide pos="19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1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0" y="0"/>
            <a:ext cx="3067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ctr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defTabSz="881063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0" y="8853488"/>
            <a:ext cx="30670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88134" tIns="44067" rIns="88134" bIns="44067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Helvetica" charset="0"/>
              </a:defRPr>
            </a:lvl1pPr>
          </a:lstStyle>
          <a:p>
            <a:pPr>
              <a:defRPr/>
            </a:pPr>
            <a:fld id="{A5C9FCB5-6428-4233-9FC3-F91AFDC27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</a:defRPr>
            </a:lvl1pPr>
          </a:lstStyle>
          <a:p>
            <a:pPr>
              <a:defRPr/>
            </a:pPr>
            <a:fld id="{55AF08EE-A194-4FDA-9948-656360F11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6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3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68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04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062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074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086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097" algn="l" defTabSz="65301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28596-CB5C-40E4-8035-FCB81921401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7A965-0E7A-4840-8916-6B2906AF787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0D2BC9-C8CC-490A-A7EE-9E716EC9CE7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B96087-04F1-4A48-AF3D-E8F76E4261B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706528-C3C2-4F68-861E-DD268E27239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AD781-C627-45AB-BB13-2445B596D1C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CA361-8B6F-4A6F-A3F7-B6424E64A34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FDAB7E-4901-432F-B8A6-35009B62BAC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35379-A355-48F3-8B58-27F5C4690EB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38B20-BA10-4EA2-AB93-ED331DE189B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2EBC3-94CA-4108-8AED-EBC8BE0A4A0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3831C-B928-47E5-9776-00568B4CFA4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D3C62-B90D-4517-994F-67D7C5BF75F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C30C4-15F6-48A4-9337-6E59D916002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8DAE1-1D82-40EF-A9AC-8A492C1A7D8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91D9B3E-E162-4943-A1DB-7CC7555BAF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DDF54-2CEE-4CE6-931E-0418763BFA3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8D0F6-BF43-46FC-96D7-8D663CC7EBE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C5D9D-3B06-4006-9069-7ADDFA9E465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0ECF6-9722-4F15-82B4-899596A6B79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833486-63C5-44B0-9C7C-96E32E56FFD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3240B-4CDF-444F-AA44-EFC0B6E553D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D591E-0998-4CDA-94BF-3950EE84642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8700" y="914400"/>
            <a:ext cx="11658600" cy="2836333"/>
          </a:xfrm>
        </p:spPr>
        <p:txBody>
          <a:bodyPr/>
          <a:lstStyle>
            <a:lvl1pPr>
              <a:defRPr sz="61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980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Kernel Modules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70002" y="1965553"/>
            <a:ext cx="11515725" cy="6786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Sections of kernel code that can be compiled, loaded, and unloaded independent of the rest of the kernel.</a:t>
            </a:r>
          </a:p>
          <a:p>
            <a:endParaRPr lang="en-US" sz="1100" dirty="0" smtClean="0"/>
          </a:p>
          <a:p>
            <a:r>
              <a:rPr lang="en-US" dirty="0" smtClean="0"/>
              <a:t>A kernel module may typically implement a device driver, a file system, or a networking protocol.</a:t>
            </a:r>
          </a:p>
          <a:p>
            <a:endParaRPr lang="en-US" sz="1100" dirty="0" smtClean="0"/>
          </a:p>
          <a:p>
            <a:r>
              <a:rPr lang="en-US" dirty="0" smtClean="0"/>
              <a:t>The module interface allows third parties to write and distribute, on their own terms, device drivers or file systems that could not be distributed under the GPL.</a:t>
            </a:r>
          </a:p>
          <a:p>
            <a:endParaRPr lang="en-US" sz="1100" dirty="0" smtClean="0"/>
          </a:p>
          <a:p>
            <a:r>
              <a:rPr lang="en-US" dirty="0" smtClean="0"/>
              <a:t>Kernel modules allow a Linux system to be set up with a standard, minimal kernel, without any extra device drivers built in.</a:t>
            </a:r>
          </a:p>
          <a:p>
            <a:endParaRPr lang="en-US" sz="1100" dirty="0" smtClean="0"/>
          </a:p>
          <a:p>
            <a:r>
              <a:rPr lang="en-US" dirty="0" smtClean="0"/>
              <a:t>Three components to Linux module support:</a:t>
            </a:r>
          </a:p>
          <a:p>
            <a:pPr lvl="1"/>
            <a:r>
              <a:rPr lang="en-US" dirty="0" smtClean="0"/>
              <a:t>module management </a:t>
            </a:r>
          </a:p>
          <a:p>
            <a:pPr lvl="1"/>
            <a:r>
              <a:rPr lang="en-US" dirty="0" smtClean="0"/>
              <a:t>driver registration</a:t>
            </a:r>
          </a:p>
          <a:p>
            <a:pPr lvl="1"/>
            <a:r>
              <a:rPr lang="en-US" dirty="0" smtClean="0"/>
              <a:t>conflict resolution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81091" y="369891"/>
            <a:ext cx="1194911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Module 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70004" y="1714501"/>
            <a:ext cx="11522075" cy="59769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Supports loading modules into memory and letting them talk to the rest of the kernel</a:t>
            </a:r>
          </a:p>
          <a:p>
            <a:endParaRPr lang="en-US" smtClean="0"/>
          </a:p>
          <a:p>
            <a:r>
              <a:rPr lang="en-US" smtClean="0"/>
              <a:t>Module loading is split into two separate sections:</a:t>
            </a:r>
          </a:p>
          <a:p>
            <a:pPr lvl="1"/>
            <a:r>
              <a:rPr lang="en-US" smtClean="0"/>
              <a:t>Managing sections of module code in kernel memory</a:t>
            </a:r>
          </a:p>
          <a:p>
            <a:pPr lvl="1"/>
            <a:r>
              <a:rPr lang="en-US" smtClean="0"/>
              <a:t>Handling symbols that modules are allowed to reference</a:t>
            </a:r>
          </a:p>
          <a:p>
            <a:pPr lvl="1"/>
            <a:endParaRPr lang="en-US" smtClean="0"/>
          </a:p>
          <a:p>
            <a:r>
              <a:rPr lang="en-US" smtClean="0"/>
              <a:t>The module requestor manages loading requested, but currently unloaded, modules; it also regularly queries the kernel to see whether a dynamically loaded module is still in use, and will unload it when it is no longer actively needed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28397" y="285643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Driver Registration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39373" y="2292997"/>
            <a:ext cx="11553825" cy="597693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Allows modules to tell the rest of the kernel that a new driver has become available</a:t>
            </a:r>
          </a:p>
          <a:p>
            <a:endParaRPr lang="en-US" dirty="0" smtClean="0"/>
          </a:p>
          <a:p>
            <a:r>
              <a:rPr lang="en-US" dirty="0" smtClean="0"/>
              <a:t>The kernel maintains dynamic tables of all known drivers, and provides a set of routines to allow drivers to be added to or removed from these tables at any time</a:t>
            </a:r>
          </a:p>
          <a:p>
            <a:endParaRPr lang="en-US" dirty="0" smtClean="0"/>
          </a:p>
          <a:p>
            <a:r>
              <a:rPr lang="en-US" dirty="0" smtClean="0"/>
              <a:t>Registration tables include the following items:  </a:t>
            </a:r>
          </a:p>
          <a:p>
            <a:pPr lvl="1"/>
            <a:r>
              <a:rPr lang="en-US" dirty="0" smtClean="0"/>
              <a:t>Device drivers</a:t>
            </a:r>
          </a:p>
          <a:p>
            <a:pPr lvl="1"/>
            <a:r>
              <a:rPr lang="en-US" dirty="0" smtClean="0"/>
              <a:t>File systems </a:t>
            </a:r>
          </a:p>
          <a:p>
            <a:pPr lvl="1"/>
            <a:r>
              <a:rPr lang="en-US" dirty="0" smtClean="0"/>
              <a:t>Network protocols</a:t>
            </a:r>
          </a:p>
          <a:p>
            <a:pPr lvl="1"/>
            <a:r>
              <a:rPr lang="en-US" dirty="0" smtClean="0"/>
              <a:t>Binary format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4" y="369891"/>
            <a:ext cx="117602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 Management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70004" y="1714501"/>
            <a:ext cx="11026775" cy="5976939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UNIX process management separates the creation of processes and the running of a new program into two distinct operations.</a:t>
            </a:r>
          </a:p>
          <a:p>
            <a:pPr lvl="1"/>
            <a:r>
              <a:rPr lang="en-US" smtClean="0"/>
              <a:t>The </a:t>
            </a:r>
            <a:r>
              <a:rPr lang="en-US" smtClean="0">
                <a:latin typeface="Courier New" charset="0"/>
                <a:cs typeface="Courier New" charset="0"/>
              </a:rPr>
              <a:t>fork </a:t>
            </a:r>
            <a:r>
              <a:rPr lang="en-US" smtClean="0"/>
              <a:t>system call creates a new process</a:t>
            </a:r>
          </a:p>
          <a:p>
            <a:pPr lvl="1"/>
            <a:r>
              <a:rPr lang="en-US" smtClean="0"/>
              <a:t>A new program is run after a call to </a:t>
            </a:r>
            <a:r>
              <a:rPr lang="en-US" smtClean="0">
                <a:latin typeface="Courier New" charset="0"/>
                <a:cs typeface="Courier New" charset="0"/>
              </a:rPr>
              <a:t>execve</a:t>
            </a:r>
          </a:p>
          <a:p>
            <a:pPr lvl="1"/>
            <a:endParaRPr lang="en-US" smtClean="0">
              <a:latin typeface="Courier New" charset="0"/>
              <a:cs typeface="Courier New" charset="0"/>
            </a:endParaRPr>
          </a:p>
          <a:p>
            <a:r>
              <a:rPr lang="en-US" smtClean="0"/>
              <a:t>Under UNIX, a process encompasses all the information that the operating system must maintain to track the context of a single execution of a single program</a:t>
            </a:r>
          </a:p>
          <a:p>
            <a:endParaRPr lang="en-US" smtClean="0"/>
          </a:p>
          <a:p>
            <a:r>
              <a:rPr lang="en-US" smtClean="0"/>
              <a:t>Under Linux, process properties fall into three groups:  the process’s identity, environment, and context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369891"/>
            <a:ext cx="114681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Processes and Threads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Linux uses the same internal representation for processes and threads; a thread is simply a new process that happens to share the same address space as its parent.</a:t>
            </a:r>
          </a:p>
          <a:p>
            <a:endParaRPr lang="en-US" smtClean="0"/>
          </a:p>
          <a:p>
            <a:r>
              <a:rPr lang="en-US" smtClean="0"/>
              <a:t>A distinction is only made when a new thread is created by the </a:t>
            </a:r>
            <a:r>
              <a:rPr lang="en-US" smtClean="0">
                <a:latin typeface="Courier New" charset="0"/>
                <a:cs typeface="Courier New" charset="0"/>
              </a:rPr>
              <a:t>clone</a:t>
            </a:r>
            <a:r>
              <a:rPr lang="en-US" smtClean="0"/>
              <a:t> system call.</a:t>
            </a:r>
          </a:p>
          <a:p>
            <a:pPr lvl="1"/>
            <a:r>
              <a:rPr lang="en-US" smtClean="0">
                <a:latin typeface="Courier New" charset="0"/>
                <a:cs typeface="Courier New" charset="0"/>
              </a:rPr>
              <a:t>fork</a:t>
            </a:r>
            <a:r>
              <a:rPr lang="en-US" smtClean="0"/>
              <a:t> creates a new process with its own entirely new process context</a:t>
            </a:r>
          </a:p>
          <a:p>
            <a:pPr lvl="1"/>
            <a:r>
              <a:rPr lang="en-US" smtClean="0">
                <a:latin typeface="Courier New" charset="0"/>
                <a:cs typeface="Courier New" charset="0"/>
              </a:rPr>
              <a:t>clone</a:t>
            </a:r>
            <a:r>
              <a:rPr lang="en-US" smtClean="0"/>
              <a:t> creates a new process with its own identity, but that is allowed to share the data structures of its parent</a:t>
            </a:r>
          </a:p>
          <a:p>
            <a:pPr lvl="1"/>
            <a:endParaRPr lang="en-US" smtClean="0"/>
          </a:p>
          <a:p>
            <a:r>
              <a:rPr lang="en-US" smtClean="0"/>
              <a:t>Using </a:t>
            </a:r>
            <a:r>
              <a:rPr lang="en-US" smtClean="0">
                <a:latin typeface="Courier New" charset="0"/>
                <a:cs typeface="Courier New" charset="0"/>
              </a:rPr>
              <a:t>clone</a:t>
            </a:r>
            <a:r>
              <a:rPr lang="en-US" smtClean="0"/>
              <a:t> gives an application fine-grained control over exactly what is shared between two threads.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41784" y="416269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Scheduling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041728" y="2297797"/>
            <a:ext cx="11557001" cy="60404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job of allocating CPU time to different tasks within an operating system.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While scheduling is normally thought of as the running and interrupting of processes, in Linux, scheduling also includes the running of the various kernel tasks.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Running kernel tasks encompasses both tasks that are requested by a running process and tasks that execute internally on behalf of a device driver.</a:t>
            </a:r>
          </a:p>
          <a:p>
            <a:endParaRPr lang="en-US" dirty="0" smtClean="0"/>
          </a:p>
          <a:p>
            <a:r>
              <a:rPr lang="en-US" dirty="0" smtClean="0"/>
              <a:t>As of 2.5, new scheduling algorithm – preemptive, priority-based</a:t>
            </a:r>
          </a:p>
          <a:p>
            <a:pPr lvl="1"/>
            <a:r>
              <a:rPr lang="en-US" dirty="0" smtClean="0"/>
              <a:t>Real-time range</a:t>
            </a:r>
          </a:p>
          <a:p>
            <a:pPr lvl="1"/>
            <a:r>
              <a:rPr lang="en-US" dirty="0" smtClean="0"/>
              <a:t>nice value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420691"/>
            <a:ext cx="123444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Relationship Between Priorities and </a:t>
            </a:r>
            <a:br>
              <a:rPr lang="en-US" sz="4000" dirty="0" smtClean="0"/>
            </a:br>
            <a:r>
              <a:rPr lang="en-US" sz="4000" dirty="0" smtClean="0"/>
              <a:t>Time-slice Length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 l="1009" t="12630" r="1009" b="13162"/>
          <a:stretch>
            <a:fillRect/>
          </a:stretch>
        </p:blipFill>
        <p:spPr bwMode="auto">
          <a:xfrm>
            <a:off x="1417638" y="1484316"/>
            <a:ext cx="11107737" cy="560863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69988" y="369891"/>
            <a:ext cx="1186021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Kernel Synchronization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idx="1"/>
          </p:nvPr>
        </p:nvSpPr>
        <p:spPr>
          <a:xfrm>
            <a:off x="1209675" y="1644653"/>
            <a:ext cx="11439525" cy="6040439"/>
          </a:xfrm>
        </p:spPr>
        <p:txBody>
          <a:bodyPr>
            <a:normAutofit fontScale="92500"/>
          </a:bodyPr>
          <a:lstStyle/>
          <a:p>
            <a:r>
              <a:rPr lang="en-US" smtClean="0"/>
              <a:t>A request for kernel-mode execution can occur in two ways:</a:t>
            </a:r>
          </a:p>
          <a:p>
            <a:pPr lvl="1"/>
            <a:r>
              <a:rPr lang="en-US" smtClean="0"/>
              <a:t>A running program may request an operating system service, either explicitly via a system call, or implicitly, for example, when a page fault occurs</a:t>
            </a:r>
          </a:p>
          <a:p>
            <a:pPr lvl="1"/>
            <a:r>
              <a:rPr lang="en-US" smtClean="0"/>
              <a:t>A device driver may deliver a hardware interrupt that causes the CPU to start executing a kernel-defined handler for that interrupt</a:t>
            </a:r>
          </a:p>
          <a:p>
            <a:pPr lvl="1"/>
            <a:endParaRPr lang="en-US" smtClean="0"/>
          </a:p>
          <a:p>
            <a:r>
              <a:rPr lang="en-US" smtClean="0"/>
              <a:t>Kernel synchronization requires a framework that will allow the kernel’s critical sections to run without interruption by another critical section.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854" y="369891"/>
            <a:ext cx="118173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Static and Dynamic Linking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3"/>
            <a:ext cx="11571288" cy="60404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A program whose necessary library functions are embedded directly in the program’s executable binary file is </a:t>
            </a:r>
            <a:r>
              <a:rPr lang="en-US" i="1" smtClean="0"/>
              <a:t>statically</a:t>
            </a:r>
            <a:r>
              <a:rPr lang="en-US" smtClean="0"/>
              <a:t> linked to its libraries.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The main disadvantage of static linkage is that every program generated must contain copies of exactly the same common system library functions.</a:t>
            </a:r>
            <a:br>
              <a:rPr lang="en-US" smtClean="0"/>
            </a:br>
            <a:endParaRPr lang="en-US" smtClean="0"/>
          </a:p>
          <a:p>
            <a:r>
              <a:rPr lang="en-US" i="1" smtClean="0"/>
              <a:t>Dynamic</a:t>
            </a:r>
            <a:r>
              <a:rPr lang="en-US" smtClean="0"/>
              <a:t> linking is more efficient in terms of both physical memory and disk-space usage because it loads the system libraries into memory only once.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22" y="285641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File Systems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16368" y="1807547"/>
            <a:ext cx="11514138" cy="683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the user, </a:t>
            </a:r>
            <a:r>
              <a:rPr lang="en-US" dirty="0" err="1" smtClean="0"/>
              <a:t>Linux’s</a:t>
            </a:r>
            <a:r>
              <a:rPr lang="en-US" dirty="0" smtClean="0"/>
              <a:t> file system appears as a hierarchical directory tree obeying UNIX semantics.</a:t>
            </a:r>
          </a:p>
          <a:p>
            <a:endParaRPr lang="en-US" dirty="0" smtClean="0"/>
          </a:p>
          <a:p>
            <a:r>
              <a:rPr lang="en-US" dirty="0" smtClean="0"/>
              <a:t>Internally, the kernel hides implementation details and manages the multiple different file systems via an abstraction layer, that is, the </a:t>
            </a:r>
            <a:r>
              <a:rPr lang="en-US" i="1" dirty="0" smtClean="0"/>
              <a:t>virtual file system (VFS).</a:t>
            </a:r>
          </a:p>
          <a:p>
            <a:endParaRPr lang="en-US" dirty="0" smtClean="0"/>
          </a:p>
          <a:p>
            <a:r>
              <a:rPr lang="en-US" dirty="0" smtClean="0"/>
              <a:t>The Linux VFS is designed around object-oriented principles and is composed of two components:</a:t>
            </a:r>
          </a:p>
          <a:p>
            <a:pPr lvl="1"/>
            <a:r>
              <a:rPr lang="en-US" dirty="0" smtClean="0"/>
              <a:t>A set of definitions that define what a file object is allowed to look like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err="1" smtClean="0"/>
              <a:t>inode</a:t>
            </a:r>
            <a:r>
              <a:rPr lang="en-US" i="1" dirty="0" smtClean="0"/>
              <a:t>-object</a:t>
            </a:r>
            <a:r>
              <a:rPr lang="en-US" dirty="0" smtClean="0"/>
              <a:t> and the </a:t>
            </a:r>
            <a:r>
              <a:rPr lang="en-US" i="1" dirty="0" smtClean="0"/>
              <a:t>file-object</a:t>
            </a:r>
            <a:r>
              <a:rPr lang="en-US" dirty="0" smtClean="0"/>
              <a:t> structures represent individual files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file system</a:t>
            </a:r>
            <a:r>
              <a:rPr lang="en-US" dirty="0" smtClean="0"/>
              <a:t> </a:t>
            </a:r>
            <a:r>
              <a:rPr lang="en-US" i="1" dirty="0" smtClean="0"/>
              <a:t>object</a:t>
            </a:r>
            <a:r>
              <a:rPr lang="en-US" dirty="0" smtClean="0"/>
              <a:t> represents an entire file system</a:t>
            </a:r>
          </a:p>
          <a:p>
            <a:pPr lvl="1"/>
            <a:r>
              <a:rPr lang="en-US" dirty="0" smtClean="0"/>
              <a:t>A layer of software to manipulate those objects.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</a:t>
            </a:r>
            <a:r>
              <a:rPr lang="en-US" dirty="0" smtClean="0"/>
              <a:t>Topic 28</a:t>
            </a:r>
            <a:r>
              <a:rPr lang="en-US" baseline="30000" dirty="0" smtClean="0"/>
              <a:t>th</a:t>
            </a:r>
            <a:r>
              <a:rPr lang="en-US" dirty="0" smtClean="0"/>
              <a:t> : The </a:t>
            </a:r>
            <a:r>
              <a:rPr lang="en-US" dirty="0" smtClean="0"/>
              <a:t>Linux System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894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Block Devices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191019" y="2167167"/>
            <a:ext cx="11453813" cy="6040439"/>
          </a:xfrm>
        </p:spPr>
        <p:txBody>
          <a:bodyPr>
            <a:normAutofit/>
          </a:bodyPr>
          <a:lstStyle/>
          <a:p>
            <a:r>
              <a:rPr lang="en-US" dirty="0" smtClean="0"/>
              <a:t>Provide the main interface to all disk devices in a system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block buffer</a:t>
            </a:r>
            <a:r>
              <a:rPr lang="en-US" dirty="0" smtClean="0"/>
              <a:t> cache serves two main purposes:</a:t>
            </a:r>
          </a:p>
          <a:p>
            <a:pPr lvl="1"/>
            <a:r>
              <a:rPr lang="en-US" dirty="0" smtClean="0"/>
              <a:t>it acts as a pool of buffers for active I/O</a:t>
            </a:r>
          </a:p>
          <a:p>
            <a:pPr lvl="1"/>
            <a:r>
              <a:rPr lang="en-US" dirty="0" smtClean="0"/>
              <a:t>it serves as a cache for completed I/O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request manager</a:t>
            </a:r>
            <a:r>
              <a:rPr lang="en-US" dirty="0" smtClean="0"/>
              <a:t> manages the reading and writing of buffer contents to and from a block device driver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67139" y="434931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Character Devices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135031" y="2297797"/>
            <a:ext cx="11468100" cy="60404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device driver which does not offer random access to fixed blocks of data.</a:t>
            </a:r>
          </a:p>
          <a:p>
            <a:endParaRPr lang="en-US" dirty="0" smtClean="0"/>
          </a:p>
          <a:p>
            <a:r>
              <a:rPr lang="en-US" dirty="0" smtClean="0"/>
              <a:t>A character device driver must register a set of functions which implement the driver’s various file I/O operations.</a:t>
            </a:r>
          </a:p>
          <a:p>
            <a:endParaRPr lang="en-US" dirty="0" smtClean="0"/>
          </a:p>
          <a:p>
            <a:r>
              <a:rPr lang="en-US" dirty="0" smtClean="0"/>
              <a:t>The kernel performs almost no preprocessing of a file read or write request to a character device, but simply passes on the request to the device.</a:t>
            </a:r>
          </a:p>
          <a:p>
            <a:endParaRPr lang="en-US" dirty="0" smtClean="0"/>
          </a:p>
          <a:p>
            <a:r>
              <a:rPr lang="en-US" dirty="0" smtClean="0"/>
              <a:t>The main exception to this rule is the special subset of character device drivers which implement terminal devices, for which the kernel maintains a standard interface.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9079" y="369891"/>
            <a:ext cx="115411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Interprocess Communication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209679" y="1644653"/>
            <a:ext cx="11585576" cy="60404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Like UNIX, Linux informs processes that an event has occurred via signals</a:t>
            </a:r>
          </a:p>
          <a:p>
            <a:endParaRPr lang="en-US" smtClean="0"/>
          </a:p>
          <a:p>
            <a:r>
              <a:rPr lang="en-US" smtClean="0"/>
              <a:t>There is a limited number of signals, and they cannot carry information:  Only the fact that a signal occurred is available to a process.</a:t>
            </a:r>
          </a:p>
          <a:p>
            <a:endParaRPr lang="en-US" smtClean="0"/>
          </a:p>
          <a:p>
            <a:r>
              <a:rPr lang="en-US" smtClean="0"/>
              <a:t>The Linux kernel does not use signals to communicate with processes with are running in kernel mode, rather, communication within the kernel is accomplished via scheduling states and </a:t>
            </a:r>
            <a:r>
              <a:rPr lang="en-US" b="1" smtClean="0"/>
              <a:t>wait.queue</a:t>
            </a:r>
            <a:r>
              <a:rPr lang="en-US" smtClean="0"/>
              <a:t> structures.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988" y="369891"/>
            <a:ext cx="11860212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Network Structure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209679" y="1644653"/>
            <a:ext cx="11366501" cy="6040439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Networking is a key area of functionality for Linux.</a:t>
            </a:r>
          </a:p>
          <a:p>
            <a:pPr lvl="1"/>
            <a:r>
              <a:rPr lang="en-US" smtClean="0"/>
              <a:t>It supports the standard Internet protocols for UNIX to UNIX communications</a:t>
            </a:r>
          </a:p>
          <a:p>
            <a:pPr lvl="1"/>
            <a:r>
              <a:rPr lang="en-US" smtClean="0"/>
              <a:t>It also implements protocols native to nonUNIX operating systems, in particular, protocols used on PC networks, such as Appletalk and IPX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Internally, networking in the Linux kernel is implemented by three layers of software:</a:t>
            </a:r>
          </a:p>
          <a:p>
            <a:pPr lvl="1"/>
            <a:r>
              <a:rPr lang="en-US" smtClean="0"/>
              <a:t>The socket interface</a:t>
            </a:r>
          </a:p>
          <a:p>
            <a:pPr lvl="1"/>
            <a:r>
              <a:rPr lang="en-US" smtClean="0"/>
              <a:t>Protocol drivers</a:t>
            </a:r>
          </a:p>
          <a:p>
            <a:pPr lvl="1"/>
            <a:r>
              <a:rPr lang="en-US" smtClean="0"/>
              <a:t>Network device drivers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Linux History </a:t>
            </a:r>
          </a:p>
          <a:p>
            <a:r>
              <a:rPr lang="en-US" sz="3600" dirty="0" smtClean="0"/>
              <a:t>Design Principles</a:t>
            </a:r>
          </a:p>
          <a:p>
            <a:r>
              <a:rPr lang="en-US" sz="3600" dirty="0" smtClean="0"/>
              <a:t>Kernel Modules</a:t>
            </a:r>
          </a:p>
          <a:p>
            <a:r>
              <a:rPr lang="en-US" sz="3600" dirty="0" smtClean="0"/>
              <a:t>Process Management</a:t>
            </a:r>
          </a:p>
          <a:p>
            <a:r>
              <a:rPr lang="en-US" sz="3600" dirty="0" smtClean="0"/>
              <a:t>Scheduling </a:t>
            </a:r>
          </a:p>
          <a:p>
            <a:r>
              <a:rPr lang="en-US" sz="3600" dirty="0" smtClean="0"/>
              <a:t>Memory Management </a:t>
            </a:r>
          </a:p>
          <a:p>
            <a:r>
              <a:rPr lang="en-US" sz="3600" dirty="0" smtClean="0"/>
              <a:t>File Systems</a:t>
            </a:r>
          </a:p>
          <a:p>
            <a:r>
              <a:rPr lang="en-US" sz="3600" dirty="0" smtClean="0"/>
              <a:t>Input and Output </a:t>
            </a:r>
          </a:p>
          <a:p>
            <a:r>
              <a:rPr lang="en-US" sz="3600" dirty="0" smtClean="0"/>
              <a:t>Inter process Communication</a:t>
            </a:r>
          </a:p>
          <a:p>
            <a:r>
              <a:rPr lang="en-US" sz="3600" dirty="0" smtClean="0"/>
              <a:t>Network Structure</a:t>
            </a:r>
          </a:p>
          <a:p>
            <a:r>
              <a:rPr lang="en-US" sz="3600" dirty="0" smtClean="0"/>
              <a:t>Security</a:t>
            </a:r>
          </a:p>
          <a:p>
            <a:endParaRPr lang="en-US" sz="3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370418"/>
            <a:ext cx="11482388" cy="7683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Design Principles</a:t>
            </a:r>
          </a:p>
          <a:p>
            <a:r>
              <a:rPr lang="en-US" dirty="0" smtClean="0"/>
              <a:t>System Components</a:t>
            </a:r>
          </a:p>
          <a:p>
            <a:r>
              <a:rPr lang="en-US" dirty="0" smtClean="0"/>
              <a:t>Environmental Subsystems </a:t>
            </a:r>
          </a:p>
          <a:p>
            <a:r>
              <a:rPr lang="en-US" dirty="0" smtClean="0"/>
              <a:t>File system</a:t>
            </a:r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Programmer Interface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63" y="369891"/>
            <a:ext cx="10231437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70002" y="1714503"/>
            <a:ext cx="9877425" cy="64579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Linux History </a:t>
            </a:r>
          </a:p>
          <a:p>
            <a:r>
              <a:rPr lang="en-US" dirty="0" smtClean="0"/>
              <a:t>Design Principles</a:t>
            </a:r>
          </a:p>
          <a:p>
            <a:r>
              <a:rPr lang="en-US" dirty="0" smtClean="0"/>
              <a:t>Kernel Modules</a:t>
            </a:r>
          </a:p>
          <a:p>
            <a:r>
              <a:rPr lang="en-US" dirty="0" smtClean="0"/>
              <a:t>Process Management</a:t>
            </a:r>
          </a:p>
          <a:p>
            <a:r>
              <a:rPr lang="en-US" dirty="0" smtClean="0"/>
              <a:t>Scheduling </a:t>
            </a:r>
          </a:p>
          <a:p>
            <a:r>
              <a:rPr lang="en-US" dirty="0" smtClean="0"/>
              <a:t>Memory Management </a:t>
            </a:r>
          </a:p>
          <a:p>
            <a:r>
              <a:rPr lang="en-US" dirty="0" smtClean="0"/>
              <a:t>File Systems</a:t>
            </a:r>
          </a:p>
          <a:p>
            <a:r>
              <a:rPr lang="en-US" dirty="0" smtClean="0"/>
              <a:t>Input and Output </a:t>
            </a:r>
          </a:p>
          <a:p>
            <a:r>
              <a:rPr lang="en-US" dirty="0" smtClean="0"/>
              <a:t>Inter process Communication</a:t>
            </a:r>
          </a:p>
          <a:p>
            <a:r>
              <a:rPr lang="en-US" dirty="0" smtClean="0"/>
              <a:t>Network Structure</a:t>
            </a:r>
          </a:p>
          <a:p>
            <a:r>
              <a:rPr lang="en-US" dirty="0" smtClean="0"/>
              <a:t>Security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04462" y="67752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48421" y="2465747"/>
            <a:ext cx="11528426" cy="604043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explore the history of the UNIX operating system from which Linux is derived and the principles which Linux is designed upon</a:t>
            </a:r>
          </a:p>
          <a:p>
            <a:endParaRPr lang="en-US" dirty="0" smtClean="0"/>
          </a:p>
          <a:p>
            <a:r>
              <a:rPr lang="en-US" dirty="0" smtClean="0"/>
              <a:t>To examine the Linux process model and illustrate how Linux schedules processes and provides </a:t>
            </a:r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endParaRPr lang="en-US" dirty="0" smtClean="0"/>
          </a:p>
          <a:p>
            <a:r>
              <a:rPr lang="en-US" dirty="0" smtClean="0"/>
              <a:t>To look at memory management in Linux</a:t>
            </a:r>
          </a:p>
          <a:p>
            <a:endParaRPr lang="en-US" dirty="0" smtClean="0"/>
          </a:p>
          <a:p>
            <a:r>
              <a:rPr lang="en-US" dirty="0" smtClean="0"/>
              <a:t>To explore how Linux implements file systems and manages I/O devices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9816" y="36028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History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98833" y="1802850"/>
            <a:ext cx="11482388" cy="653871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Linux is a modern, free operating system based on UNIX standards</a:t>
            </a: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First developed as a small but self-contained kernel in 1991 by </a:t>
            </a:r>
            <a:r>
              <a:rPr lang="en-US" dirty="0" err="1" smtClean="0"/>
              <a:t>Linus</a:t>
            </a:r>
            <a:r>
              <a:rPr lang="en-US" dirty="0" smtClean="0"/>
              <a:t> </a:t>
            </a:r>
            <a:r>
              <a:rPr lang="en-US" dirty="0" err="1" smtClean="0"/>
              <a:t>Torvalds</a:t>
            </a:r>
            <a:r>
              <a:rPr lang="en-US" dirty="0" smtClean="0"/>
              <a:t>, with the major design goal of UNIX compatibility</a:t>
            </a: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Its history has been one of collaboration by many users from all around the world, corresponding almost exclusively over the Internet</a:t>
            </a: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 has been designed to run efficiently and reliably on common PC hardware, but also runs on a variety of other platforms</a:t>
            </a: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core Linux operating system kernel is entirely original, but it can run much existing free UNIX software, resulting in an entire UNIX-compatible operating system free from proprietary code</a:t>
            </a: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Many, varying </a:t>
            </a:r>
            <a:r>
              <a:rPr lang="en-US" b="1" dirty="0" smtClean="0"/>
              <a:t>Linux Distributions</a:t>
            </a:r>
            <a:r>
              <a:rPr lang="en-US" dirty="0" smtClean="0"/>
              <a:t> including the kernel, applications, and management tools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3592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The Linux Kernel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idx="1"/>
          </p:nvPr>
        </p:nvSpPr>
        <p:spPr>
          <a:xfrm>
            <a:off x="1166785" y="2302556"/>
            <a:ext cx="11541125" cy="629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Version 0.01 (May 1991) had no networking, ran only on 80386-compatible Intel processors and on PC hardware, had extremely limited device-drive support, and supported only the </a:t>
            </a:r>
            <a:r>
              <a:rPr lang="en-US" dirty="0" err="1" smtClean="0"/>
              <a:t>Minix</a:t>
            </a:r>
            <a:r>
              <a:rPr lang="en-US" dirty="0" smtClean="0"/>
              <a:t> file system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Linux 1.0 (March 1994) included these new features: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 for UNIX’s standard TCP/IP networking protocols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BSD-compatible socket interface for networking programming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Device-driver support for running IP over an Ethernet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Enhanced file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 for a range of SCSI controllers for </a:t>
            </a:r>
            <a:br>
              <a:rPr lang="en-US" dirty="0" smtClean="0"/>
            </a:br>
            <a:r>
              <a:rPr lang="en-US" dirty="0" smtClean="0"/>
              <a:t>high-performance disk access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Extra hardware support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Version 1.2 (March 1995) was the final PC-only Linux kernel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8479" y="490915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The Linux System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14021" y="2330321"/>
            <a:ext cx="11026775" cy="65865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Linux uses many tools developed as part of Berkeley’s BSD operating system, MIT’s X  Window System, and the Free Software Foundation's GNU project</a:t>
            </a:r>
          </a:p>
          <a:p>
            <a:endParaRPr lang="en-US" dirty="0" smtClean="0"/>
          </a:p>
          <a:p>
            <a:r>
              <a:rPr lang="en-US" dirty="0" smtClean="0"/>
              <a:t>The min system libraries were started by the GNU project, with improvements provided by the Linux community</a:t>
            </a:r>
          </a:p>
          <a:p>
            <a:endParaRPr lang="en-US" dirty="0" smtClean="0"/>
          </a:p>
          <a:p>
            <a:r>
              <a:rPr lang="en-US" dirty="0" smtClean="0"/>
              <a:t>Linux networking-administration tools were derived from 4.3BSD code; recent BSD derivatives such as Free BSD have borrowed code from Linux in return</a:t>
            </a:r>
          </a:p>
          <a:p>
            <a:endParaRPr lang="en-US" dirty="0" smtClean="0"/>
          </a:p>
          <a:p>
            <a:r>
              <a:rPr lang="en-US" dirty="0" smtClean="0"/>
              <a:t>The Linux system is maintained by a loose network of developers collaborating over the Internet, with a small number of public ftp sites acting as de facto standard repositories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22" y="22965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Design Principles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027409" y="1799548"/>
            <a:ext cx="11026775" cy="66913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Linux is a multiuser, multitasking system with a full set of UNIX-compatible tools</a:t>
            </a:r>
          </a:p>
          <a:p>
            <a:endParaRPr lang="en-US" dirty="0" smtClean="0"/>
          </a:p>
          <a:p>
            <a:r>
              <a:rPr lang="en-US" dirty="0" smtClean="0"/>
              <a:t>Its file system adheres to traditional UNIX semantics, and it fully implements the standard UNIX networking model</a:t>
            </a:r>
          </a:p>
          <a:p>
            <a:endParaRPr lang="en-US" dirty="0" smtClean="0"/>
          </a:p>
          <a:p>
            <a:r>
              <a:rPr lang="en-US" dirty="0" smtClean="0"/>
              <a:t>Main design goals are speed, efficiency, and standardization</a:t>
            </a:r>
          </a:p>
          <a:p>
            <a:endParaRPr lang="en-US" dirty="0" smtClean="0"/>
          </a:p>
          <a:p>
            <a:r>
              <a:rPr lang="en-US" dirty="0" smtClean="0"/>
              <a:t>Linux is designed to be compliant with the relevant POSIX documents; at least two Linux distributions have achieved official POSIX certification</a:t>
            </a:r>
          </a:p>
          <a:p>
            <a:endParaRPr lang="en-US" dirty="0" smtClean="0"/>
          </a:p>
          <a:p>
            <a:r>
              <a:rPr lang="en-US" dirty="0" smtClean="0"/>
              <a:t>The Linux programming interface adheres to the SVR4 UNIX semantics, rather than to BSD behavior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4" y="369891"/>
            <a:ext cx="118935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Components of a Linux System</a:t>
            </a:r>
          </a:p>
        </p:txBody>
      </p:sp>
      <p:pic>
        <p:nvPicPr>
          <p:cNvPr id="14339" name="Picture 6"/>
          <p:cNvPicPr>
            <a:picLocks noChangeAspect="1" noChangeArrowheads="1"/>
          </p:cNvPicPr>
          <p:nvPr/>
        </p:nvPicPr>
        <p:blipFill>
          <a:blip r:embed="rId3"/>
          <a:srcRect l="677" t="26907" r="677" b="26907"/>
          <a:stretch>
            <a:fillRect/>
          </a:stretch>
        </p:blipFill>
        <p:spPr bwMode="auto">
          <a:xfrm>
            <a:off x="1912938" y="2716213"/>
            <a:ext cx="10715625" cy="334327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2124</TotalTime>
  <Words>1587</Words>
  <Application>Microsoft Office PowerPoint</Application>
  <PresentationFormat>Custom</PresentationFormat>
  <Paragraphs>246</Paragraphs>
  <Slides>26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Theme1</vt:lpstr>
      <vt:lpstr>   Operating System/ BTCS-2401    </vt:lpstr>
      <vt:lpstr>  Topic 28th : The Linux System</vt:lpstr>
      <vt:lpstr>Topics To Be Covered</vt:lpstr>
      <vt:lpstr>Objectives</vt:lpstr>
      <vt:lpstr>History</vt:lpstr>
      <vt:lpstr>The Linux Kernel</vt:lpstr>
      <vt:lpstr>The Linux System</vt:lpstr>
      <vt:lpstr>Design Principles</vt:lpstr>
      <vt:lpstr>Components of a Linux System</vt:lpstr>
      <vt:lpstr>Kernel Modules</vt:lpstr>
      <vt:lpstr>Module Management</vt:lpstr>
      <vt:lpstr>Driver Registration</vt:lpstr>
      <vt:lpstr>Process Management</vt:lpstr>
      <vt:lpstr>Processes and Threads</vt:lpstr>
      <vt:lpstr>Scheduling</vt:lpstr>
      <vt:lpstr>Relationship Between Priorities and  Time-slice Length</vt:lpstr>
      <vt:lpstr>Kernel Synchronization</vt:lpstr>
      <vt:lpstr>Static and Dynamic Linking</vt:lpstr>
      <vt:lpstr>File Systems</vt:lpstr>
      <vt:lpstr>Block Devices</vt:lpstr>
      <vt:lpstr>Character Devices</vt:lpstr>
      <vt:lpstr>Interprocess Communication</vt:lpstr>
      <vt:lpstr>Network Structure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174</cp:revision>
  <cp:lastPrinted>2011-05-01T21:19:35Z</cp:lastPrinted>
  <dcterms:created xsi:type="dcterms:W3CDTF">1999-08-24T19:54:22Z</dcterms:created>
  <dcterms:modified xsi:type="dcterms:W3CDTF">2023-06-20T04:51:02Z</dcterms:modified>
</cp:coreProperties>
</file>