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08DFC-817F-4AA0-9536-70367A27D7B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CDAC-10C5-4FCD-B388-0AEA888F2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Set_theo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Discrete Structures (BTCS-2402)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971550" y="6330244"/>
            <a:ext cx="64389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/>
              <a:t>Prepared by</a:t>
            </a:r>
            <a:r>
              <a:rPr lang="en-IN" sz="7200" dirty="0" smtClean="0"/>
              <a:t>:</a:t>
            </a:r>
          </a:p>
          <a:p>
            <a:pPr algn="l"/>
            <a:endParaRPr lang="en-IN" sz="7200" dirty="0" smtClean="0"/>
          </a:p>
          <a:p>
            <a:pPr algn="l"/>
            <a:r>
              <a:rPr lang="en-IN" sz="7200" dirty="0" smtClean="0"/>
              <a:t>Dr. </a:t>
            </a:r>
            <a:r>
              <a:rPr lang="en-IN" sz="7200" dirty="0" err="1" smtClean="0"/>
              <a:t>Ankit</a:t>
            </a:r>
            <a:endParaRPr lang="en-IN" sz="7200" dirty="0" smtClean="0"/>
          </a:p>
          <a:p>
            <a:pPr algn="l"/>
            <a:r>
              <a:rPr lang="en-IN" sz="7200" dirty="0" smtClean="0"/>
              <a:t>Assistant Professor</a:t>
            </a:r>
          </a:p>
          <a:p>
            <a:pPr algn="l"/>
            <a:r>
              <a:rPr lang="en-IN" sz="7200" dirty="0" err="1" smtClean="0"/>
              <a:t>Departement</a:t>
            </a:r>
            <a:r>
              <a:rPr lang="en-IN" sz="7200" dirty="0" smtClean="0"/>
              <a:t> of Mathematics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80000"/>
              </a:spcBef>
            </a:pPr>
            <a:r>
              <a:rPr lang="en-US" sz="2100" dirty="0" smtClean="0">
                <a:solidFill>
                  <a:srgbClr val="C00000"/>
                </a:solidFill>
              </a:rPr>
              <a:t>Subsets</a:t>
            </a:r>
          </a:p>
          <a:p>
            <a:pPr>
              <a:spcBef>
                <a:spcPct val="80000"/>
              </a:spcBef>
              <a:buFont typeface="Wingdings" pitchFamily="2" charset="2"/>
              <a:buChar char="§"/>
            </a:pPr>
            <a:endParaRPr lang="en-US" sz="2100" i="1" dirty="0" smtClean="0">
              <a:solidFill>
                <a:srgbClr val="C00000"/>
              </a:solidFill>
            </a:endParaRPr>
          </a:p>
          <a:p>
            <a:pPr lvl="1">
              <a:spcBef>
                <a:spcPct val="80000"/>
              </a:spcBef>
              <a:buFont typeface="Wingdings" pitchFamily="2" charset="2"/>
              <a:buChar char="§"/>
            </a:pPr>
            <a:r>
              <a:rPr lang="en-US" sz="2100" i="1" dirty="0" smtClean="0"/>
              <a:t>“X is </a:t>
            </a:r>
            <a:r>
              <a:rPr lang="en-US" sz="2100" dirty="0" smtClean="0"/>
              <a:t>a subset of Y” is written as </a:t>
            </a:r>
            <a:r>
              <a:rPr lang="en-US" sz="2100" dirty="0" smtClean="0">
                <a:solidFill>
                  <a:srgbClr val="C00000"/>
                </a:solidFill>
              </a:rPr>
              <a:t>X </a:t>
            </a:r>
            <a:r>
              <a:rPr lang="en-US" sz="2100" dirty="0" smtClean="0">
                <a:solidFill>
                  <a:srgbClr val="C00000"/>
                </a:solidFill>
                <a:sym typeface="Symbol" pitchFamily="18" charset="2"/>
              </a:rPr>
              <a:t> Y</a:t>
            </a:r>
          </a:p>
          <a:p>
            <a:pPr lvl="1">
              <a:spcBef>
                <a:spcPct val="80000"/>
              </a:spcBef>
            </a:pPr>
            <a:r>
              <a:rPr lang="en-US" sz="2100" dirty="0" smtClean="0">
                <a:sym typeface="Symbol" pitchFamily="18" charset="2"/>
              </a:rPr>
              <a:t>Example:</a:t>
            </a:r>
          </a:p>
          <a:p>
            <a:pPr lvl="2">
              <a:spcBef>
                <a:spcPct val="80000"/>
              </a:spcBef>
            </a:pPr>
            <a:r>
              <a:rPr lang="en-US" sz="1800" dirty="0" smtClean="0"/>
              <a:t>If </a:t>
            </a:r>
            <a:r>
              <a:rPr lang="en-US" sz="2000" dirty="0" smtClean="0"/>
              <a:t>Y = {</a:t>
            </a:r>
            <a:r>
              <a:rPr lang="en-US" sz="2000" dirty="0" err="1" smtClean="0"/>
              <a:t>a,e,i,o,u</a:t>
            </a:r>
            <a:r>
              <a:rPr lang="en-US" sz="2000" dirty="0" smtClean="0"/>
              <a:t>} and X = {a, </a:t>
            </a:r>
            <a:r>
              <a:rPr lang="en-US" sz="2000" dirty="0" err="1" smtClean="0"/>
              <a:t>i</a:t>
            </a:r>
            <a:r>
              <a:rPr lang="en-US" sz="2000" dirty="0" smtClean="0"/>
              <a:t>, u} then </a:t>
            </a:r>
            <a:r>
              <a:rPr lang="en-US" sz="2000" b="1" dirty="0" smtClean="0"/>
              <a:t>X </a:t>
            </a:r>
            <a:r>
              <a:rPr lang="en-US" sz="2000" b="1" dirty="0" smtClean="0">
                <a:sym typeface="Symbol" pitchFamily="18" charset="2"/>
              </a:rPr>
              <a:t> Y.</a:t>
            </a:r>
            <a:endParaRPr lang="en-US" sz="2000" b="1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US" sz="2500" dirty="0" smtClean="0">
                <a:solidFill>
                  <a:srgbClr val="C00000"/>
                </a:solidFill>
              </a:rPr>
              <a:t>Superset:</a:t>
            </a:r>
          </a:p>
          <a:p>
            <a:pPr lvl="1">
              <a:lnSpc>
                <a:spcPct val="90000"/>
              </a:lnSpc>
              <a:spcBef>
                <a:spcPct val="25000"/>
              </a:spcBef>
              <a:buNone/>
            </a:pPr>
            <a:r>
              <a:rPr lang="en-US" sz="2300" dirty="0" smtClean="0"/>
              <a:t>     X and Y are sets. If X </a:t>
            </a:r>
            <a:r>
              <a:rPr lang="en-US" sz="2300" dirty="0" smtClean="0">
                <a:sym typeface="Symbol" pitchFamily="18" charset="2"/>
              </a:rPr>
              <a:t> Y, then “X is contained in Y” or “Y contains X” or Y is a superset of X, written Y  X.</a:t>
            </a:r>
          </a:p>
          <a:p>
            <a:pPr lvl="1">
              <a:lnSpc>
                <a:spcPct val="90000"/>
              </a:lnSpc>
              <a:spcBef>
                <a:spcPct val="25000"/>
              </a:spcBef>
              <a:buNone/>
            </a:pPr>
            <a:endParaRPr lang="en-US" sz="2300" dirty="0" smtClean="0"/>
          </a:p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US" sz="2500" dirty="0" smtClean="0">
                <a:solidFill>
                  <a:srgbClr val="C00000"/>
                </a:solidFill>
              </a:rPr>
              <a:t>Proper Subset:</a:t>
            </a:r>
          </a:p>
          <a:p>
            <a:pPr lvl="1">
              <a:lnSpc>
                <a:spcPct val="90000"/>
              </a:lnSpc>
              <a:spcBef>
                <a:spcPct val="25000"/>
              </a:spcBef>
              <a:buNone/>
            </a:pPr>
            <a:r>
              <a:rPr lang="en-US" sz="2300" dirty="0" smtClean="0"/>
              <a:t>     X and Y are sets. X is a proper subset of Y if X </a:t>
            </a:r>
            <a:r>
              <a:rPr lang="en-US" sz="2300" dirty="0" smtClean="0">
                <a:sym typeface="Symbol" pitchFamily="18" charset="2"/>
              </a:rPr>
              <a:t> Y and there exists at least one element in Y that is not in X. This is written X  Y.</a:t>
            </a:r>
          </a:p>
          <a:p>
            <a:pPr lvl="1">
              <a:lnSpc>
                <a:spcPct val="90000"/>
              </a:lnSpc>
              <a:spcBef>
                <a:spcPct val="25000"/>
              </a:spcBef>
              <a:buNone/>
            </a:pPr>
            <a:r>
              <a:rPr lang="en-US" sz="2300" b="1" dirty="0" smtClean="0">
                <a:sym typeface="Symbol" pitchFamily="18" charset="2"/>
              </a:rPr>
              <a:t>    Example:</a:t>
            </a:r>
          </a:p>
          <a:p>
            <a:pPr lvl="2">
              <a:lnSpc>
                <a:spcPct val="90000"/>
              </a:lnSpc>
              <a:spcBef>
                <a:spcPct val="25000"/>
              </a:spcBef>
            </a:pPr>
            <a:r>
              <a:rPr lang="en-US" dirty="0" smtClean="0"/>
              <a:t> X = {</a:t>
            </a:r>
            <a:r>
              <a:rPr lang="en-US" dirty="0" err="1" smtClean="0"/>
              <a:t>a,e,i,o,u</a:t>
            </a:r>
            <a:r>
              <a:rPr lang="en-US" dirty="0" smtClean="0"/>
              <a:t>}, Y = {</a:t>
            </a:r>
            <a:r>
              <a:rPr lang="en-US" dirty="0" err="1" smtClean="0"/>
              <a:t>a,e,i,o,u,y</a:t>
            </a:r>
            <a:r>
              <a:rPr lang="en-US" dirty="0" smtClean="0"/>
              <a:t>} </a:t>
            </a:r>
          </a:p>
          <a:p>
            <a:pPr lvl="3">
              <a:lnSpc>
                <a:spcPct val="90000"/>
              </a:lnSpc>
              <a:spcBef>
                <a:spcPct val="25000"/>
              </a:spcBef>
            </a:pPr>
            <a:r>
              <a:rPr lang="en-US" sz="2100" dirty="0" smtClean="0">
                <a:sym typeface="Symbol" pitchFamily="18" charset="2"/>
              </a:rPr>
              <a:t>X  Y , since </a:t>
            </a:r>
            <a:r>
              <a:rPr lang="en-US" sz="2100" dirty="0" smtClean="0"/>
              <a:t>y </a:t>
            </a:r>
            <a:r>
              <a:rPr lang="en-US" sz="2100" dirty="0" smtClean="0">
                <a:cs typeface="Arial" pitchFamily="34" charset="0"/>
                <a:sym typeface="Symbol" pitchFamily="18" charset="2"/>
              </a:rPr>
              <a:t></a:t>
            </a:r>
            <a:r>
              <a:rPr lang="en-US" sz="2100" dirty="0" smtClean="0">
                <a:cs typeface="Arial" pitchFamily="34" charset="0"/>
              </a:rPr>
              <a:t> Y, but </a:t>
            </a:r>
            <a:r>
              <a:rPr lang="en-US" sz="2100" dirty="0" smtClean="0"/>
              <a:t>y </a:t>
            </a:r>
            <a:r>
              <a:rPr lang="en-US" sz="2100" dirty="0" smtClean="0">
                <a:cs typeface="Arial" pitchFamily="34" charset="0"/>
                <a:sym typeface="Symbol" pitchFamily="18" charset="2"/>
              </a:rPr>
              <a:t></a:t>
            </a:r>
            <a:r>
              <a:rPr lang="en-US" sz="2100" dirty="0" smtClean="0">
                <a:cs typeface="Arial" pitchFamily="34" charset="0"/>
              </a:rPr>
              <a:t> X</a:t>
            </a:r>
            <a:endParaRPr lang="en-US" sz="17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Set Equality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X and Y are sets. They are said to be equal if every element of X is an element of Y and every element of Y is an element of X, i.e. X </a:t>
            </a:r>
            <a:r>
              <a:rPr lang="en-US" sz="2000" dirty="0" smtClean="0">
                <a:sym typeface="Symbol" pitchFamily="18" charset="2"/>
              </a:rPr>
              <a:t> Y and Y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 X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sym typeface="Symbol" pitchFamily="18" charset="2"/>
              </a:rPr>
              <a:t>Examples: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>
                <a:sym typeface="Symbol" pitchFamily="18" charset="2"/>
              </a:rPr>
              <a:t>   {1,2,3} = {2,3,1}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 smtClean="0">
                <a:sym typeface="Symbol" pitchFamily="18" charset="2"/>
              </a:rPr>
              <a:t>   X = {red, blue, yellow} and Y = {c | c is a primary color} Therefore, X=Y 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C00000"/>
                </a:solidFill>
              </a:rPr>
              <a:t>Empty (Null) Set:    </a:t>
            </a:r>
            <a:r>
              <a:rPr lang="en-US" sz="2000" dirty="0" smtClean="0"/>
              <a:t>A Set is Empty (Null) if it contains no elements.</a:t>
            </a:r>
          </a:p>
          <a:p>
            <a:pPr>
              <a:buNone/>
            </a:pPr>
            <a:r>
              <a:rPr lang="en-US" sz="2000" dirty="0" smtClean="0">
                <a:sym typeface="Symbol" pitchFamily="18" charset="2"/>
              </a:rPr>
              <a:t>       Remarks: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ym typeface="Symbol" pitchFamily="18" charset="2"/>
              </a:rPr>
              <a:t>The Empty Set is written as .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ym typeface="Symbol" pitchFamily="18" charset="2"/>
              </a:rPr>
              <a:t>The Empty Set is a subset of every set.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Universal Set: </a:t>
            </a:r>
          </a:p>
          <a:p>
            <a:pPr>
              <a:buNone/>
            </a:pPr>
            <a:r>
              <a:rPr lang="en-IN" sz="2000" dirty="0" smtClean="0">
                <a:solidFill>
                  <a:srgbClr val="C00000"/>
                </a:solidFill>
              </a:rPr>
              <a:t>       </a:t>
            </a:r>
            <a:r>
              <a:rPr lang="en-US" sz="2000" dirty="0" smtClean="0"/>
              <a:t>In </a:t>
            </a:r>
            <a:r>
              <a:rPr lang="en-US" sz="2000" dirty="0" smtClean="0">
                <a:hlinkClick r:id="rId2" tooltip="Set theory"/>
              </a:rPr>
              <a:t>set theory</a:t>
            </a:r>
            <a:r>
              <a:rPr lang="en-US" sz="2000" dirty="0" smtClean="0"/>
              <a:t>, a </a:t>
            </a:r>
            <a:r>
              <a:rPr lang="en-US" sz="2000" b="1" dirty="0" smtClean="0"/>
              <a:t>universal set</a:t>
            </a:r>
            <a:r>
              <a:rPr lang="en-US" sz="2000" dirty="0" smtClean="0"/>
              <a:t> is a set which contains all objects, including itself. </a:t>
            </a:r>
          </a:p>
          <a:p>
            <a:pPr>
              <a:buNone/>
            </a:pPr>
            <a:endParaRPr lang="en-IN" sz="2000" dirty="0">
              <a:solidFill>
                <a:srgbClr val="C00000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16040" y="6545876"/>
            <a:ext cx="1600200" cy="312125"/>
          </a:xfrm>
        </p:spPr>
        <p:txBody>
          <a:bodyPr/>
          <a:lstStyle/>
          <a:p>
            <a:fld id="{C49618C3-5C01-4523-9399-641D825BE152}" type="slidenum">
              <a:rPr lang="en-US"/>
              <a:pPr/>
              <a:t>5</a:t>
            </a:fld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 flipH="1">
            <a:off x="-3371850" y="816715"/>
            <a:ext cx="4000500" cy="7803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543300" y="2667000"/>
            <a:ext cx="3886200" cy="36115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Venn Diagrams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 visualization of a Universal set, U as a rectangle, with all subsets of U shown as circles.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Shaded portion represents the corresponding set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Figure, Set X, shaded, is a subset of the Universal set, U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4" descr="fig01-01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>
          <a:xfrm>
            <a:off x="628650" y="3505201"/>
            <a:ext cx="2693194" cy="1984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Set operations: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914900" y="6248400"/>
            <a:ext cx="1600200" cy="457200"/>
          </a:xfrm>
        </p:spPr>
        <p:txBody>
          <a:bodyPr/>
          <a:lstStyle/>
          <a:p>
            <a:fld id="{B7E47FBD-60CF-40DB-8D3E-3B7B509CB90F}" type="slidenum">
              <a:rPr lang="en-US"/>
              <a:pPr/>
              <a:t>6</a:t>
            </a:fld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 flipH="1">
            <a:off x="6459140" y="5029200"/>
            <a:ext cx="3417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3" descr="fig01-02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>
          <a:xfrm>
            <a:off x="2228850" y="3124200"/>
            <a:ext cx="2228850" cy="1905000"/>
          </a:xfrm>
          <a:prstGeom prst="rect">
            <a:avLst/>
          </a:prstGeom>
        </p:spPr>
      </p:pic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742950" y="2286000"/>
            <a:ext cx="6572250" cy="53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Union of Sets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57200" y="2286001"/>
            <a:ext cx="6172200" cy="728663"/>
          </a:xfrm>
          <a:prstGeom prst="rect">
            <a:avLst/>
          </a:prstGeom>
          <a:noFill/>
          <a:ln/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742950" y="5105401"/>
            <a:ext cx="531495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/>
            <a:r>
              <a:rPr lang="en-US">
                <a:latin typeface="Arial" pitchFamily="34" charset="0"/>
              </a:rPr>
              <a:t>Example:  If X = {1,2,3,4,5} and Y = {5,6,7,8,9}, then </a:t>
            </a:r>
          </a:p>
          <a:p>
            <a:pPr lvl="2"/>
            <a:r>
              <a:rPr lang="en-US">
                <a:latin typeface="Arial" pitchFamily="34" charset="0"/>
              </a:rPr>
              <a:t>                  X</a:t>
            </a:r>
            <a:r>
              <a:rPr lang="en-US">
                <a:latin typeface="Arial" pitchFamily="34" charset="0"/>
                <a:cs typeface="Arial" pitchFamily="34" charset="0"/>
              </a:rPr>
              <a:t>U</a:t>
            </a:r>
            <a:r>
              <a:rPr lang="en-US">
                <a:latin typeface="Arial" pitchFamily="34" charset="0"/>
              </a:rPr>
              <a:t>Y = {1,2,3,4,5,6,7,8,9}</a:t>
            </a: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413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Discrete Structures (BTCS-2402)   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Discrete Structures (BTCS-2402)    </dc:title>
  <dc:creator>$RIMT@123</dc:creator>
  <cp:lastModifiedBy>$RIMT@123</cp:lastModifiedBy>
  <cp:revision>1</cp:revision>
  <dcterms:created xsi:type="dcterms:W3CDTF">2023-07-18T06:06:16Z</dcterms:created>
  <dcterms:modified xsi:type="dcterms:W3CDTF">2023-07-18T06:07:18Z</dcterms:modified>
</cp:coreProperties>
</file>