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92FAC-2819-4174-9540-6D0FA80916A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65B91-5D18-4B06-A6B5-30FD617BA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4BFA-1880-4F70-991D-FE9352E653F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80357-E30D-46DC-BB04-771FAACA0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676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5" name="Picture 1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Topic:-Segmentation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93688"/>
            <a:ext cx="8308975" cy="468312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SEGMENTATION</a:t>
            </a: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488950" y="954088"/>
            <a:ext cx="6732588" cy="1989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A memory management scheme which supports 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	user's view of memory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A logical address space is a collection of segments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Each segment has a name and a length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Address specify both the segment name and the 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	offset within the segment.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For simplicity of implementations, segments are numbered.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935038" y="3217863"/>
            <a:ext cx="2736850" cy="33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Segmentation Hardware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5045075" y="3567113"/>
            <a:ext cx="1271588" cy="1387475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4721225" y="5321300"/>
            <a:ext cx="31432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&lt;</a:t>
            </a:r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4895850" y="3268663"/>
            <a:ext cx="14509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Segment Table</a:t>
            </a:r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5103813" y="4079875"/>
            <a:ext cx="544512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limit</a:t>
            </a: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5711825" y="4079875"/>
            <a:ext cx="59055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base</a:t>
            </a:r>
          </a:p>
        </p:txBody>
      </p:sp>
      <p:sp>
        <p:nvSpPr>
          <p:cNvPr id="39946" name="Line 9"/>
          <p:cNvSpPr>
            <a:spLocks noChangeShapeType="1"/>
          </p:cNvSpPr>
          <p:nvPr/>
        </p:nvSpPr>
        <p:spPr bwMode="auto">
          <a:xfrm>
            <a:off x="5045075" y="4084638"/>
            <a:ext cx="127158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>
            <a:off x="5045075" y="4306888"/>
            <a:ext cx="127158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5722938" y="4092575"/>
            <a:ext cx="1587" cy="1952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AutoShape 12"/>
          <p:cNvSpPr>
            <a:spLocks noChangeArrowheads="1"/>
          </p:cNvSpPr>
          <p:nvPr/>
        </p:nvSpPr>
        <p:spPr bwMode="auto">
          <a:xfrm>
            <a:off x="3571875" y="4394200"/>
            <a:ext cx="349250" cy="381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33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>
            <a:off x="3403600" y="4589463"/>
            <a:ext cx="16668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3733800" y="4446588"/>
            <a:ext cx="5619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(s,d)</a:t>
            </a:r>
            <a:r>
              <a:rPr lang="ar-SA" sz="14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952" name="Line 15"/>
          <p:cNvSpPr>
            <a:spLocks noChangeShapeType="1"/>
          </p:cNvSpPr>
          <p:nvPr/>
        </p:nvSpPr>
        <p:spPr bwMode="auto">
          <a:xfrm flipV="1">
            <a:off x="3941763" y="3971925"/>
            <a:ext cx="1587" cy="4889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AutoShape 16"/>
          <p:cNvSpPr>
            <a:spLocks noChangeArrowheads="1"/>
          </p:cNvSpPr>
          <p:nvPr/>
        </p:nvSpPr>
        <p:spPr bwMode="auto">
          <a:xfrm>
            <a:off x="4530725" y="3660775"/>
            <a:ext cx="349250" cy="381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33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7"/>
          <p:cNvSpPr>
            <a:spLocks noChangeShapeType="1"/>
          </p:cNvSpPr>
          <p:nvPr/>
        </p:nvSpPr>
        <p:spPr bwMode="auto">
          <a:xfrm>
            <a:off x="4086225" y="3856038"/>
            <a:ext cx="444500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4657725" y="3698875"/>
            <a:ext cx="28257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891088" y="3568700"/>
            <a:ext cx="153987" cy="588963"/>
            <a:chOff x="3081" y="2248"/>
            <a:chExt cx="97" cy="371"/>
          </a:xfrm>
        </p:grpSpPr>
        <p:sp>
          <p:nvSpPr>
            <p:cNvPr id="39987" name="AutoShape 20"/>
            <p:cNvSpPr>
              <a:spLocks noChangeArrowheads="1"/>
            </p:cNvSpPr>
            <p:nvPr/>
          </p:nvSpPr>
          <p:spPr bwMode="auto">
            <a:xfrm>
              <a:off x="3081" y="2248"/>
              <a:ext cx="98" cy="3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10800 w 21600"/>
                <a:gd name="T21" fmla="*/ 108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0" y="10800"/>
                  </a:moveTo>
                  <a:cubicBezTo>
                    <a:pt x="0" y="4916"/>
                    <a:pt x="4709" y="115"/>
                    <a:pt x="10592" y="2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0" y="10800"/>
                  </a:moveTo>
                  <a:cubicBezTo>
                    <a:pt x="0" y="4916"/>
                    <a:pt x="4709" y="115"/>
                    <a:pt x="10592" y="2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8" name="AutoShape 21"/>
            <p:cNvSpPr>
              <a:spLocks noChangeArrowheads="1"/>
            </p:cNvSpPr>
            <p:nvPr/>
          </p:nvSpPr>
          <p:spPr bwMode="auto">
            <a:xfrm>
              <a:off x="3081" y="2296"/>
              <a:ext cx="98" cy="27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10760 h 21600"/>
                <a:gd name="T20" fmla="*/ 108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7" name="AutoShape 22"/>
          <p:cNvSpPr>
            <a:spLocks noChangeArrowheads="1"/>
          </p:cNvSpPr>
          <p:nvPr/>
        </p:nvSpPr>
        <p:spPr bwMode="auto">
          <a:xfrm>
            <a:off x="3943350" y="3857625"/>
            <a:ext cx="263525" cy="2730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1 h 21600"/>
              <a:gd name="T20" fmla="*/ 107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0" y="10800"/>
                </a:moveTo>
                <a:cubicBezTo>
                  <a:pt x="0" y="4883"/>
                  <a:pt x="4760" y="68"/>
                  <a:pt x="10677" y="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0" y="10800"/>
                </a:moveTo>
                <a:cubicBezTo>
                  <a:pt x="0" y="4883"/>
                  <a:pt x="4760" y="68"/>
                  <a:pt x="10677" y="0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Oval 23"/>
          <p:cNvSpPr>
            <a:spLocks noChangeArrowheads="1"/>
          </p:cNvSpPr>
          <p:nvPr/>
        </p:nvSpPr>
        <p:spPr bwMode="auto">
          <a:xfrm>
            <a:off x="6197600" y="5349875"/>
            <a:ext cx="250825" cy="27463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Rectangle 24"/>
          <p:cNvSpPr>
            <a:spLocks noChangeArrowheads="1"/>
          </p:cNvSpPr>
          <p:nvPr/>
        </p:nvSpPr>
        <p:spPr bwMode="auto">
          <a:xfrm>
            <a:off x="7288213" y="4379913"/>
            <a:ext cx="792162" cy="1533525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Rectangle 25"/>
          <p:cNvSpPr>
            <a:spLocks noChangeArrowheads="1"/>
          </p:cNvSpPr>
          <p:nvPr/>
        </p:nvSpPr>
        <p:spPr bwMode="auto">
          <a:xfrm>
            <a:off x="7270750" y="4972050"/>
            <a:ext cx="8683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Memory</a:t>
            </a:r>
          </a:p>
        </p:txBody>
      </p:sp>
      <p:sp>
        <p:nvSpPr>
          <p:cNvPr id="39961" name="AutoShape 26"/>
          <p:cNvSpPr>
            <a:spLocks noChangeArrowheads="1"/>
          </p:cNvSpPr>
          <p:nvPr/>
        </p:nvSpPr>
        <p:spPr bwMode="auto">
          <a:xfrm>
            <a:off x="6018213" y="5287963"/>
            <a:ext cx="346075" cy="3730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33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Line 27"/>
          <p:cNvSpPr>
            <a:spLocks noChangeShapeType="1"/>
          </p:cNvSpPr>
          <p:nvPr/>
        </p:nvSpPr>
        <p:spPr bwMode="auto">
          <a:xfrm>
            <a:off x="5189538" y="5480050"/>
            <a:ext cx="82708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3" name="AutoShape 28"/>
          <p:cNvSpPr>
            <a:spLocks noChangeArrowheads="1"/>
          </p:cNvSpPr>
          <p:nvPr/>
        </p:nvSpPr>
        <p:spPr bwMode="auto">
          <a:xfrm>
            <a:off x="7110413" y="5287963"/>
            <a:ext cx="346075" cy="3730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33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Line 29"/>
          <p:cNvSpPr>
            <a:spLocks noChangeShapeType="1"/>
          </p:cNvSpPr>
          <p:nvPr/>
        </p:nvSpPr>
        <p:spPr bwMode="auto">
          <a:xfrm>
            <a:off x="6459538" y="5480050"/>
            <a:ext cx="6477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5" name="AutoShape 30"/>
          <p:cNvSpPr>
            <a:spLocks noChangeArrowheads="1"/>
          </p:cNvSpPr>
          <p:nvPr/>
        </p:nvSpPr>
        <p:spPr bwMode="auto">
          <a:xfrm>
            <a:off x="6091238" y="5141913"/>
            <a:ext cx="349250" cy="3778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4273 w 21600"/>
              <a:gd name="T19" fmla="*/ 0 h 21600"/>
              <a:gd name="T20" fmla="*/ 1292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4409" y="2093"/>
                </a:moveTo>
                <a:cubicBezTo>
                  <a:pt x="6262" y="733"/>
                  <a:pt x="8501" y="-1"/>
                  <a:pt x="10800" y="0"/>
                </a:cubicBezTo>
                <a:cubicBezTo>
                  <a:pt x="11547" y="0"/>
                  <a:pt x="12292" y="77"/>
                  <a:pt x="13023" y="231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4409" y="2093"/>
                </a:moveTo>
                <a:cubicBezTo>
                  <a:pt x="6262" y="733"/>
                  <a:pt x="8501" y="-1"/>
                  <a:pt x="10800" y="0"/>
                </a:cubicBezTo>
                <a:cubicBezTo>
                  <a:pt x="11547" y="0"/>
                  <a:pt x="12292" y="77"/>
                  <a:pt x="13023" y="231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Line 31"/>
          <p:cNvSpPr>
            <a:spLocks noChangeShapeType="1"/>
          </p:cNvSpPr>
          <p:nvPr/>
        </p:nvSpPr>
        <p:spPr bwMode="auto">
          <a:xfrm>
            <a:off x="6065838" y="4314825"/>
            <a:ext cx="142875" cy="8397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7" name="Rectangle 32"/>
          <p:cNvSpPr>
            <a:spLocks noChangeArrowheads="1"/>
          </p:cNvSpPr>
          <p:nvPr/>
        </p:nvSpPr>
        <p:spPr bwMode="auto">
          <a:xfrm>
            <a:off x="6183313" y="5334000"/>
            <a:ext cx="31432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+</a:t>
            </a:r>
          </a:p>
        </p:txBody>
      </p:sp>
      <p:sp>
        <p:nvSpPr>
          <p:cNvPr id="39968" name="Line 33"/>
          <p:cNvSpPr>
            <a:spLocks noChangeShapeType="1"/>
          </p:cNvSpPr>
          <p:nvPr/>
        </p:nvSpPr>
        <p:spPr bwMode="auto">
          <a:xfrm>
            <a:off x="4086225" y="4746625"/>
            <a:ext cx="1588" cy="5778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9" name="AutoShape 34"/>
          <p:cNvSpPr>
            <a:spLocks noChangeArrowheads="1"/>
          </p:cNvSpPr>
          <p:nvPr/>
        </p:nvSpPr>
        <p:spPr bwMode="auto">
          <a:xfrm>
            <a:off x="4327525" y="5287963"/>
            <a:ext cx="349250" cy="3730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33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26" y="15176"/>
                </a:moveTo>
                <a:cubicBezTo>
                  <a:pt x="315" y="13798"/>
                  <a:pt x="0" y="12307"/>
                  <a:pt x="0" y="10800"/>
                </a:cubicBezTo>
                <a:cubicBezTo>
                  <a:pt x="-1" y="9263"/>
                  <a:pt x="327" y="7744"/>
                  <a:pt x="961" y="634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Line 35"/>
          <p:cNvSpPr>
            <a:spLocks noChangeShapeType="1"/>
          </p:cNvSpPr>
          <p:nvPr/>
        </p:nvSpPr>
        <p:spPr bwMode="auto">
          <a:xfrm>
            <a:off x="4217988" y="5480050"/>
            <a:ext cx="1079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1" name="AutoShape 36"/>
          <p:cNvSpPr>
            <a:spLocks noChangeArrowheads="1"/>
          </p:cNvSpPr>
          <p:nvPr/>
        </p:nvSpPr>
        <p:spPr bwMode="auto">
          <a:xfrm>
            <a:off x="4087813" y="5192713"/>
            <a:ext cx="254000" cy="27463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10799 h 21600"/>
              <a:gd name="T20" fmla="*/ 107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800" y="21600"/>
                </a:moveTo>
                <a:cubicBezTo>
                  <a:pt x="4835" y="21600"/>
                  <a:pt x="0" y="16764"/>
                  <a:pt x="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800" y="21600"/>
                </a:moveTo>
                <a:cubicBezTo>
                  <a:pt x="4835" y="21600"/>
                  <a:pt x="0" y="16764"/>
                  <a:pt x="0" y="10800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06913" y="5270500"/>
            <a:ext cx="715962" cy="430213"/>
            <a:chOff x="2839" y="3320"/>
            <a:chExt cx="451" cy="271"/>
          </a:xfrm>
        </p:grpSpPr>
        <p:sp>
          <p:nvSpPr>
            <p:cNvPr id="39983" name="Line 38"/>
            <p:cNvSpPr>
              <a:spLocks noChangeShapeType="1"/>
            </p:cNvSpPr>
            <p:nvPr/>
          </p:nvSpPr>
          <p:spPr bwMode="auto">
            <a:xfrm flipH="1">
              <a:off x="2838" y="3320"/>
              <a:ext cx="235" cy="132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4" name="Line 39"/>
            <p:cNvSpPr>
              <a:spLocks noChangeShapeType="1"/>
            </p:cNvSpPr>
            <p:nvPr/>
          </p:nvSpPr>
          <p:spPr bwMode="auto">
            <a:xfrm flipH="1">
              <a:off x="3049" y="3460"/>
              <a:ext cx="243" cy="132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5" name="Line 40"/>
            <p:cNvSpPr>
              <a:spLocks noChangeShapeType="1"/>
            </p:cNvSpPr>
            <p:nvPr/>
          </p:nvSpPr>
          <p:spPr bwMode="auto">
            <a:xfrm>
              <a:off x="3065" y="3320"/>
              <a:ext cx="211" cy="132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6" name="Line 41"/>
            <p:cNvSpPr>
              <a:spLocks noChangeShapeType="1"/>
            </p:cNvSpPr>
            <p:nvPr/>
          </p:nvSpPr>
          <p:spPr bwMode="auto">
            <a:xfrm>
              <a:off x="2854" y="3460"/>
              <a:ext cx="203" cy="132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73" name="AutoShape 42"/>
          <p:cNvSpPr>
            <a:spLocks noChangeArrowheads="1"/>
          </p:cNvSpPr>
          <p:nvPr/>
        </p:nvSpPr>
        <p:spPr bwMode="auto">
          <a:xfrm>
            <a:off x="4681538" y="5051425"/>
            <a:ext cx="355600" cy="3746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3 h 21600"/>
              <a:gd name="T20" fmla="*/ 19515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2093" y="77"/>
                </a:moveTo>
                <a:cubicBezTo>
                  <a:pt x="15127" y="443"/>
                  <a:pt x="17864" y="2077"/>
                  <a:pt x="19625" y="457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2093" y="77"/>
                </a:moveTo>
                <a:cubicBezTo>
                  <a:pt x="15127" y="443"/>
                  <a:pt x="17864" y="2077"/>
                  <a:pt x="19625" y="457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Line 43"/>
          <p:cNvSpPr>
            <a:spLocks noChangeShapeType="1"/>
          </p:cNvSpPr>
          <p:nvPr/>
        </p:nvSpPr>
        <p:spPr bwMode="auto">
          <a:xfrm flipH="1">
            <a:off x="4911725" y="4314825"/>
            <a:ext cx="471488" cy="7842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5" name="AutoShape 44"/>
          <p:cNvSpPr>
            <a:spLocks noChangeArrowheads="1"/>
          </p:cNvSpPr>
          <p:nvPr/>
        </p:nvSpPr>
        <p:spPr bwMode="auto">
          <a:xfrm>
            <a:off x="4689475" y="5835650"/>
            <a:ext cx="346075" cy="3841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170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344" y="961"/>
                </a:moveTo>
                <a:cubicBezTo>
                  <a:pt x="7744" y="327"/>
                  <a:pt x="9263" y="-1"/>
                  <a:pt x="10800" y="0"/>
                </a:cubicBezTo>
                <a:cubicBezTo>
                  <a:pt x="12307" y="0"/>
                  <a:pt x="13798" y="315"/>
                  <a:pt x="15176" y="9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344" y="961"/>
                </a:moveTo>
                <a:cubicBezTo>
                  <a:pt x="7744" y="327"/>
                  <a:pt x="9263" y="-1"/>
                  <a:pt x="10800" y="0"/>
                </a:cubicBezTo>
                <a:cubicBezTo>
                  <a:pt x="12307" y="0"/>
                  <a:pt x="13798" y="315"/>
                  <a:pt x="15176" y="9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5"/>
          <p:cNvSpPr>
            <a:spLocks noChangeShapeType="1"/>
          </p:cNvSpPr>
          <p:nvPr/>
        </p:nvSpPr>
        <p:spPr bwMode="auto">
          <a:xfrm>
            <a:off x="4854575" y="5702300"/>
            <a:ext cx="1588" cy="1444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7" name="Rectangle 46"/>
          <p:cNvSpPr>
            <a:spLocks noChangeArrowheads="1"/>
          </p:cNvSpPr>
          <p:nvPr/>
        </p:nvSpPr>
        <p:spPr bwMode="auto">
          <a:xfrm>
            <a:off x="5200650" y="5243513"/>
            <a:ext cx="28098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978" name="Rectangle 47"/>
          <p:cNvSpPr>
            <a:spLocks noChangeArrowheads="1"/>
          </p:cNvSpPr>
          <p:nvPr/>
        </p:nvSpPr>
        <p:spPr bwMode="auto">
          <a:xfrm>
            <a:off x="4852988" y="5638800"/>
            <a:ext cx="290512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979" name="Rectangle 48"/>
          <p:cNvSpPr>
            <a:spLocks noChangeArrowheads="1"/>
          </p:cNvSpPr>
          <p:nvPr/>
        </p:nvSpPr>
        <p:spPr bwMode="auto">
          <a:xfrm>
            <a:off x="4584700" y="5994400"/>
            <a:ext cx="6016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error</a:t>
            </a:r>
          </a:p>
        </p:txBody>
      </p:sp>
      <p:sp>
        <p:nvSpPr>
          <p:cNvPr id="39980" name="Rectangle 49"/>
          <p:cNvSpPr>
            <a:spLocks noChangeArrowheads="1"/>
          </p:cNvSpPr>
          <p:nvPr/>
        </p:nvSpPr>
        <p:spPr bwMode="auto">
          <a:xfrm>
            <a:off x="2779713" y="4314825"/>
            <a:ext cx="611187" cy="561975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Rectangle 50"/>
          <p:cNvSpPr>
            <a:spLocks noChangeArrowheads="1"/>
          </p:cNvSpPr>
          <p:nvPr/>
        </p:nvSpPr>
        <p:spPr bwMode="auto">
          <a:xfrm>
            <a:off x="2801938" y="4446588"/>
            <a:ext cx="558800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CPU</a:t>
            </a:r>
          </a:p>
        </p:txBody>
      </p:sp>
      <p:pic>
        <p:nvPicPr>
          <p:cNvPr id="53" name="Picture 52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ctangle 53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3" y="300038"/>
            <a:ext cx="8256587" cy="455612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SEGMENTATION  EXAMPLE</a:t>
            </a: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2195513" y="2125663"/>
            <a:ext cx="898525" cy="7858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2179638" y="2192338"/>
            <a:ext cx="985837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Subroutine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2144713" y="2335213"/>
            <a:ext cx="18256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2179638" y="2474913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0</a:t>
            </a:r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3381375" y="2120900"/>
            <a:ext cx="588963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Stack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3201988" y="2320925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3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3257550" y="2125663"/>
            <a:ext cx="823913" cy="4127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9"/>
          <p:cNvSpPr>
            <a:spLocks noChangeArrowheads="1"/>
          </p:cNvSpPr>
          <p:nvPr/>
        </p:nvSpPr>
        <p:spPr bwMode="auto">
          <a:xfrm>
            <a:off x="1879600" y="3252788"/>
            <a:ext cx="604838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SQRT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1" name="Rectangle 10"/>
          <p:cNvSpPr>
            <a:spLocks noChangeArrowheads="1"/>
          </p:cNvSpPr>
          <p:nvPr/>
        </p:nvSpPr>
        <p:spPr bwMode="auto">
          <a:xfrm>
            <a:off x="2051050" y="3392488"/>
            <a:ext cx="182563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2" name="Rectangle 11"/>
          <p:cNvSpPr>
            <a:spLocks noChangeArrowheads="1"/>
          </p:cNvSpPr>
          <p:nvPr/>
        </p:nvSpPr>
        <p:spPr bwMode="auto">
          <a:xfrm>
            <a:off x="2051050" y="3535363"/>
            <a:ext cx="182563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3" name="Rectangle 12"/>
          <p:cNvSpPr>
            <a:spLocks noChangeArrowheads="1"/>
          </p:cNvSpPr>
          <p:nvPr/>
        </p:nvSpPr>
        <p:spPr bwMode="auto">
          <a:xfrm>
            <a:off x="1685925" y="3665538"/>
            <a:ext cx="9509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1</a:t>
            </a:r>
          </a:p>
        </p:txBody>
      </p:sp>
      <p:sp>
        <p:nvSpPr>
          <p:cNvPr id="40974" name="Rectangle 13"/>
          <p:cNvSpPr>
            <a:spLocks noChangeArrowheads="1"/>
          </p:cNvSpPr>
          <p:nvPr/>
        </p:nvSpPr>
        <p:spPr bwMode="auto">
          <a:xfrm>
            <a:off x="1695450" y="3182938"/>
            <a:ext cx="898525" cy="1049337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4"/>
          <p:cNvSpPr>
            <a:spLocks noChangeArrowheads="1"/>
          </p:cNvSpPr>
          <p:nvPr/>
        </p:nvSpPr>
        <p:spPr bwMode="auto">
          <a:xfrm>
            <a:off x="3043238" y="3625850"/>
            <a:ext cx="528637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6" name="Rectangle 15"/>
          <p:cNvSpPr>
            <a:spLocks noChangeArrowheads="1"/>
          </p:cNvSpPr>
          <p:nvPr/>
        </p:nvSpPr>
        <p:spPr bwMode="auto">
          <a:xfrm>
            <a:off x="2917825" y="3765550"/>
            <a:ext cx="811213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Program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7" name="Rectangle 16"/>
          <p:cNvSpPr>
            <a:spLocks noChangeArrowheads="1"/>
          </p:cNvSpPr>
          <p:nvPr/>
        </p:nvSpPr>
        <p:spPr bwMode="auto">
          <a:xfrm>
            <a:off x="2819400" y="3994150"/>
            <a:ext cx="9493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2</a:t>
            </a:r>
          </a:p>
        </p:txBody>
      </p:sp>
      <p:sp>
        <p:nvSpPr>
          <p:cNvPr id="40978" name="Rectangle 17"/>
          <p:cNvSpPr>
            <a:spLocks noChangeArrowheads="1"/>
          </p:cNvSpPr>
          <p:nvPr/>
        </p:nvSpPr>
        <p:spPr bwMode="auto">
          <a:xfrm>
            <a:off x="3582988" y="2819400"/>
            <a:ext cx="73342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Symbol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9" name="Rectangle 18"/>
          <p:cNvSpPr>
            <a:spLocks noChangeArrowheads="1"/>
          </p:cNvSpPr>
          <p:nvPr/>
        </p:nvSpPr>
        <p:spPr bwMode="auto">
          <a:xfrm>
            <a:off x="3654425" y="2959100"/>
            <a:ext cx="57785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0" name="Rectangle 19"/>
          <p:cNvSpPr>
            <a:spLocks noChangeArrowheads="1"/>
          </p:cNvSpPr>
          <p:nvPr/>
        </p:nvSpPr>
        <p:spPr bwMode="auto">
          <a:xfrm>
            <a:off x="3808413" y="3101975"/>
            <a:ext cx="182562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1" name="Rectangle 20"/>
          <p:cNvSpPr>
            <a:spLocks noChangeArrowheads="1"/>
          </p:cNvSpPr>
          <p:nvPr/>
        </p:nvSpPr>
        <p:spPr bwMode="auto">
          <a:xfrm>
            <a:off x="3467100" y="3240088"/>
            <a:ext cx="9525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4</a:t>
            </a:r>
          </a:p>
        </p:txBody>
      </p:sp>
      <p:sp>
        <p:nvSpPr>
          <p:cNvPr id="40982" name="Rectangle 21"/>
          <p:cNvSpPr>
            <a:spLocks noChangeArrowheads="1"/>
          </p:cNvSpPr>
          <p:nvPr/>
        </p:nvSpPr>
        <p:spPr bwMode="auto">
          <a:xfrm>
            <a:off x="2832100" y="3627438"/>
            <a:ext cx="900113" cy="604837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Rectangle 22"/>
          <p:cNvSpPr>
            <a:spLocks noChangeArrowheads="1"/>
          </p:cNvSpPr>
          <p:nvPr/>
        </p:nvSpPr>
        <p:spPr bwMode="auto">
          <a:xfrm>
            <a:off x="3544888" y="2809875"/>
            <a:ext cx="823912" cy="6667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4" name="Oval 23"/>
          <p:cNvSpPr>
            <a:spLocks noChangeArrowheads="1"/>
          </p:cNvSpPr>
          <p:nvPr/>
        </p:nvSpPr>
        <p:spPr bwMode="auto">
          <a:xfrm>
            <a:off x="1344613" y="1560513"/>
            <a:ext cx="3236912" cy="3359150"/>
          </a:xfrm>
          <a:prstGeom prst="ellips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Rectangle 24"/>
          <p:cNvSpPr>
            <a:spLocks noChangeArrowheads="1"/>
          </p:cNvSpPr>
          <p:nvPr/>
        </p:nvSpPr>
        <p:spPr bwMode="auto">
          <a:xfrm>
            <a:off x="5443538" y="2192338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0</a:t>
            </a:r>
          </a:p>
        </p:txBody>
      </p:sp>
      <p:sp>
        <p:nvSpPr>
          <p:cNvPr id="40986" name="Rectangle 25"/>
          <p:cNvSpPr>
            <a:spLocks noChangeArrowheads="1"/>
          </p:cNvSpPr>
          <p:nvPr/>
        </p:nvSpPr>
        <p:spPr bwMode="auto">
          <a:xfrm>
            <a:off x="5443538" y="3302000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3</a:t>
            </a:r>
          </a:p>
        </p:txBody>
      </p:sp>
      <p:sp>
        <p:nvSpPr>
          <p:cNvPr id="40987" name="Rectangle 26"/>
          <p:cNvSpPr>
            <a:spLocks noChangeArrowheads="1"/>
          </p:cNvSpPr>
          <p:nvPr/>
        </p:nvSpPr>
        <p:spPr bwMode="auto">
          <a:xfrm>
            <a:off x="5427663" y="3849688"/>
            <a:ext cx="9493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2</a:t>
            </a:r>
          </a:p>
        </p:txBody>
      </p:sp>
      <p:sp>
        <p:nvSpPr>
          <p:cNvPr id="40988" name="Rectangle 27"/>
          <p:cNvSpPr>
            <a:spLocks noChangeArrowheads="1"/>
          </p:cNvSpPr>
          <p:nvPr/>
        </p:nvSpPr>
        <p:spPr bwMode="auto">
          <a:xfrm>
            <a:off x="5443538" y="4341813"/>
            <a:ext cx="9525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4</a:t>
            </a:r>
          </a:p>
        </p:txBody>
      </p:sp>
      <p:sp>
        <p:nvSpPr>
          <p:cNvPr id="40989" name="Rectangle 28"/>
          <p:cNvSpPr>
            <a:spLocks noChangeArrowheads="1"/>
          </p:cNvSpPr>
          <p:nvPr/>
        </p:nvSpPr>
        <p:spPr bwMode="auto">
          <a:xfrm>
            <a:off x="5443538" y="5008563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1</a:t>
            </a:r>
          </a:p>
        </p:txBody>
      </p:sp>
      <p:sp>
        <p:nvSpPr>
          <p:cNvPr id="40990" name="Rectangle 29"/>
          <p:cNvSpPr>
            <a:spLocks noChangeArrowheads="1"/>
          </p:cNvSpPr>
          <p:nvPr/>
        </p:nvSpPr>
        <p:spPr bwMode="auto">
          <a:xfrm>
            <a:off x="5457825" y="1104900"/>
            <a:ext cx="962025" cy="41560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Rectangle 30"/>
          <p:cNvSpPr>
            <a:spLocks noChangeArrowheads="1"/>
          </p:cNvSpPr>
          <p:nvPr/>
        </p:nvSpPr>
        <p:spPr bwMode="auto">
          <a:xfrm>
            <a:off x="6424613" y="2020888"/>
            <a:ext cx="5254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1400</a:t>
            </a:r>
          </a:p>
        </p:txBody>
      </p:sp>
      <p:sp>
        <p:nvSpPr>
          <p:cNvPr id="40992" name="Rectangle 31"/>
          <p:cNvSpPr>
            <a:spLocks noChangeArrowheads="1"/>
          </p:cNvSpPr>
          <p:nvPr/>
        </p:nvSpPr>
        <p:spPr bwMode="auto">
          <a:xfrm>
            <a:off x="5457825" y="1104900"/>
            <a:ext cx="962025" cy="10096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Rectangle 32"/>
          <p:cNvSpPr>
            <a:spLocks noChangeArrowheads="1"/>
          </p:cNvSpPr>
          <p:nvPr/>
        </p:nvSpPr>
        <p:spPr bwMode="auto">
          <a:xfrm>
            <a:off x="5457825" y="2478088"/>
            <a:ext cx="962025" cy="5540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Rectangle 33"/>
          <p:cNvSpPr>
            <a:spLocks noChangeArrowheads="1"/>
          </p:cNvSpPr>
          <p:nvPr/>
        </p:nvSpPr>
        <p:spPr bwMode="auto">
          <a:xfrm>
            <a:off x="6424613" y="2414588"/>
            <a:ext cx="522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2400</a:t>
            </a:r>
          </a:p>
        </p:txBody>
      </p:sp>
      <p:sp>
        <p:nvSpPr>
          <p:cNvPr id="40995" name="Rectangle 34"/>
          <p:cNvSpPr>
            <a:spLocks noChangeArrowheads="1"/>
          </p:cNvSpPr>
          <p:nvPr/>
        </p:nvSpPr>
        <p:spPr bwMode="auto">
          <a:xfrm>
            <a:off x="6426200" y="2930525"/>
            <a:ext cx="5222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3200</a:t>
            </a:r>
          </a:p>
        </p:txBody>
      </p:sp>
      <p:sp>
        <p:nvSpPr>
          <p:cNvPr id="40996" name="Line 35"/>
          <p:cNvSpPr>
            <a:spLocks noChangeShapeType="1"/>
          </p:cNvSpPr>
          <p:nvPr/>
        </p:nvSpPr>
        <p:spPr bwMode="auto">
          <a:xfrm>
            <a:off x="5457825" y="3844925"/>
            <a:ext cx="9620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7" name="Rectangle 36"/>
          <p:cNvSpPr>
            <a:spLocks noChangeArrowheads="1"/>
          </p:cNvSpPr>
          <p:nvPr/>
        </p:nvSpPr>
        <p:spPr bwMode="auto">
          <a:xfrm>
            <a:off x="6424613" y="3736975"/>
            <a:ext cx="5254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4300</a:t>
            </a:r>
          </a:p>
        </p:txBody>
      </p:sp>
      <p:sp>
        <p:nvSpPr>
          <p:cNvPr id="40998" name="Line 37"/>
          <p:cNvSpPr>
            <a:spLocks noChangeShapeType="1"/>
          </p:cNvSpPr>
          <p:nvPr/>
        </p:nvSpPr>
        <p:spPr bwMode="auto">
          <a:xfrm>
            <a:off x="5457825" y="4078288"/>
            <a:ext cx="96202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9" name="Rectangle 38"/>
          <p:cNvSpPr>
            <a:spLocks noChangeArrowheads="1"/>
          </p:cNvSpPr>
          <p:nvPr/>
        </p:nvSpPr>
        <p:spPr bwMode="auto">
          <a:xfrm>
            <a:off x="6424613" y="3957638"/>
            <a:ext cx="522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4700</a:t>
            </a:r>
          </a:p>
        </p:txBody>
      </p:sp>
      <p:sp>
        <p:nvSpPr>
          <p:cNvPr id="41000" name="Rectangle 39"/>
          <p:cNvSpPr>
            <a:spLocks noChangeArrowheads="1"/>
          </p:cNvSpPr>
          <p:nvPr/>
        </p:nvSpPr>
        <p:spPr bwMode="auto">
          <a:xfrm>
            <a:off x="5457825" y="4767263"/>
            <a:ext cx="962025" cy="2127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Rectangle 40"/>
          <p:cNvSpPr>
            <a:spLocks noChangeArrowheads="1"/>
          </p:cNvSpPr>
          <p:nvPr/>
        </p:nvSpPr>
        <p:spPr bwMode="auto">
          <a:xfrm>
            <a:off x="6426200" y="4654550"/>
            <a:ext cx="5222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5700</a:t>
            </a:r>
          </a:p>
        </p:txBody>
      </p:sp>
      <p:sp>
        <p:nvSpPr>
          <p:cNvPr id="41002" name="Rectangle 41"/>
          <p:cNvSpPr>
            <a:spLocks noChangeArrowheads="1"/>
          </p:cNvSpPr>
          <p:nvPr/>
        </p:nvSpPr>
        <p:spPr bwMode="auto">
          <a:xfrm>
            <a:off x="6424613" y="4886325"/>
            <a:ext cx="522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6300</a:t>
            </a:r>
          </a:p>
        </p:txBody>
      </p:sp>
      <p:sp>
        <p:nvSpPr>
          <p:cNvPr id="41003" name="Rectangle 42"/>
          <p:cNvSpPr>
            <a:spLocks noChangeArrowheads="1"/>
          </p:cNvSpPr>
          <p:nvPr/>
        </p:nvSpPr>
        <p:spPr bwMode="auto">
          <a:xfrm>
            <a:off x="6426200" y="5168900"/>
            <a:ext cx="5222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6700</a:t>
            </a:r>
          </a:p>
        </p:txBody>
      </p:sp>
      <p:sp>
        <p:nvSpPr>
          <p:cNvPr id="41004" name="Rectangle 43"/>
          <p:cNvSpPr>
            <a:spLocks noChangeArrowheads="1"/>
          </p:cNvSpPr>
          <p:nvPr/>
        </p:nvSpPr>
        <p:spPr bwMode="auto">
          <a:xfrm>
            <a:off x="3684588" y="5157788"/>
            <a:ext cx="12620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Table</a:t>
            </a:r>
          </a:p>
        </p:txBody>
      </p:sp>
      <p:sp>
        <p:nvSpPr>
          <p:cNvPr id="41005" name="Rectangle 44"/>
          <p:cNvSpPr>
            <a:spLocks noChangeArrowheads="1"/>
          </p:cNvSpPr>
          <p:nvPr/>
        </p:nvSpPr>
        <p:spPr bwMode="auto">
          <a:xfrm>
            <a:off x="3802063" y="5561013"/>
            <a:ext cx="993775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1000   1400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6" name="Rectangle 45"/>
          <p:cNvSpPr>
            <a:spLocks noChangeArrowheads="1"/>
          </p:cNvSpPr>
          <p:nvPr/>
        </p:nvSpPr>
        <p:spPr bwMode="auto">
          <a:xfrm>
            <a:off x="3802063" y="5703888"/>
            <a:ext cx="993775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  400   6300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7" name="Rectangle 46"/>
          <p:cNvSpPr>
            <a:spLocks noChangeArrowheads="1"/>
          </p:cNvSpPr>
          <p:nvPr/>
        </p:nvSpPr>
        <p:spPr bwMode="auto">
          <a:xfrm>
            <a:off x="3802063" y="5845175"/>
            <a:ext cx="995362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  400   4300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8" name="Rectangle 47"/>
          <p:cNvSpPr>
            <a:spLocks noChangeArrowheads="1"/>
          </p:cNvSpPr>
          <p:nvPr/>
        </p:nvSpPr>
        <p:spPr bwMode="auto">
          <a:xfrm>
            <a:off x="3803650" y="5986463"/>
            <a:ext cx="99060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1100   3200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9" name="Rectangle 48"/>
          <p:cNvSpPr>
            <a:spLocks noChangeArrowheads="1"/>
          </p:cNvSpPr>
          <p:nvPr/>
        </p:nvSpPr>
        <p:spPr bwMode="auto">
          <a:xfrm>
            <a:off x="3802063" y="6126163"/>
            <a:ext cx="9921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1000   4700</a:t>
            </a:r>
          </a:p>
        </p:txBody>
      </p:sp>
      <p:sp>
        <p:nvSpPr>
          <p:cNvPr id="41010" name="Rectangle 49"/>
          <p:cNvSpPr>
            <a:spLocks noChangeArrowheads="1"/>
          </p:cNvSpPr>
          <p:nvPr/>
        </p:nvSpPr>
        <p:spPr bwMode="auto">
          <a:xfrm>
            <a:off x="3843338" y="5381625"/>
            <a:ext cx="10128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limit    base</a:t>
            </a:r>
          </a:p>
        </p:txBody>
      </p:sp>
      <p:sp>
        <p:nvSpPr>
          <p:cNvPr id="41011" name="Rectangle 50"/>
          <p:cNvSpPr>
            <a:spLocks noChangeArrowheads="1"/>
          </p:cNvSpPr>
          <p:nvPr/>
        </p:nvSpPr>
        <p:spPr bwMode="auto">
          <a:xfrm>
            <a:off x="3819525" y="5392738"/>
            <a:ext cx="1036638" cy="9461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Line 51"/>
          <p:cNvSpPr>
            <a:spLocks noChangeShapeType="1"/>
          </p:cNvSpPr>
          <p:nvPr/>
        </p:nvSpPr>
        <p:spPr bwMode="auto">
          <a:xfrm>
            <a:off x="3810000" y="5589588"/>
            <a:ext cx="103663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3" name="Line 52"/>
          <p:cNvSpPr>
            <a:spLocks noChangeShapeType="1"/>
          </p:cNvSpPr>
          <p:nvPr/>
        </p:nvSpPr>
        <p:spPr bwMode="auto">
          <a:xfrm>
            <a:off x="4313238" y="5392738"/>
            <a:ext cx="1587" cy="9461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4" name="Rectangle 53"/>
          <p:cNvSpPr>
            <a:spLocks noChangeArrowheads="1"/>
          </p:cNvSpPr>
          <p:nvPr/>
        </p:nvSpPr>
        <p:spPr bwMode="auto">
          <a:xfrm>
            <a:off x="3592513" y="5562600"/>
            <a:ext cx="26670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5" name="Rectangle 54"/>
          <p:cNvSpPr>
            <a:spLocks noChangeArrowheads="1"/>
          </p:cNvSpPr>
          <p:nvPr/>
        </p:nvSpPr>
        <p:spPr bwMode="auto">
          <a:xfrm>
            <a:off x="3592513" y="5703888"/>
            <a:ext cx="26670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6" name="Rectangle 55"/>
          <p:cNvSpPr>
            <a:spLocks noChangeArrowheads="1"/>
          </p:cNvSpPr>
          <p:nvPr/>
        </p:nvSpPr>
        <p:spPr bwMode="auto">
          <a:xfrm>
            <a:off x="3592513" y="5845175"/>
            <a:ext cx="265112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7" name="Rectangle 56"/>
          <p:cNvSpPr>
            <a:spLocks noChangeArrowheads="1"/>
          </p:cNvSpPr>
          <p:nvPr/>
        </p:nvSpPr>
        <p:spPr bwMode="auto">
          <a:xfrm>
            <a:off x="3592513" y="5986463"/>
            <a:ext cx="26670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8" name="Rectangle 57"/>
          <p:cNvSpPr>
            <a:spLocks noChangeArrowheads="1"/>
          </p:cNvSpPr>
          <p:nvPr/>
        </p:nvSpPr>
        <p:spPr bwMode="auto">
          <a:xfrm>
            <a:off x="3590925" y="6126163"/>
            <a:ext cx="2682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1019" name="Rectangle 58"/>
          <p:cNvSpPr>
            <a:spLocks noChangeArrowheads="1"/>
          </p:cNvSpPr>
          <p:nvPr/>
        </p:nvSpPr>
        <p:spPr bwMode="auto">
          <a:xfrm>
            <a:off x="2036763" y="4421188"/>
            <a:ext cx="18605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Logical Address Space</a:t>
            </a:r>
          </a:p>
        </p:txBody>
      </p:sp>
      <p:pic>
        <p:nvPicPr>
          <p:cNvPr id="61" name="Picture 60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Rectangle 61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352425" y="282575"/>
            <a:ext cx="8402638" cy="454025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SHARING  OF  SEGMENTS</a:t>
            </a: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2114550" y="1630363"/>
            <a:ext cx="6238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Editor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2028825" y="1479550"/>
            <a:ext cx="762000" cy="57943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922463" y="2079625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0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2593975" y="2386013"/>
            <a:ext cx="63976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Data 1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2447925" y="2684463"/>
            <a:ext cx="9509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1</a:t>
            </a: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2600325" y="2343150"/>
            <a:ext cx="623888" cy="3206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8"/>
          <p:cNvSpPr>
            <a:spLocks noChangeArrowheads="1"/>
          </p:cNvSpPr>
          <p:nvPr/>
        </p:nvSpPr>
        <p:spPr bwMode="auto">
          <a:xfrm>
            <a:off x="1597025" y="1208088"/>
            <a:ext cx="2209800" cy="1857375"/>
          </a:xfrm>
          <a:prstGeom prst="ellips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9"/>
          <p:cNvSpPr>
            <a:spLocks noChangeArrowheads="1"/>
          </p:cNvSpPr>
          <p:nvPr/>
        </p:nvSpPr>
        <p:spPr bwMode="auto">
          <a:xfrm>
            <a:off x="2105025" y="3087688"/>
            <a:ext cx="1344613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Logical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995" name="Rectangle 10"/>
          <p:cNvSpPr>
            <a:spLocks noChangeArrowheads="1"/>
          </p:cNvSpPr>
          <p:nvPr/>
        </p:nvSpPr>
        <p:spPr bwMode="auto">
          <a:xfrm>
            <a:off x="2366963" y="3251200"/>
            <a:ext cx="7540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(User 1)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996" name="Rectangle 11"/>
          <p:cNvSpPr>
            <a:spLocks noChangeArrowheads="1"/>
          </p:cNvSpPr>
          <p:nvPr/>
        </p:nvSpPr>
        <p:spPr bwMode="auto">
          <a:xfrm>
            <a:off x="2152650" y="4565650"/>
            <a:ext cx="6238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Editor</a:t>
            </a:r>
          </a:p>
        </p:txBody>
      </p:sp>
      <p:sp>
        <p:nvSpPr>
          <p:cNvPr id="41997" name="Rectangle 12"/>
          <p:cNvSpPr>
            <a:spLocks noChangeArrowheads="1"/>
          </p:cNvSpPr>
          <p:nvPr/>
        </p:nvSpPr>
        <p:spPr bwMode="auto">
          <a:xfrm>
            <a:off x="2028825" y="4356100"/>
            <a:ext cx="762000" cy="57943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13"/>
          <p:cNvSpPr>
            <a:spLocks noChangeArrowheads="1"/>
          </p:cNvSpPr>
          <p:nvPr/>
        </p:nvSpPr>
        <p:spPr bwMode="auto">
          <a:xfrm>
            <a:off x="1922463" y="4968875"/>
            <a:ext cx="9509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0</a:t>
            </a:r>
          </a:p>
        </p:txBody>
      </p:sp>
      <p:sp>
        <p:nvSpPr>
          <p:cNvPr id="41999" name="Rectangle 14"/>
          <p:cNvSpPr>
            <a:spLocks noChangeArrowheads="1"/>
          </p:cNvSpPr>
          <p:nvPr/>
        </p:nvSpPr>
        <p:spPr bwMode="auto">
          <a:xfrm>
            <a:off x="2586038" y="5303838"/>
            <a:ext cx="6381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Data 2</a:t>
            </a:r>
          </a:p>
        </p:txBody>
      </p:sp>
      <p:sp>
        <p:nvSpPr>
          <p:cNvPr id="42000" name="Rectangle 15"/>
          <p:cNvSpPr>
            <a:spLocks noChangeArrowheads="1"/>
          </p:cNvSpPr>
          <p:nvPr/>
        </p:nvSpPr>
        <p:spPr bwMode="auto">
          <a:xfrm>
            <a:off x="2447925" y="5573713"/>
            <a:ext cx="9509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1</a:t>
            </a:r>
          </a:p>
        </p:txBody>
      </p:sp>
      <p:sp>
        <p:nvSpPr>
          <p:cNvPr id="42001" name="Rectangle 16"/>
          <p:cNvSpPr>
            <a:spLocks noChangeArrowheads="1"/>
          </p:cNvSpPr>
          <p:nvPr/>
        </p:nvSpPr>
        <p:spPr bwMode="auto">
          <a:xfrm>
            <a:off x="2600325" y="5232400"/>
            <a:ext cx="623888" cy="31908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Oval 17"/>
          <p:cNvSpPr>
            <a:spLocks noChangeArrowheads="1"/>
          </p:cNvSpPr>
          <p:nvPr/>
        </p:nvSpPr>
        <p:spPr bwMode="auto">
          <a:xfrm>
            <a:off x="1597025" y="4095750"/>
            <a:ext cx="2209800" cy="1860550"/>
          </a:xfrm>
          <a:prstGeom prst="ellips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8"/>
          <p:cNvSpPr>
            <a:spLocks noChangeArrowheads="1"/>
          </p:cNvSpPr>
          <p:nvPr/>
        </p:nvSpPr>
        <p:spPr bwMode="auto">
          <a:xfrm>
            <a:off x="2105025" y="5976938"/>
            <a:ext cx="1344613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Logical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04" name="Rectangle 19"/>
          <p:cNvSpPr>
            <a:spLocks noChangeArrowheads="1"/>
          </p:cNvSpPr>
          <p:nvPr/>
        </p:nvSpPr>
        <p:spPr bwMode="auto">
          <a:xfrm>
            <a:off x="2366963" y="6142038"/>
            <a:ext cx="7508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(User 2)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05" name="Rectangle 20"/>
          <p:cNvSpPr>
            <a:spLocks noChangeArrowheads="1"/>
          </p:cNvSpPr>
          <p:nvPr/>
        </p:nvSpPr>
        <p:spPr bwMode="auto">
          <a:xfrm>
            <a:off x="5840413" y="1409700"/>
            <a:ext cx="914400" cy="4714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Rectangle 21"/>
          <p:cNvSpPr>
            <a:spLocks noChangeArrowheads="1"/>
          </p:cNvSpPr>
          <p:nvPr/>
        </p:nvSpPr>
        <p:spPr bwMode="auto">
          <a:xfrm>
            <a:off x="5840413" y="1881188"/>
            <a:ext cx="914400" cy="808037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2"/>
          <p:cNvSpPr>
            <a:spLocks noChangeArrowheads="1"/>
          </p:cNvSpPr>
          <p:nvPr/>
        </p:nvSpPr>
        <p:spPr bwMode="auto">
          <a:xfrm>
            <a:off x="5973763" y="2151063"/>
            <a:ext cx="6238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Editor</a:t>
            </a:r>
          </a:p>
        </p:txBody>
      </p:sp>
      <p:sp>
        <p:nvSpPr>
          <p:cNvPr id="42008" name="Rectangle 23"/>
          <p:cNvSpPr>
            <a:spLocks noChangeArrowheads="1"/>
          </p:cNvSpPr>
          <p:nvPr/>
        </p:nvSpPr>
        <p:spPr bwMode="auto">
          <a:xfrm>
            <a:off x="6767513" y="1749425"/>
            <a:ext cx="6080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43062</a:t>
            </a:r>
          </a:p>
        </p:txBody>
      </p:sp>
      <p:sp>
        <p:nvSpPr>
          <p:cNvPr id="42009" name="Rectangle 24"/>
          <p:cNvSpPr>
            <a:spLocks noChangeArrowheads="1"/>
          </p:cNvSpPr>
          <p:nvPr/>
        </p:nvSpPr>
        <p:spPr bwMode="auto">
          <a:xfrm>
            <a:off x="5840413" y="2687638"/>
            <a:ext cx="914400" cy="198437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5"/>
          <p:cNvSpPr>
            <a:spLocks noChangeArrowheads="1"/>
          </p:cNvSpPr>
          <p:nvPr/>
        </p:nvSpPr>
        <p:spPr bwMode="auto">
          <a:xfrm>
            <a:off x="5969000" y="2665413"/>
            <a:ext cx="63976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Data 1</a:t>
            </a:r>
          </a:p>
        </p:txBody>
      </p:sp>
      <p:sp>
        <p:nvSpPr>
          <p:cNvPr id="42011" name="Rectangle 26"/>
          <p:cNvSpPr>
            <a:spLocks noChangeArrowheads="1"/>
          </p:cNvSpPr>
          <p:nvPr/>
        </p:nvSpPr>
        <p:spPr bwMode="auto">
          <a:xfrm>
            <a:off x="6769100" y="2554288"/>
            <a:ext cx="606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68348</a:t>
            </a:r>
          </a:p>
        </p:txBody>
      </p:sp>
      <p:sp>
        <p:nvSpPr>
          <p:cNvPr id="42012" name="Rectangle 27"/>
          <p:cNvSpPr>
            <a:spLocks noChangeArrowheads="1"/>
          </p:cNvSpPr>
          <p:nvPr/>
        </p:nvSpPr>
        <p:spPr bwMode="auto">
          <a:xfrm>
            <a:off x="6770688" y="2755900"/>
            <a:ext cx="6016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72773</a:t>
            </a:r>
          </a:p>
        </p:txBody>
      </p:sp>
      <p:sp>
        <p:nvSpPr>
          <p:cNvPr id="42013" name="Rectangle 28"/>
          <p:cNvSpPr>
            <a:spLocks noChangeArrowheads="1"/>
          </p:cNvSpPr>
          <p:nvPr/>
        </p:nvSpPr>
        <p:spPr bwMode="auto">
          <a:xfrm>
            <a:off x="5840413" y="2887663"/>
            <a:ext cx="914400" cy="9382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Rectangle 29"/>
          <p:cNvSpPr>
            <a:spLocks noChangeArrowheads="1"/>
          </p:cNvSpPr>
          <p:nvPr/>
        </p:nvSpPr>
        <p:spPr bwMode="auto">
          <a:xfrm>
            <a:off x="5840413" y="3824288"/>
            <a:ext cx="914400" cy="4048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5" name="Rectangle 30"/>
          <p:cNvSpPr>
            <a:spLocks noChangeArrowheads="1"/>
          </p:cNvSpPr>
          <p:nvPr/>
        </p:nvSpPr>
        <p:spPr bwMode="auto">
          <a:xfrm>
            <a:off x="6767513" y="3689350"/>
            <a:ext cx="6080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90003</a:t>
            </a:r>
          </a:p>
        </p:txBody>
      </p:sp>
      <p:sp>
        <p:nvSpPr>
          <p:cNvPr id="42016" name="Rectangle 31"/>
          <p:cNvSpPr>
            <a:spLocks noChangeArrowheads="1"/>
          </p:cNvSpPr>
          <p:nvPr/>
        </p:nvSpPr>
        <p:spPr bwMode="auto">
          <a:xfrm>
            <a:off x="6764338" y="4094163"/>
            <a:ext cx="606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98556</a:t>
            </a:r>
          </a:p>
        </p:txBody>
      </p:sp>
      <p:sp>
        <p:nvSpPr>
          <p:cNvPr id="42017" name="Rectangle 32"/>
          <p:cNvSpPr>
            <a:spLocks noChangeArrowheads="1"/>
          </p:cNvSpPr>
          <p:nvPr/>
        </p:nvSpPr>
        <p:spPr bwMode="auto">
          <a:xfrm>
            <a:off x="5840413" y="4225925"/>
            <a:ext cx="914400" cy="652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Rectangle 33"/>
          <p:cNvSpPr>
            <a:spLocks noChangeArrowheads="1"/>
          </p:cNvSpPr>
          <p:nvPr/>
        </p:nvSpPr>
        <p:spPr bwMode="auto">
          <a:xfrm>
            <a:off x="5967413" y="3890963"/>
            <a:ext cx="6381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Data 2</a:t>
            </a:r>
          </a:p>
        </p:txBody>
      </p:sp>
      <p:sp>
        <p:nvSpPr>
          <p:cNvPr id="42019" name="Rectangle 34"/>
          <p:cNvSpPr>
            <a:spLocks noChangeArrowheads="1"/>
          </p:cNvSpPr>
          <p:nvPr/>
        </p:nvSpPr>
        <p:spPr bwMode="auto">
          <a:xfrm>
            <a:off x="4310063" y="1949450"/>
            <a:ext cx="115887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25286   43062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20" name="Rectangle 35"/>
          <p:cNvSpPr>
            <a:spLocks noChangeArrowheads="1"/>
          </p:cNvSpPr>
          <p:nvPr/>
        </p:nvSpPr>
        <p:spPr bwMode="auto">
          <a:xfrm>
            <a:off x="4308475" y="2116138"/>
            <a:ext cx="116363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  4425   68348</a:t>
            </a:r>
          </a:p>
        </p:txBody>
      </p:sp>
      <p:sp>
        <p:nvSpPr>
          <p:cNvPr id="42021" name="Rectangle 36"/>
          <p:cNvSpPr>
            <a:spLocks noChangeArrowheads="1"/>
          </p:cNvSpPr>
          <p:nvPr/>
        </p:nvSpPr>
        <p:spPr bwMode="auto">
          <a:xfrm>
            <a:off x="4416425" y="1711325"/>
            <a:ext cx="10128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limit    base</a:t>
            </a:r>
          </a:p>
        </p:txBody>
      </p:sp>
      <p:sp>
        <p:nvSpPr>
          <p:cNvPr id="42022" name="Rectangle 37"/>
          <p:cNvSpPr>
            <a:spLocks noChangeArrowheads="1"/>
          </p:cNvSpPr>
          <p:nvPr/>
        </p:nvSpPr>
        <p:spPr bwMode="auto">
          <a:xfrm>
            <a:off x="4327525" y="1739900"/>
            <a:ext cx="1131888" cy="57943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3" name="Line 38"/>
          <p:cNvSpPr>
            <a:spLocks noChangeShapeType="1"/>
          </p:cNvSpPr>
          <p:nvPr/>
        </p:nvSpPr>
        <p:spPr bwMode="auto">
          <a:xfrm>
            <a:off x="4327525" y="1935163"/>
            <a:ext cx="113188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4" name="Rectangle 39"/>
          <p:cNvSpPr>
            <a:spLocks noChangeArrowheads="1"/>
          </p:cNvSpPr>
          <p:nvPr/>
        </p:nvSpPr>
        <p:spPr bwMode="auto">
          <a:xfrm>
            <a:off x="4095750" y="1949450"/>
            <a:ext cx="26670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25" name="Rectangle 40"/>
          <p:cNvSpPr>
            <a:spLocks noChangeArrowheads="1"/>
          </p:cNvSpPr>
          <p:nvPr/>
        </p:nvSpPr>
        <p:spPr bwMode="auto">
          <a:xfrm>
            <a:off x="4095750" y="21161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2026" name="Line 41"/>
          <p:cNvSpPr>
            <a:spLocks noChangeShapeType="1"/>
          </p:cNvSpPr>
          <p:nvPr/>
        </p:nvSpPr>
        <p:spPr bwMode="auto">
          <a:xfrm>
            <a:off x="4906963" y="1739900"/>
            <a:ext cx="1587" cy="57943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7" name="Rectangle 42"/>
          <p:cNvSpPr>
            <a:spLocks noChangeArrowheads="1"/>
          </p:cNvSpPr>
          <p:nvPr/>
        </p:nvSpPr>
        <p:spPr bwMode="auto">
          <a:xfrm>
            <a:off x="4329113" y="2351088"/>
            <a:ext cx="126206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28" name="Rectangle 43"/>
          <p:cNvSpPr>
            <a:spLocks noChangeArrowheads="1"/>
          </p:cNvSpPr>
          <p:nvPr/>
        </p:nvSpPr>
        <p:spPr bwMode="auto">
          <a:xfrm>
            <a:off x="4576763" y="2517775"/>
            <a:ext cx="7540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(User 1)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29" name="Rectangle 44"/>
          <p:cNvSpPr>
            <a:spLocks noChangeArrowheads="1"/>
          </p:cNvSpPr>
          <p:nvPr/>
        </p:nvSpPr>
        <p:spPr bwMode="auto">
          <a:xfrm>
            <a:off x="4232275" y="4697413"/>
            <a:ext cx="1158875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25286   43062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30" name="Rectangle 45"/>
          <p:cNvSpPr>
            <a:spLocks noChangeArrowheads="1"/>
          </p:cNvSpPr>
          <p:nvPr/>
        </p:nvSpPr>
        <p:spPr bwMode="auto">
          <a:xfrm>
            <a:off x="4230688" y="4864100"/>
            <a:ext cx="11620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  8550   90003</a:t>
            </a:r>
          </a:p>
        </p:txBody>
      </p:sp>
      <p:sp>
        <p:nvSpPr>
          <p:cNvPr id="42031" name="Rectangle 46"/>
          <p:cNvSpPr>
            <a:spLocks noChangeArrowheads="1"/>
          </p:cNvSpPr>
          <p:nvPr/>
        </p:nvSpPr>
        <p:spPr bwMode="auto">
          <a:xfrm>
            <a:off x="4333875" y="4476750"/>
            <a:ext cx="10128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limit    base</a:t>
            </a:r>
          </a:p>
        </p:txBody>
      </p:sp>
      <p:sp>
        <p:nvSpPr>
          <p:cNvPr id="42032" name="Rectangle 47"/>
          <p:cNvSpPr>
            <a:spLocks noChangeArrowheads="1"/>
          </p:cNvSpPr>
          <p:nvPr/>
        </p:nvSpPr>
        <p:spPr bwMode="auto">
          <a:xfrm>
            <a:off x="4265613" y="4497388"/>
            <a:ext cx="1117600" cy="5826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Line 48"/>
          <p:cNvSpPr>
            <a:spLocks noChangeShapeType="1"/>
          </p:cNvSpPr>
          <p:nvPr/>
        </p:nvSpPr>
        <p:spPr bwMode="auto">
          <a:xfrm>
            <a:off x="4265613" y="4694238"/>
            <a:ext cx="1117600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4" name="Rectangle 49"/>
          <p:cNvSpPr>
            <a:spLocks noChangeArrowheads="1"/>
          </p:cNvSpPr>
          <p:nvPr/>
        </p:nvSpPr>
        <p:spPr bwMode="auto">
          <a:xfrm>
            <a:off x="4017963" y="4697413"/>
            <a:ext cx="26670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35" name="Rectangle 50"/>
          <p:cNvSpPr>
            <a:spLocks noChangeArrowheads="1"/>
          </p:cNvSpPr>
          <p:nvPr/>
        </p:nvSpPr>
        <p:spPr bwMode="auto">
          <a:xfrm>
            <a:off x="4017963" y="48641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2036" name="Line 51"/>
          <p:cNvSpPr>
            <a:spLocks noChangeShapeType="1"/>
          </p:cNvSpPr>
          <p:nvPr/>
        </p:nvSpPr>
        <p:spPr bwMode="auto">
          <a:xfrm>
            <a:off x="4830763" y="4497388"/>
            <a:ext cx="1587" cy="582612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7" name="Rectangle 52"/>
          <p:cNvSpPr>
            <a:spLocks noChangeArrowheads="1"/>
          </p:cNvSpPr>
          <p:nvPr/>
        </p:nvSpPr>
        <p:spPr bwMode="auto">
          <a:xfrm>
            <a:off x="4267200" y="5099050"/>
            <a:ext cx="1262063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38" name="Rectangle 53"/>
          <p:cNvSpPr>
            <a:spLocks noChangeArrowheads="1"/>
          </p:cNvSpPr>
          <p:nvPr/>
        </p:nvSpPr>
        <p:spPr bwMode="auto">
          <a:xfrm>
            <a:off x="4514850" y="5265738"/>
            <a:ext cx="7508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(User 2)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039" name="Rectangle 54"/>
          <p:cNvSpPr>
            <a:spLocks noChangeArrowheads="1"/>
          </p:cNvSpPr>
          <p:nvPr/>
        </p:nvSpPr>
        <p:spPr bwMode="auto">
          <a:xfrm>
            <a:off x="5683250" y="4897438"/>
            <a:ext cx="14319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Physical Memory</a:t>
            </a:r>
          </a:p>
        </p:txBody>
      </p:sp>
      <p:pic>
        <p:nvPicPr>
          <p:cNvPr id="57" name="Picture 56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3" y="301625"/>
            <a:ext cx="8169275" cy="469900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SEGMENTED  PAGE  SYSTEM</a:t>
            </a:r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1327150" y="1624013"/>
            <a:ext cx="8239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2747963" y="1624013"/>
            <a:ext cx="5445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4019550" y="1624013"/>
            <a:ext cx="5715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Word</a:t>
            </a: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1195388" y="1628775"/>
            <a:ext cx="3709987" cy="2730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1630363" y="2479675"/>
            <a:ext cx="12192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Segment table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1790700" y="2716213"/>
            <a:ext cx="949325" cy="14589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8"/>
          <p:cNvSpPr>
            <a:spLocks noChangeShapeType="1"/>
          </p:cNvSpPr>
          <p:nvPr/>
        </p:nvSpPr>
        <p:spPr bwMode="auto">
          <a:xfrm>
            <a:off x="1790700" y="3094038"/>
            <a:ext cx="94932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Line 9"/>
          <p:cNvSpPr>
            <a:spLocks noChangeShapeType="1"/>
          </p:cNvSpPr>
          <p:nvPr/>
        </p:nvSpPr>
        <p:spPr bwMode="auto">
          <a:xfrm>
            <a:off x="1790700" y="3330575"/>
            <a:ext cx="9493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3940175" y="2479675"/>
            <a:ext cx="9413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 table</a:t>
            </a:r>
          </a:p>
        </p:txBody>
      </p:sp>
      <p:sp>
        <p:nvSpPr>
          <p:cNvPr id="43020" name="Rectangle 11"/>
          <p:cNvSpPr>
            <a:spLocks noChangeArrowheads="1"/>
          </p:cNvSpPr>
          <p:nvPr/>
        </p:nvSpPr>
        <p:spPr bwMode="auto">
          <a:xfrm>
            <a:off x="3967163" y="2716213"/>
            <a:ext cx="938212" cy="14589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Line 12"/>
          <p:cNvSpPr>
            <a:spLocks noChangeShapeType="1"/>
          </p:cNvSpPr>
          <p:nvPr/>
        </p:nvSpPr>
        <p:spPr bwMode="auto">
          <a:xfrm>
            <a:off x="3967163" y="3810000"/>
            <a:ext cx="9382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Line 13"/>
          <p:cNvSpPr>
            <a:spLocks noChangeShapeType="1"/>
          </p:cNvSpPr>
          <p:nvPr/>
        </p:nvSpPr>
        <p:spPr bwMode="auto">
          <a:xfrm>
            <a:off x="3967163" y="4046538"/>
            <a:ext cx="938212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3" name="AutoShape 14"/>
          <p:cNvSpPr>
            <a:spLocks noChangeArrowheads="1"/>
          </p:cNvSpPr>
          <p:nvPr/>
        </p:nvSpPr>
        <p:spPr bwMode="auto">
          <a:xfrm>
            <a:off x="1658938" y="3117850"/>
            <a:ext cx="254000" cy="25876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16"/>
          <p:cNvSpPr>
            <a:spLocks noChangeShapeType="1"/>
          </p:cNvSpPr>
          <p:nvPr/>
        </p:nvSpPr>
        <p:spPr bwMode="auto">
          <a:xfrm flipH="1">
            <a:off x="2290763" y="3260725"/>
            <a:ext cx="781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6" name="AutoShape 17"/>
          <p:cNvSpPr>
            <a:spLocks noChangeArrowheads="1"/>
          </p:cNvSpPr>
          <p:nvPr/>
        </p:nvSpPr>
        <p:spPr bwMode="auto">
          <a:xfrm>
            <a:off x="2940050" y="3435350"/>
            <a:ext cx="250825" cy="2571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Line 18"/>
          <p:cNvSpPr>
            <a:spLocks noChangeShapeType="1"/>
          </p:cNvSpPr>
          <p:nvPr/>
        </p:nvSpPr>
        <p:spPr bwMode="auto">
          <a:xfrm>
            <a:off x="3063875" y="3268663"/>
            <a:ext cx="1588" cy="1778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8" name="AutoShape 19"/>
          <p:cNvSpPr>
            <a:spLocks noChangeArrowheads="1"/>
          </p:cNvSpPr>
          <p:nvPr/>
        </p:nvSpPr>
        <p:spPr bwMode="auto">
          <a:xfrm>
            <a:off x="3165475" y="3435350"/>
            <a:ext cx="250825" cy="2571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Line 20"/>
          <p:cNvSpPr>
            <a:spLocks noChangeShapeType="1"/>
          </p:cNvSpPr>
          <p:nvPr/>
        </p:nvSpPr>
        <p:spPr bwMode="auto">
          <a:xfrm>
            <a:off x="3287713" y="1905000"/>
            <a:ext cx="1587" cy="15414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0" name="Rectangle 21"/>
          <p:cNvSpPr>
            <a:spLocks noChangeArrowheads="1"/>
          </p:cNvSpPr>
          <p:nvPr/>
        </p:nvSpPr>
        <p:spPr bwMode="auto">
          <a:xfrm>
            <a:off x="2911475" y="3584575"/>
            <a:ext cx="501650" cy="2063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Rectangle 22"/>
          <p:cNvSpPr>
            <a:spLocks noChangeArrowheads="1"/>
          </p:cNvSpPr>
          <p:nvPr/>
        </p:nvSpPr>
        <p:spPr bwMode="auto">
          <a:xfrm>
            <a:off x="3054350" y="3581400"/>
            <a:ext cx="2698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+</a:t>
            </a:r>
          </a:p>
        </p:txBody>
      </p:sp>
      <p:sp>
        <p:nvSpPr>
          <p:cNvPr id="43032" name="Line 23"/>
          <p:cNvSpPr>
            <a:spLocks noChangeShapeType="1"/>
          </p:cNvSpPr>
          <p:nvPr/>
        </p:nvSpPr>
        <p:spPr bwMode="auto">
          <a:xfrm>
            <a:off x="3208338" y="3802063"/>
            <a:ext cx="1587" cy="1492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3" name="AutoShape 24"/>
          <p:cNvSpPr>
            <a:spLocks noChangeArrowheads="1"/>
          </p:cNvSpPr>
          <p:nvPr/>
        </p:nvSpPr>
        <p:spPr bwMode="auto">
          <a:xfrm>
            <a:off x="3838575" y="3819525"/>
            <a:ext cx="247650" cy="25876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Line 25"/>
          <p:cNvSpPr>
            <a:spLocks noChangeShapeType="1"/>
          </p:cNvSpPr>
          <p:nvPr/>
        </p:nvSpPr>
        <p:spPr bwMode="auto">
          <a:xfrm>
            <a:off x="3221038" y="3946525"/>
            <a:ext cx="6207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5" name="Line 26"/>
          <p:cNvSpPr>
            <a:spLocks noChangeShapeType="1"/>
          </p:cNvSpPr>
          <p:nvPr/>
        </p:nvSpPr>
        <p:spPr bwMode="auto">
          <a:xfrm>
            <a:off x="2390775" y="1628775"/>
            <a:ext cx="1588" cy="2730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6" name="Line 27"/>
          <p:cNvSpPr>
            <a:spLocks noChangeShapeType="1"/>
          </p:cNvSpPr>
          <p:nvPr/>
        </p:nvSpPr>
        <p:spPr bwMode="auto">
          <a:xfrm>
            <a:off x="3657600" y="1628775"/>
            <a:ext cx="1588" cy="2730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7" name="Line 28"/>
          <p:cNvSpPr>
            <a:spLocks noChangeShapeType="1"/>
          </p:cNvSpPr>
          <p:nvPr/>
        </p:nvSpPr>
        <p:spPr bwMode="auto">
          <a:xfrm>
            <a:off x="4483100" y="3957638"/>
            <a:ext cx="820738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8" name="AutoShape 29"/>
          <p:cNvSpPr>
            <a:spLocks noChangeArrowheads="1"/>
          </p:cNvSpPr>
          <p:nvPr/>
        </p:nvSpPr>
        <p:spPr bwMode="auto">
          <a:xfrm>
            <a:off x="5186363" y="4370388"/>
            <a:ext cx="247650" cy="2635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Line 30"/>
          <p:cNvSpPr>
            <a:spLocks noChangeShapeType="1"/>
          </p:cNvSpPr>
          <p:nvPr/>
        </p:nvSpPr>
        <p:spPr bwMode="auto">
          <a:xfrm>
            <a:off x="5308600" y="3959225"/>
            <a:ext cx="1588" cy="4222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40" name="Rectangle 31"/>
          <p:cNvSpPr>
            <a:spLocks noChangeArrowheads="1"/>
          </p:cNvSpPr>
          <p:nvPr/>
        </p:nvSpPr>
        <p:spPr bwMode="auto">
          <a:xfrm>
            <a:off x="5010150" y="4521200"/>
            <a:ext cx="1320800" cy="27463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Rectangle 32"/>
          <p:cNvSpPr>
            <a:spLocks noChangeArrowheads="1"/>
          </p:cNvSpPr>
          <p:nvPr/>
        </p:nvSpPr>
        <p:spPr bwMode="auto">
          <a:xfrm>
            <a:off x="5056188" y="4545013"/>
            <a:ext cx="6000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Block</a:t>
            </a:r>
          </a:p>
        </p:txBody>
      </p:sp>
      <p:sp>
        <p:nvSpPr>
          <p:cNvPr id="43042" name="Rectangle 33"/>
          <p:cNvSpPr>
            <a:spLocks noChangeArrowheads="1"/>
          </p:cNvSpPr>
          <p:nvPr/>
        </p:nvSpPr>
        <p:spPr bwMode="auto">
          <a:xfrm>
            <a:off x="5770563" y="4554538"/>
            <a:ext cx="5715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Word</a:t>
            </a:r>
          </a:p>
        </p:txBody>
      </p:sp>
      <p:sp>
        <p:nvSpPr>
          <p:cNvPr id="43043" name="Line 34"/>
          <p:cNvSpPr>
            <a:spLocks noChangeShapeType="1"/>
          </p:cNvSpPr>
          <p:nvPr/>
        </p:nvSpPr>
        <p:spPr bwMode="auto">
          <a:xfrm>
            <a:off x="5678488" y="4521200"/>
            <a:ext cx="1587" cy="27463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44" name="AutoShape 35"/>
          <p:cNvSpPr>
            <a:spLocks noChangeArrowheads="1"/>
          </p:cNvSpPr>
          <p:nvPr/>
        </p:nvSpPr>
        <p:spPr bwMode="auto">
          <a:xfrm>
            <a:off x="5857875" y="4370388"/>
            <a:ext cx="250825" cy="2635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6" name="Rectangle 37"/>
          <p:cNvSpPr>
            <a:spLocks noChangeArrowheads="1"/>
          </p:cNvSpPr>
          <p:nvPr/>
        </p:nvSpPr>
        <p:spPr bwMode="auto">
          <a:xfrm>
            <a:off x="2305050" y="1308100"/>
            <a:ext cx="13430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Logical address</a:t>
            </a:r>
          </a:p>
        </p:txBody>
      </p:sp>
      <p:sp>
        <p:nvSpPr>
          <p:cNvPr id="43047" name="Rectangle 38"/>
          <p:cNvSpPr>
            <a:spLocks noChangeArrowheads="1"/>
          </p:cNvSpPr>
          <p:nvPr/>
        </p:nvSpPr>
        <p:spPr bwMode="auto">
          <a:xfrm>
            <a:off x="5006975" y="4819650"/>
            <a:ext cx="143033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Physical address</a:t>
            </a:r>
          </a:p>
        </p:txBody>
      </p:sp>
      <p:sp>
        <p:nvSpPr>
          <p:cNvPr id="43048" name="Oval 39"/>
          <p:cNvSpPr>
            <a:spLocks noChangeArrowheads="1"/>
          </p:cNvSpPr>
          <p:nvPr/>
        </p:nvSpPr>
        <p:spPr bwMode="auto">
          <a:xfrm>
            <a:off x="2279650" y="3230563"/>
            <a:ext cx="52388" cy="55562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9" name="Oval 40"/>
          <p:cNvSpPr>
            <a:spLocks noChangeArrowheads="1"/>
          </p:cNvSpPr>
          <p:nvPr/>
        </p:nvSpPr>
        <p:spPr bwMode="auto">
          <a:xfrm>
            <a:off x="4443413" y="3929063"/>
            <a:ext cx="52387" cy="55562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1" name="Picture 40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66725" y="274638"/>
            <a:ext cx="7000875" cy="477837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000" dirty="0">
                <a:solidFill>
                  <a:srgbClr val="000000"/>
                </a:solidFill>
              </a:rPr>
              <a:t>IMPLEMENTATION  OF  PAGE  AND  SEGMENT  TABLES</a:t>
            </a:r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71475" y="1019175"/>
            <a:ext cx="3832225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Implementation of the Page Table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949325" y="1558925"/>
            <a:ext cx="8177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3360" tIns="25560" rIns="63360" bIns="25560">
            <a:spAutoFit/>
          </a:bodyPr>
          <a:lstStyle/>
          <a:p>
            <a:pPr marL="379413" indent="-379413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379413" algn="l"/>
                <a:tab pos="1293813" algn="l"/>
                <a:tab pos="2208213" algn="l"/>
                <a:tab pos="3122613" algn="l"/>
                <a:tab pos="4037013" algn="l"/>
                <a:tab pos="4951413" algn="l"/>
                <a:tab pos="5865813" algn="l"/>
                <a:tab pos="6780213" algn="l"/>
                <a:tab pos="7694613" algn="l"/>
                <a:tab pos="8609013" algn="l"/>
                <a:tab pos="9523413" algn="l"/>
                <a:tab pos="104378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Hardware registers (if the page table is reasonably small)</a:t>
            </a:r>
            <a:r>
              <a:rPr lang="ar-SA" sz="18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800" b="1">
              <a:solidFill>
                <a:srgbClr val="000000"/>
              </a:solidFill>
              <a:latin typeface="Arial" charset="0"/>
            </a:endParaRPr>
          </a:p>
          <a:p>
            <a:pPr marL="379413" indent="-379413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379413" algn="l"/>
                <a:tab pos="1293813" algn="l"/>
                <a:tab pos="2208213" algn="l"/>
                <a:tab pos="3122613" algn="l"/>
                <a:tab pos="4037013" algn="l"/>
                <a:tab pos="4951413" algn="l"/>
                <a:tab pos="5865813" algn="l"/>
                <a:tab pos="6780213" algn="l"/>
                <a:tab pos="7694613" algn="l"/>
                <a:tab pos="8609013" algn="l"/>
                <a:tab pos="9523413" algn="l"/>
                <a:tab pos="104378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Main memory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46100" y="4752975"/>
            <a:ext cx="4186238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Implementation of the Segment Table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992188" y="5116513"/>
            <a:ext cx="4022725" cy="32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Similar to the case of the page table</a:t>
            </a:r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782638" y="3189288"/>
            <a:ext cx="5924550" cy="1284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- Cache memory (TLB: Translation Lookaside Buffer)</a:t>
            </a:r>
            <a:r>
              <a:rPr lang="ar-SA" sz="18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8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- To speedup the effective memory access time,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 a special small memory called associative 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 memory, or cache is used</a:t>
            </a: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622300" y="2195513"/>
            <a:ext cx="6048375" cy="1027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marL="569913" lvl="1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Page Table Base Register(PTBR) points to PT</a:t>
            </a:r>
          </a:p>
          <a:p>
            <a:pPr marL="569913" lvl="1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 Two memory accesses are needed to access </a:t>
            </a:r>
          </a:p>
          <a:p>
            <a:pPr marL="569913" lvl="1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a word; one for the page table, one for the word</a:t>
            </a:r>
          </a:p>
          <a:p>
            <a:pPr marL="569913" lvl="1">
              <a:lnSpc>
                <a:spcPct val="50000"/>
              </a:lnSpc>
              <a:spcBef>
                <a:spcPts val="10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" name="Picture 9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On-screen Show (4:3)</PresentationFormat>
  <Paragraphs>135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ARCHITECTURE BTCS-2301    </vt:lpstr>
      <vt:lpstr>Topic:-Segmentation</vt:lpstr>
      <vt:lpstr>SEGMENTATION</vt:lpstr>
      <vt:lpstr>SEGMENTATION  EXAMPLE</vt:lpstr>
      <vt:lpstr>SHARING  OF  SEGMENTS</vt:lpstr>
      <vt:lpstr>SEGMENTED  PAGE  SYSTEM</vt:lpstr>
      <vt:lpstr>IMPLEMENTATION  OF  PAGE  AND  SEGMENT  TABLES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COMPUTER ARCHITECTURE BTCS-2301    </dc:title>
  <dc:creator>Intel</dc:creator>
  <cp:lastModifiedBy>Intel</cp:lastModifiedBy>
  <cp:revision>2</cp:revision>
  <dcterms:created xsi:type="dcterms:W3CDTF">2023-06-20T08:24:16Z</dcterms:created>
  <dcterms:modified xsi:type="dcterms:W3CDTF">2023-06-20T09:59:31Z</dcterms:modified>
</cp:coreProperties>
</file>