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4"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485" autoAdjust="0"/>
    <p:restoredTop sz="94660"/>
  </p:normalViewPr>
  <p:slideViewPr>
    <p:cSldViewPr>
      <p:cViewPr>
        <p:scale>
          <a:sx n="66" d="100"/>
          <a:sy n="66" d="100"/>
        </p:scale>
        <p:origin x="-1752"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34CBAB-D173-4D97-B926-D3662DB13EDC}" type="datetimeFigureOut">
              <a:rPr lang="en-US" smtClean="0"/>
              <a:pPr/>
              <a:t>6/20/2023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71C8AE-DB27-4087-BABF-3651092B83B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E57881-A382-4012-AB63-6153498851B3}" type="slidenum">
              <a:rPr lang="en-US"/>
              <a:pPr/>
              <a:t>8</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624DBC-2400-4174-8C24-F8D316FEC35A}"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624DBC-2400-4174-8C24-F8D316FEC35A}"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624DBC-2400-4174-8C24-F8D316FEC35A}"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624DBC-2400-4174-8C24-F8D316FEC35A}"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624DBC-2400-4174-8C24-F8D316FEC35A}"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624DBC-2400-4174-8C24-F8D316FEC35A}"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624DBC-2400-4174-8C24-F8D316FEC35A}"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624DBC-2400-4174-8C24-F8D316FEC35A}"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24DBC-2400-4174-8C24-F8D316FEC35A}"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624DBC-2400-4174-8C24-F8D316FEC35A}"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624DBC-2400-4174-8C24-F8D316FEC35A}"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99E59-EB6C-46C1-95E2-08DCB4BAAC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624DBC-2400-4174-8C24-F8D316FEC35A}"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E99E59-EB6C-46C1-95E2-08DCB4BAAC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8229600" cy="1470025"/>
          </a:xfrm>
        </p:spPr>
        <p:txBody>
          <a:bodyPr>
            <a:normAutofit/>
          </a:bodyPr>
          <a:lstStyle/>
          <a:p>
            <a:r>
              <a:rPr lang="en-US" sz="3200" dirty="0" smtClean="0">
                <a:solidFill>
                  <a:srgbClr val="7030A0"/>
                </a:solidFill>
                <a:latin typeface="American Typewriter" panose="02090604020004020304" pitchFamily="18" charset="77"/>
              </a:rPr>
              <a:t>	Web Development/BTCS-2410</a:t>
            </a:r>
            <a:endParaRPr lang="en-US" sz="3200" dirty="0">
              <a:solidFill>
                <a:srgbClr val="7030A0"/>
              </a:solidFill>
              <a:latin typeface="American Typewriter" panose="02090604020004020304" pitchFamily="18" charset="77"/>
            </a:endParaRPr>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Footer Placeholder 4">
            <a:extLst>
              <a:ext uri="{FF2B5EF4-FFF2-40B4-BE49-F238E27FC236}">
                <a16:creationId xmlns:a16="http://schemas.microsoft.com/office/drawing/2014/main" xmlns="" id="{DD4A000E-D220-0045-A2D1-8D39B19F67C4}"/>
              </a:ext>
            </a:extLst>
          </p:cNvPr>
          <p:cNvSpPr txBox="1">
            <a:spLocks/>
          </p:cNvSpPr>
          <p:nvPr/>
        </p:nvSpPr>
        <p:spPr>
          <a:xfrm>
            <a:off x="5029200" y="6492875"/>
            <a:ext cx="38862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solidFill>
                  <a:schemeClr val="tx1"/>
                </a:solidFill>
              </a:rPr>
              <a:t>Department of Computer Science &amp; Engineering</a:t>
            </a:r>
            <a:endParaRPr lang="en-US" b="1" dirty="0">
              <a:solidFill>
                <a:schemeClr val="tx1"/>
              </a:solidFill>
            </a:endParaRPr>
          </a:p>
        </p:txBody>
      </p:sp>
      <p:sp>
        <p:nvSpPr>
          <p:cNvPr id="10" name="Rectangle 9">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smtClean="0">
                <a:latin typeface="+mn-lt"/>
              </a:rPr>
              <a:t>Semester:4</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6154" cy="144780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Ms. </a:t>
            </a:r>
            <a:r>
              <a:rPr lang="en-US" dirty="0" err="1" smtClean="0"/>
              <a:t>Yogesh</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01C6C4F-0A60-40DA-8A13-9AF94140AD19}" type="datetime1">
              <a:rPr lang="en-US"/>
              <a:pPr/>
              <a:t>6/20/2023</a:t>
            </a:fld>
            <a:endParaRPr lang="en-US">
              <a:solidFill>
                <a:schemeClr val="tx1"/>
              </a:solidFill>
            </a:endParaRPr>
          </a:p>
        </p:txBody>
      </p:sp>
      <p:sp>
        <p:nvSpPr>
          <p:cNvPr id="47106" name="Rectangle 2"/>
          <p:cNvSpPr>
            <a:spLocks noGrp="1" noChangeArrowheads="1"/>
          </p:cNvSpPr>
          <p:nvPr>
            <p:ph type="title"/>
          </p:nvPr>
        </p:nvSpPr>
        <p:spPr>
          <a:ln/>
        </p:spPr>
        <p:txBody>
          <a:bodyPr/>
          <a:lstStyle/>
          <a:p>
            <a:pPr algn="l"/>
            <a:r>
              <a:rPr lang="en-US" sz="4000" dirty="0"/>
              <a:t>Layers and the “Bounding Box</a:t>
            </a:r>
            <a:r>
              <a:rPr lang="en-US" dirty="0"/>
              <a:t>”</a:t>
            </a:r>
          </a:p>
        </p:txBody>
      </p:sp>
      <p:sp>
        <p:nvSpPr>
          <p:cNvPr id="47107" name="Rectangle 3"/>
          <p:cNvSpPr>
            <a:spLocks noGrp="1" noChangeArrowheads="1"/>
          </p:cNvSpPr>
          <p:nvPr>
            <p:ph type="body" idx="1"/>
          </p:nvPr>
        </p:nvSpPr>
        <p:spPr>
          <a:ln/>
        </p:spPr>
        <p:txBody>
          <a:bodyPr/>
          <a:lstStyle/>
          <a:p>
            <a:r>
              <a:rPr lang="en-US" sz="2000" dirty="0"/>
              <a:t>When the browser draws an object on a page, it places it into an invisible rectangular space called a “bounding box.”  You can set the box’s exact location on the page or offset it from other objects on the page.  As mentioned in the previous slides, you can also specify the size of the box.       </a:t>
            </a:r>
          </a:p>
          <a:p>
            <a:r>
              <a:rPr lang="en-US" sz="2000" dirty="0"/>
              <a:t>With CSS, these boxes can be stacked one on top of another as layers.  Horizontal and vertical positioning happen along the X and Y axes, and the layered positioning happens along the Z axis.  </a:t>
            </a:r>
          </a:p>
          <a:p>
            <a:r>
              <a:rPr lang="en-US" sz="2000" dirty="0"/>
              <a:t>The Z axis is set using the CSS style </a:t>
            </a:r>
            <a:r>
              <a:rPr lang="en-US" sz="2000" dirty="0">
                <a:solidFill>
                  <a:srgbClr val="9A0B09"/>
                </a:solidFill>
                <a:latin typeface="Courier New" pitchFamily="49" charset="0"/>
              </a:rPr>
              <a:t>z-index</a:t>
            </a:r>
            <a:r>
              <a:rPr lang="en-US" sz="2000" dirty="0"/>
              <a:t>, which allows you to specify which layer appears on top of the others. By setting the </a:t>
            </a:r>
            <a:r>
              <a:rPr lang="en-US" sz="2000" dirty="0">
                <a:solidFill>
                  <a:srgbClr val="9A0B09"/>
                </a:solidFill>
                <a:latin typeface="Courier New" pitchFamily="49" charset="0"/>
              </a:rPr>
              <a:t>z-index</a:t>
            </a:r>
            <a:r>
              <a:rPr lang="en-US" sz="2000" dirty="0"/>
              <a:t> higher or lower, an object can move up and down a stack.   The higher the </a:t>
            </a:r>
            <a:r>
              <a:rPr lang="en-US" sz="2000" dirty="0">
                <a:solidFill>
                  <a:srgbClr val="9A0B09"/>
                </a:solidFill>
                <a:latin typeface="Courier New" pitchFamily="49" charset="0"/>
              </a:rPr>
              <a:t>z-index</a:t>
            </a:r>
            <a:r>
              <a:rPr lang="en-US" sz="2000" dirty="0"/>
              <a:t>, the more “on top” it is.</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fld id="{379FA917-2D98-47E7-BAED-F84954A366F7}" type="datetime1">
              <a:rPr lang="en-US"/>
              <a:pPr/>
              <a:t>6/20/2023</a:t>
            </a:fld>
            <a:endParaRPr lang="en-US">
              <a:solidFill>
                <a:schemeClr val="tx1"/>
              </a:solidFill>
            </a:endParaRPr>
          </a:p>
        </p:txBody>
      </p:sp>
      <p:sp>
        <p:nvSpPr>
          <p:cNvPr id="48130" name="Rectangle 2"/>
          <p:cNvSpPr>
            <a:spLocks noGrp="1" noChangeArrowheads="1"/>
          </p:cNvSpPr>
          <p:nvPr>
            <p:ph type="title"/>
          </p:nvPr>
        </p:nvSpPr>
        <p:spPr>
          <a:ln/>
        </p:spPr>
        <p:txBody>
          <a:bodyPr/>
          <a:lstStyle/>
          <a:p>
            <a:r>
              <a:rPr lang="en-US"/>
              <a:t>Layering Example 1</a:t>
            </a:r>
          </a:p>
        </p:txBody>
      </p:sp>
      <p:sp>
        <p:nvSpPr>
          <p:cNvPr id="48131" name="Rectangle 3"/>
          <p:cNvSpPr>
            <a:spLocks noGrp="1" noChangeArrowheads="1"/>
          </p:cNvSpPr>
          <p:nvPr>
            <p:ph type="body" idx="1"/>
          </p:nvPr>
        </p:nvSpPr>
        <p:spPr>
          <a:ln/>
        </p:spPr>
        <p:txBody>
          <a:bodyPr/>
          <a:lstStyle/>
          <a:p>
            <a:pPr>
              <a:buFont typeface="Wingdings" pitchFamily="2" charset="2"/>
              <a:buNone/>
            </a:pPr>
            <a:endParaRPr lang="en-US"/>
          </a:p>
          <a:p>
            <a:pPr>
              <a:buFont typeface="Wingdings" pitchFamily="2" charset="2"/>
              <a:buNone/>
            </a:pPr>
            <a:endParaRPr lang="en-US"/>
          </a:p>
        </p:txBody>
      </p:sp>
      <p:pic>
        <p:nvPicPr>
          <p:cNvPr id="48132" name="Picture 4"/>
          <p:cNvPicPr>
            <a:picLocks noChangeAspect="1" noChangeArrowheads="1"/>
          </p:cNvPicPr>
          <p:nvPr/>
        </p:nvPicPr>
        <p:blipFill>
          <a:blip r:embed="rId2"/>
          <a:srcRect/>
          <a:stretch>
            <a:fillRect/>
          </a:stretch>
        </p:blipFill>
        <p:spPr bwMode="auto">
          <a:xfrm>
            <a:off x="762000" y="1616075"/>
            <a:ext cx="5829300" cy="4448175"/>
          </a:xfrm>
          <a:prstGeom prst="rect">
            <a:avLst/>
          </a:prstGeom>
          <a:noFill/>
          <a:ln w="12700">
            <a:solidFill>
              <a:schemeClr val="tx1"/>
            </a:solidFill>
            <a:miter lim="800000"/>
            <a:headEnd type="none" w="sm" len="sm"/>
            <a:tailEnd type="none" w="sm" len="sm"/>
          </a:ln>
          <a:effectLst/>
        </p:spPr>
      </p:pic>
      <p:pic>
        <p:nvPicPr>
          <p:cNvPr id="48133" name="Picture 5"/>
          <p:cNvPicPr>
            <a:picLocks noChangeAspect="1" noChangeArrowheads="1"/>
          </p:cNvPicPr>
          <p:nvPr/>
        </p:nvPicPr>
        <p:blipFill>
          <a:blip r:embed="rId3"/>
          <a:srcRect/>
          <a:stretch>
            <a:fillRect/>
          </a:stretch>
        </p:blipFill>
        <p:spPr bwMode="auto">
          <a:xfrm>
            <a:off x="3695700" y="4000500"/>
            <a:ext cx="4762500" cy="1333500"/>
          </a:xfrm>
          <a:prstGeom prst="rect">
            <a:avLst/>
          </a:prstGeom>
          <a:noFill/>
          <a:ln w="12700">
            <a:solidFill>
              <a:schemeClr val="tx1"/>
            </a:solidFill>
            <a:miter lim="800000"/>
            <a:headEnd type="none" w="sm" len="sm"/>
            <a:tailEnd type="none" w="sm" len="sm"/>
          </a:ln>
          <a:effectLst/>
        </p:spPr>
      </p:pic>
      <p:pic>
        <p:nvPicPr>
          <p:cNvPr id="9"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Rectangle 9">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pic>
        <p:nvPicPr>
          <p:cNvPr id="11"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326203" y="15240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fld id="{60CE4F51-DDAE-4608-9A06-6EFA0871F6F7}" type="datetime1">
              <a:rPr lang="en-US"/>
              <a:pPr/>
              <a:t>6/20/2023</a:t>
            </a:fld>
            <a:endParaRPr lang="en-US">
              <a:solidFill>
                <a:schemeClr val="tx1"/>
              </a:solidFill>
            </a:endParaRPr>
          </a:p>
        </p:txBody>
      </p:sp>
      <p:sp>
        <p:nvSpPr>
          <p:cNvPr id="7" name="Footer Placeholder 4"/>
          <p:cNvSpPr>
            <a:spLocks noGrp="1"/>
          </p:cNvSpPr>
          <p:nvPr>
            <p:ph type="ftr" sz="quarter" idx="11"/>
          </p:nvPr>
        </p:nvSpPr>
        <p:spPr/>
        <p:txBody>
          <a:bodyPr/>
          <a:lstStyle/>
          <a:p>
            <a:r>
              <a:rPr lang="en-US"/>
              <a:t>Using Cascading Style Sheets</a:t>
            </a:r>
            <a:endParaRPr lang="en-US" sz="1400">
              <a:solidFill>
                <a:schemeClr val="tx1"/>
              </a:solidFill>
              <a:latin typeface="Arial" charset="0"/>
            </a:endParaRPr>
          </a:p>
        </p:txBody>
      </p:sp>
      <p:sp>
        <p:nvSpPr>
          <p:cNvPr id="8" name="Slide Number Placeholder 5"/>
          <p:cNvSpPr>
            <a:spLocks noGrp="1"/>
          </p:cNvSpPr>
          <p:nvPr>
            <p:ph type="sldNum" sz="quarter" idx="12"/>
          </p:nvPr>
        </p:nvSpPr>
        <p:spPr/>
        <p:txBody>
          <a:bodyPr/>
          <a:lstStyle/>
          <a:p>
            <a:r>
              <a:rPr lang="en-US"/>
              <a:t>slide </a:t>
            </a:r>
            <a:fld id="{DFA265C4-243C-4149-A9EF-CDE95C884117}" type="slidenum">
              <a:rPr lang="en-US"/>
              <a:pPr/>
              <a:t>4</a:t>
            </a:fld>
            <a:endParaRPr lang="en-US" sz="1400">
              <a:solidFill>
                <a:schemeClr val="tx1"/>
              </a:solidFill>
              <a:latin typeface="Arial" charset="0"/>
            </a:endParaRPr>
          </a:p>
        </p:txBody>
      </p:sp>
      <p:sp>
        <p:nvSpPr>
          <p:cNvPr id="49154" name="Rectangle 2"/>
          <p:cNvSpPr>
            <a:spLocks noGrp="1" noChangeArrowheads="1"/>
          </p:cNvSpPr>
          <p:nvPr>
            <p:ph type="title"/>
          </p:nvPr>
        </p:nvSpPr>
        <p:spPr>
          <a:ln/>
        </p:spPr>
        <p:txBody>
          <a:bodyPr/>
          <a:lstStyle/>
          <a:p>
            <a:r>
              <a:rPr lang="en-US"/>
              <a:t>Layering Example 2</a:t>
            </a:r>
          </a:p>
        </p:txBody>
      </p:sp>
      <p:sp>
        <p:nvSpPr>
          <p:cNvPr id="49155" name="Rectangle 3"/>
          <p:cNvSpPr>
            <a:spLocks noGrp="1" noChangeArrowheads="1"/>
          </p:cNvSpPr>
          <p:nvPr>
            <p:ph type="body" idx="1"/>
          </p:nvPr>
        </p:nvSpPr>
        <p:spPr>
          <a:ln/>
        </p:spPr>
        <p:txBody>
          <a:bodyPr/>
          <a:lstStyle/>
          <a:p>
            <a:endParaRPr lang="en-US"/>
          </a:p>
          <a:p>
            <a:endParaRPr lang="en-US"/>
          </a:p>
        </p:txBody>
      </p:sp>
      <p:pic>
        <p:nvPicPr>
          <p:cNvPr id="49156" name="Picture 4"/>
          <p:cNvPicPr>
            <a:picLocks noChangeAspect="1" noChangeArrowheads="1"/>
          </p:cNvPicPr>
          <p:nvPr/>
        </p:nvPicPr>
        <p:blipFill>
          <a:blip r:embed="rId2"/>
          <a:srcRect/>
          <a:stretch>
            <a:fillRect/>
          </a:stretch>
        </p:blipFill>
        <p:spPr bwMode="auto">
          <a:xfrm>
            <a:off x="746125" y="1616075"/>
            <a:ext cx="5943600" cy="4448175"/>
          </a:xfrm>
          <a:prstGeom prst="rect">
            <a:avLst/>
          </a:prstGeom>
          <a:noFill/>
          <a:ln w="12700">
            <a:solidFill>
              <a:schemeClr val="tx1"/>
            </a:solidFill>
            <a:miter lim="800000"/>
            <a:headEnd type="none" w="sm" len="sm"/>
            <a:tailEnd type="none" w="sm" len="sm"/>
          </a:ln>
          <a:effectLst/>
        </p:spPr>
      </p:pic>
      <p:pic>
        <p:nvPicPr>
          <p:cNvPr id="49157" name="Picture 5"/>
          <p:cNvPicPr>
            <a:picLocks noChangeAspect="1" noChangeArrowheads="1"/>
          </p:cNvPicPr>
          <p:nvPr/>
        </p:nvPicPr>
        <p:blipFill>
          <a:blip r:embed="rId3"/>
          <a:srcRect/>
          <a:stretch>
            <a:fillRect/>
          </a:stretch>
        </p:blipFill>
        <p:spPr bwMode="auto">
          <a:xfrm>
            <a:off x="3657600" y="4010025"/>
            <a:ext cx="4629150" cy="1476375"/>
          </a:xfrm>
          <a:prstGeom prst="rect">
            <a:avLst/>
          </a:prstGeom>
          <a:noFill/>
          <a:ln w="12700">
            <a:solidFill>
              <a:schemeClr val="tx1"/>
            </a:solidFill>
            <a:miter lim="800000"/>
            <a:headEnd type="none" w="sm" len="sm"/>
            <a:tailEnd type="none" w="sm" len="sm"/>
          </a:ln>
          <a:effectLst/>
        </p:spPr>
      </p:pic>
      <p:pic>
        <p:nvPicPr>
          <p:cNvPr id="9"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Rectangle 9">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47A619C-317C-4ECC-809D-F5B47FC5DBB3}" type="datetime1">
              <a:rPr lang="en-US"/>
              <a:pPr/>
              <a:t>6/20/2023</a:t>
            </a:fld>
            <a:endParaRPr lang="en-US">
              <a:solidFill>
                <a:schemeClr val="tx1"/>
              </a:solidFill>
            </a:endParaRPr>
          </a:p>
        </p:txBody>
      </p:sp>
      <p:sp>
        <p:nvSpPr>
          <p:cNvPr id="59394" name="Rectangle 2"/>
          <p:cNvSpPr>
            <a:spLocks noGrp="1" noChangeArrowheads="1"/>
          </p:cNvSpPr>
          <p:nvPr>
            <p:ph type="title"/>
          </p:nvPr>
        </p:nvSpPr>
        <p:spPr>
          <a:ln/>
        </p:spPr>
        <p:txBody>
          <a:bodyPr/>
          <a:lstStyle/>
          <a:p>
            <a:r>
              <a:rPr lang="en-US"/>
              <a:t>Float</a:t>
            </a:r>
          </a:p>
        </p:txBody>
      </p:sp>
      <p:sp>
        <p:nvSpPr>
          <p:cNvPr id="59395" name="Rectangle 3"/>
          <p:cNvSpPr>
            <a:spLocks noGrp="1" noChangeArrowheads="1"/>
          </p:cNvSpPr>
          <p:nvPr>
            <p:ph type="body" idx="1"/>
          </p:nvPr>
        </p:nvSpPr>
        <p:spPr>
          <a:ln/>
        </p:spPr>
        <p:txBody>
          <a:bodyPr/>
          <a:lstStyle/>
          <a:p>
            <a:r>
              <a:rPr lang="en-US"/>
              <a:t>If you want to wrap content around other content (such as text around a picture), you can use the </a:t>
            </a:r>
            <a:r>
              <a:rPr lang="en-US">
                <a:solidFill>
                  <a:srgbClr val="9A0B09"/>
                </a:solidFill>
                <a:latin typeface="Courier New" pitchFamily="49" charset="0"/>
              </a:rPr>
              <a:t>float</a:t>
            </a:r>
            <a:r>
              <a:rPr lang="en-US"/>
              <a:t> property.</a:t>
            </a:r>
          </a:p>
          <a:p>
            <a:r>
              <a:rPr lang="en-US"/>
              <a:t>The </a:t>
            </a:r>
            <a:r>
              <a:rPr lang="en-US">
                <a:solidFill>
                  <a:srgbClr val="9A0B09"/>
                </a:solidFill>
                <a:latin typeface="Courier New" pitchFamily="49" charset="0"/>
              </a:rPr>
              <a:t>float</a:t>
            </a:r>
            <a:r>
              <a:rPr lang="en-US"/>
              <a:t> property determines on which side of the bounding box the element aligns so that the other content wraps around it.</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30741ADD-39F5-488A-A297-D7E110A34FC1}" type="datetime1">
              <a:rPr lang="en-US"/>
              <a:pPr/>
              <a:t>6/20/2023</a:t>
            </a:fld>
            <a:endParaRPr lang="en-US">
              <a:solidFill>
                <a:schemeClr val="tx1"/>
              </a:solidFill>
            </a:endParaRPr>
          </a:p>
        </p:txBody>
      </p:sp>
      <p:sp>
        <p:nvSpPr>
          <p:cNvPr id="60418" name="Rectangle 2"/>
          <p:cNvSpPr>
            <a:spLocks noGrp="1" noChangeArrowheads="1"/>
          </p:cNvSpPr>
          <p:nvPr>
            <p:ph type="title"/>
          </p:nvPr>
        </p:nvSpPr>
        <p:spPr>
          <a:ln/>
        </p:spPr>
        <p:txBody>
          <a:bodyPr/>
          <a:lstStyle/>
          <a:p>
            <a:pPr algn="l"/>
            <a:r>
              <a:rPr lang="en-US" dirty="0"/>
              <a:t>Float Example 1 – float: right</a:t>
            </a:r>
          </a:p>
        </p:txBody>
      </p:sp>
      <p:pic>
        <p:nvPicPr>
          <p:cNvPr id="60425" name="Picture 9"/>
          <p:cNvPicPr>
            <a:picLocks noChangeAspect="1" noChangeArrowheads="1"/>
          </p:cNvPicPr>
          <p:nvPr/>
        </p:nvPicPr>
        <p:blipFill>
          <a:blip r:embed="rId2"/>
          <a:srcRect/>
          <a:stretch>
            <a:fillRect/>
          </a:stretch>
        </p:blipFill>
        <p:spPr bwMode="auto">
          <a:xfrm>
            <a:off x="304800" y="1828800"/>
            <a:ext cx="3971925" cy="3657600"/>
          </a:xfrm>
          <a:prstGeom prst="rect">
            <a:avLst/>
          </a:prstGeom>
          <a:noFill/>
          <a:ln w="9525">
            <a:solidFill>
              <a:schemeClr val="tx1"/>
            </a:solidFill>
            <a:miter lim="800000"/>
            <a:headEnd/>
            <a:tailEnd/>
          </a:ln>
          <a:effectLst/>
        </p:spPr>
      </p:pic>
      <p:pic>
        <p:nvPicPr>
          <p:cNvPr id="60426" name="Picture 10"/>
          <p:cNvPicPr>
            <a:picLocks noChangeAspect="1" noChangeArrowheads="1"/>
          </p:cNvPicPr>
          <p:nvPr/>
        </p:nvPicPr>
        <p:blipFill>
          <a:blip r:embed="rId3"/>
          <a:srcRect/>
          <a:stretch>
            <a:fillRect/>
          </a:stretch>
        </p:blipFill>
        <p:spPr bwMode="auto">
          <a:xfrm>
            <a:off x="4953000" y="1981200"/>
            <a:ext cx="3829050" cy="3514725"/>
          </a:xfrm>
          <a:prstGeom prst="rect">
            <a:avLst/>
          </a:prstGeom>
          <a:noFill/>
          <a:ln w="9525">
            <a:noFill/>
            <a:miter lim="800000"/>
            <a:headEnd/>
            <a:tailEnd/>
          </a:ln>
          <a:effectLst/>
        </p:spPr>
      </p:pic>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Rectangle 8">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ABBFAB57-7BFF-4C80-9EED-99CA6B1F44B5}" type="datetime1">
              <a:rPr lang="en-US"/>
              <a:pPr/>
              <a:t>6/20/2023</a:t>
            </a:fld>
            <a:endParaRPr lang="en-US">
              <a:solidFill>
                <a:schemeClr val="tx1"/>
              </a:solidFill>
            </a:endParaRPr>
          </a:p>
        </p:txBody>
      </p:sp>
      <p:sp>
        <p:nvSpPr>
          <p:cNvPr id="61442" name="Rectangle 2"/>
          <p:cNvSpPr>
            <a:spLocks noGrp="1" noChangeArrowheads="1"/>
          </p:cNvSpPr>
          <p:nvPr>
            <p:ph type="title"/>
          </p:nvPr>
        </p:nvSpPr>
        <p:spPr>
          <a:ln/>
        </p:spPr>
        <p:txBody>
          <a:bodyPr/>
          <a:lstStyle/>
          <a:p>
            <a:pPr algn="l"/>
            <a:r>
              <a:rPr lang="en-US" dirty="0"/>
              <a:t>Float Example 2 – float: left</a:t>
            </a:r>
          </a:p>
        </p:txBody>
      </p:sp>
      <p:pic>
        <p:nvPicPr>
          <p:cNvPr id="61445" name="Picture 5"/>
          <p:cNvPicPr>
            <a:picLocks noChangeAspect="1" noChangeArrowheads="1"/>
          </p:cNvPicPr>
          <p:nvPr/>
        </p:nvPicPr>
        <p:blipFill>
          <a:blip r:embed="rId2"/>
          <a:srcRect/>
          <a:stretch>
            <a:fillRect/>
          </a:stretch>
        </p:blipFill>
        <p:spPr bwMode="auto">
          <a:xfrm>
            <a:off x="533400" y="1752600"/>
            <a:ext cx="3981450" cy="3638550"/>
          </a:xfrm>
          <a:prstGeom prst="rect">
            <a:avLst/>
          </a:prstGeom>
          <a:noFill/>
          <a:ln w="9525">
            <a:solidFill>
              <a:schemeClr val="tx1"/>
            </a:solidFill>
            <a:miter lim="800000"/>
            <a:headEnd/>
            <a:tailEnd/>
          </a:ln>
          <a:effectLst/>
        </p:spPr>
      </p:pic>
      <p:pic>
        <p:nvPicPr>
          <p:cNvPr id="61446" name="Picture 6"/>
          <p:cNvPicPr>
            <a:picLocks noChangeAspect="1" noChangeArrowheads="1"/>
          </p:cNvPicPr>
          <p:nvPr/>
        </p:nvPicPr>
        <p:blipFill>
          <a:blip r:embed="rId3"/>
          <a:srcRect/>
          <a:stretch>
            <a:fillRect/>
          </a:stretch>
        </p:blipFill>
        <p:spPr bwMode="auto">
          <a:xfrm>
            <a:off x="5029200" y="1819275"/>
            <a:ext cx="3810000" cy="3514725"/>
          </a:xfrm>
          <a:prstGeom prst="rect">
            <a:avLst/>
          </a:prstGeom>
          <a:noFill/>
          <a:ln w="9525">
            <a:noFill/>
            <a:miter lim="800000"/>
            <a:headEnd/>
            <a:tailEnd/>
          </a:ln>
          <a:effectLst/>
        </p:spPr>
      </p:pic>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Rectangle 8">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EB15692-2F07-43CC-BAA5-BE7E66387124}" type="datetime1">
              <a:rPr lang="en-US"/>
              <a:pPr/>
              <a:t>6/20/2023</a:t>
            </a:fld>
            <a:endParaRPr lang="en-US">
              <a:solidFill>
                <a:schemeClr val="tx1"/>
              </a:solidFill>
            </a:endParaRPr>
          </a:p>
        </p:txBody>
      </p:sp>
      <p:sp>
        <p:nvSpPr>
          <p:cNvPr id="19458" name="Rectangle 2"/>
          <p:cNvSpPr>
            <a:spLocks noGrp="1" noChangeArrowheads="1"/>
          </p:cNvSpPr>
          <p:nvPr>
            <p:ph type="title"/>
          </p:nvPr>
        </p:nvSpPr>
        <p:spPr>
          <a:ln/>
        </p:spPr>
        <p:txBody>
          <a:bodyPr/>
          <a:lstStyle/>
          <a:p>
            <a:r>
              <a:rPr lang="en-US"/>
              <a:t>Resources</a:t>
            </a:r>
          </a:p>
        </p:txBody>
      </p:sp>
      <p:sp>
        <p:nvSpPr>
          <p:cNvPr id="19459" name="Rectangle 3"/>
          <p:cNvSpPr>
            <a:spLocks noGrp="1" noChangeArrowheads="1"/>
          </p:cNvSpPr>
          <p:nvPr>
            <p:ph type="body" idx="1"/>
          </p:nvPr>
        </p:nvSpPr>
        <p:spPr>
          <a:ln/>
        </p:spPr>
        <p:txBody>
          <a:bodyPr>
            <a:normAutofit lnSpcReduction="10000"/>
          </a:bodyPr>
          <a:lstStyle/>
          <a:p>
            <a:pPr>
              <a:lnSpc>
                <a:spcPct val="80000"/>
              </a:lnSpc>
              <a:spcBef>
                <a:spcPct val="15000"/>
              </a:spcBef>
              <a:spcAft>
                <a:spcPct val="20000"/>
              </a:spcAft>
            </a:pPr>
            <a:r>
              <a:rPr lang="en-US" sz="1200"/>
              <a:t>A List Apart – articles on practical issues and suggestions for working with CSS correctly</a:t>
            </a:r>
            <a:br>
              <a:rPr lang="en-US" sz="1200"/>
            </a:br>
            <a:r>
              <a:rPr lang="en-US" sz="1200"/>
              <a:t>	</a:t>
            </a:r>
            <a:r>
              <a:rPr lang="en-US" sz="1200">
                <a:latin typeface="Courier New" pitchFamily="49" charset="0"/>
              </a:rPr>
              <a:t>http://www.alistapart.com/topics/code/css</a:t>
            </a:r>
          </a:p>
          <a:p>
            <a:pPr>
              <a:lnSpc>
                <a:spcPct val="80000"/>
              </a:lnSpc>
              <a:spcBef>
                <a:spcPct val="15000"/>
              </a:spcBef>
              <a:spcAft>
                <a:spcPct val="20000"/>
              </a:spcAft>
            </a:pPr>
            <a:r>
              <a:rPr lang="en-US" sz="1200"/>
              <a:t>Example XHTML Pages, with and without the CSS Style Sheet:</a:t>
            </a:r>
            <a:br>
              <a:rPr lang="en-US" sz="1200"/>
            </a:br>
            <a:r>
              <a:rPr lang="en-US" sz="1200"/>
              <a:t>	</a:t>
            </a:r>
            <a:r>
              <a:rPr lang="en-US" sz="1200">
                <a:latin typeface="Courier New" pitchFamily="49" charset="0"/>
              </a:rPr>
              <a:t>http://techbriefings.stanford.edu/web_standards/example1.html</a:t>
            </a:r>
            <a:r>
              <a:rPr lang="en-US" sz="1200"/>
              <a:t>	</a:t>
            </a:r>
            <a:r>
              <a:rPr lang="en-US" sz="1200">
                <a:latin typeface="Courier New" pitchFamily="49" charset="0"/>
              </a:rPr>
              <a:t>http://techbriefings.stanford.edu/web_standards/example2.html</a:t>
            </a:r>
            <a:r>
              <a:rPr lang="en-US" sz="1200"/>
              <a:t> 	</a:t>
            </a:r>
            <a:r>
              <a:rPr lang="en-US" sz="1200">
                <a:latin typeface="Courier New" pitchFamily="49" charset="0"/>
              </a:rPr>
              <a:t>http://techbriefings.stanford.edu/web_standards/example.css</a:t>
            </a:r>
            <a:r>
              <a:rPr lang="en-US" sz="1200"/>
              <a:t> </a:t>
            </a:r>
          </a:p>
          <a:p>
            <a:pPr>
              <a:lnSpc>
                <a:spcPct val="80000"/>
              </a:lnSpc>
              <a:spcBef>
                <a:spcPct val="15000"/>
              </a:spcBef>
              <a:spcAft>
                <a:spcPct val="20000"/>
              </a:spcAft>
            </a:pPr>
            <a:r>
              <a:rPr lang="en-US" altLang="en-US" sz="1200"/>
              <a:t>The </a:t>
            </a:r>
            <a:r>
              <a:rPr lang="en-US" altLang="en-US" sz="1200" i="1"/>
              <a:t>CSS Zen Garden</a:t>
            </a:r>
            <a:r>
              <a:rPr lang="en-US" altLang="en-US" sz="1200"/>
              <a:t> shows some of the most advanced uses of CSS:  	</a:t>
            </a:r>
            <a:r>
              <a:rPr lang="en-US" altLang="en-US" sz="1200">
                <a:latin typeface="Courier New" pitchFamily="49" charset="0"/>
              </a:rPr>
              <a:t>http://www.csszengarden.com/</a:t>
            </a:r>
          </a:p>
          <a:p>
            <a:pPr>
              <a:lnSpc>
                <a:spcPct val="80000"/>
              </a:lnSpc>
              <a:spcBef>
                <a:spcPct val="15000"/>
              </a:spcBef>
              <a:spcAft>
                <a:spcPct val="20000"/>
              </a:spcAft>
            </a:pPr>
            <a:r>
              <a:rPr lang="en-US" sz="1200" i="1"/>
              <a:t>CSS in the real world: ajc.com's 'News Break':  	</a:t>
            </a:r>
            <a:r>
              <a:rPr lang="en-US" sz="1200">
                <a:latin typeface="Courier New" pitchFamily="49" charset="0"/>
              </a:rPr>
              <a:t>http://www.holovaty.com/blog/archive/2002/09/28/2340</a:t>
            </a:r>
          </a:p>
          <a:p>
            <a:pPr>
              <a:lnSpc>
                <a:spcPct val="80000"/>
              </a:lnSpc>
              <a:spcBef>
                <a:spcPct val="15000"/>
              </a:spcBef>
              <a:spcAft>
                <a:spcPct val="20000"/>
              </a:spcAft>
            </a:pPr>
            <a:r>
              <a:rPr lang="en-US" sz="1200"/>
              <a:t>Microsoft's CSS Information:  	</a:t>
            </a:r>
            <a:r>
              <a:rPr lang="en-US" sz="1200">
                <a:latin typeface="Courier New" pitchFamily="49" charset="0"/>
              </a:rPr>
              <a:t>http://msdn.microsoft.com/workshop/author/css/reference/attributes.asp</a:t>
            </a:r>
            <a:r>
              <a:rPr lang="en-US" sz="1200"/>
              <a:t> </a:t>
            </a:r>
          </a:p>
          <a:p>
            <a:pPr>
              <a:lnSpc>
                <a:spcPct val="80000"/>
              </a:lnSpc>
              <a:spcBef>
                <a:spcPct val="15000"/>
              </a:spcBef>
              <a:spcAft>
                <a:spcPct val="20000"/>
              </a:spcAft>
            </a:pPr>
            <a:r>
              <a:rPr lang="en-US" sz="1200"/>
              <a:t>Microsoft's Style Sheet Demonstrations:  	</a:t>
            </a:r>
            <a:r>
              <a:rPr lang="en-US" sz="1200">
                <a:latin typeface="Courier New" pitchFamily="49" charset="0"/>
              </a:rPr>
              <a:t>http://www.microsoft.com/typography/css/gallery/extract1.htm</a:t>
            </a:r>
            <a:r>
              <a:rPr lang="en-US" sz="1200"/>
              <a:t> 	</a:t>
            </a:r>
            <a:r>
              <a:rPr lang="en-US" sz="1200">
                <a:latin typeface="Courier New" pitchFamily="49" charset="0"/>
              </a:rPr>
              <a:t>http://www.microsoft.com/typography/css/gallery/slide1.htm</a:t>
            </a:r>
            <a:r>
              <a:rPr lang="en-US" sz="1200"/>
              <a:t> </a:t>
            </a:r>
          </a:p>
          <a:p>
            <a:pPr>
              <a:lnSpc>
                <a:spcPct val="80000"/>
              </a:lnSpc>
              <a:spcBef>
                <a:spcPct val="15000"/>
              </a:spcBef>
              <a:spcAft>
                <a:spcPct val="20000"/>
              </a:spcAft>
            </a:pPr>
            <a:r>
              <a:rPr lang="en-US" sz="1200"/>
              <a:t>W3C Style Examples</a:t>
            </a:r>
            <a:br>
              <a:rPr lang="en-US" sz="1200"/>
            </a:br>
            <a:r>
              <a:rPr lang="en-US" sz="1200"/>
              <a:t>	</a:t>
            </a:r>
            <a:r>
              <a:rPr lang="en-US" sz="1200">
                <a:latin typeface="Courier New" pitchFamily="49" charset="0"/>
              </a:rPr>
              <a:t>http://www.w3.org/Style/Examples/007</a:t>
            </a:r>
          </a:p>
          <a:p>
            <a:pPr>
              <a:lnSpc>
                <a:spcPct val="80000"/>
              </a:lnSpc>
              <a:spcBef>
                <a:spcPct val="15000"/>
              </a:spcBef>
              <a:spcAft>
                <a:spcPct val="20000"/>
              </a:spcAft>
            </a:pPr>
            <a:r>
              <a:rPr lang="en-US" sz="1200"/>
              <a:t>W3C CSS 2.1 Specifications:</a:t>
            </a:r>
            <a:br>
              <a:rPr lang="en-US" sz="1200"/>
            </a:br>
            <a:r>
              <a:rPr lang="en-US" sz="1200"/>
              <a:t>	</a:t>
            </a:r>
            <a:r>
              <a:rPr lang="en-US" sz="1200">
                <a:latin typeface="Courier New" pitchFamily="49" charset="0"/>
              </a:rPr>
              <a:t>http://www.w3.org/TR/CSS21/</a:t>
            </a:r>
          </a:p>
          <a:p>
            <a:pPr>
              <a:lnSpc>
                <a:spcPct val="80000"/>
              </a:lnSpc>
              <a:spcBef>
                <a:spcPct val="15000"/>
              </a:spcBef>
              <a:spcAft>
                <a:spcPct val="20000"/>
              </a:spcAft>
            </a:pPr>
            <a:r>
              <a:rPr lang="en-US" sz="1200"/>
              <a:t>W3Schools CSS Tutorial:</a:t>
            </a:r>
            <a:r>
              <a:rPr lang="en-US" sz="1200">
                <a:latin typeface="Courier New" pitchFamily="49" charset="0"/>
              </a:rPr>
              <a:t/>
            </a:r>
            <a:br>
              <a:rPr lang="en-US" sz="1200">
                <a:latin typeface="Courier New" pitchFamily="49" charset="0"/>
              </a:rPr>
            </a:br>
            <a:r>
              <a:rPr lang="en-US" sz="1200">
                <a:latin typeface="Courier New" pitchFamily="49" charset="0"/>
              </a:rPr>
              <a:t>	http://www.w3schools.com/css</a:t>
            </a:r>
          </a:p>
          <a:p>
            <a:pPr>
              <a:lnSpc>
                <a:spcPct val="80000"/>
              </a:lnSpc>
              <a:spcBef>
                <a:spcPct val="15000"/>
              </a:spcBef>
              <a:spcAft>
                <a:spcPct val="20000"/>
              </a:spcAft>
            </a:pPr>
            <a:r>
              <a:rPr lang="en-US" sz="1200"/>
              <a:t>W3Schools CSS Reference:</a:t>
            </a:r>
            <a:br>
              <a:rPr lang="en-US" sz="1200"/>
            </a:br>
            <a:r>
              <a:rPr lang="en-US" sz="1200">
                <a:latin typeface="Courier New" pitchFamily="49" charset="0"/>
              </a:rPr>
              <a:t>	http://www.w3schools.com/css/css_reference.asp</a:t>
            </a:r>
          </a:p>
          <a:p>
            <a:pPr>
              <a:lnSpc>
                <a:spcPct val="80000"/>
              </a:lnSpc>
              <a:spcBef>
                <a:spcPct val="15000"/>
              </a:spcBef>
              <a:spcAft>
                <a:spcPct val="20000"/>
              </a:spcAft>
            </a:pPr>
            <a:r>
              <a:rPr lang="en-US" sz="1200"/>
              <a:t>Webmonkey’s Cascading Style Sheet Guide:  	</a:t>
            </a:r>
            <a:br>
              <a:rPr lang="en-US" sz="1200"/>
            </a:br>
            <a:r>
              <a:rPr lang="en-US" sz="1200"/>
              <a:t>	</a:t>
            </a:r>
            <a:r>
              <a:rPr lang="en-US" sz="1200">
                <a:latin typeface="Courier New" pitchFamily="49" charset="0"/>
              </a:rPr>
              <a:t>http://www.webmonkey.com/reference/stylesheet_guide</a:t>
            </a:r>
            <a:r>
              <a:rPr lang="en-US" sz="1200"/>
              <a:t>/</a:t>
            </a:r>
          </a:p>
          <a:p>
            <a:pPr>
              <a:lnSpc>
                <a:spcPct val="80000"/>
              </a:lnSpc>
              <a:spcBef>
                <a:spcPct val="15000"/>
              </a:spcBef>
              <a:spcAft>
                <a:spcPct val="20000"/>
              </a:spcAft>
            </a:pPr>
            <a:r>
              <a:rPr lang="en-US" sz="1200"/>
              <a:t>Brian Wilson’s Cascading Style Sheet Reference Guide:  	</a:t>
            </a:r>
            <a:r>
              <a:rPr lang="en-US" sz="1200">
                <a:latin typeface="Courier New" pitchFamily="49" charset="0"/>
              </a:rPr>
              <a:t>http://www.blooberry.com/indexdot/css/index.html</a:t>
            </a:r>
            <a:r>
              <a:rPr lang="en-US" sz="1200"/>
              <a:t> </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299</Words>
  <Application>Microsoft Office PowerPoint</Application>
  <PresentationFormat>On-screen Show (4:3)</PresentationFormat>
  <Paragraphs>46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Web Development/BTCS-2410</vt:lpstr>
      <vt:lpstr>Layers and the “Bounding Box”</vt:lpstr>
      <vt:lpstr>Layering Example 1</vt:lpstr>
      <vt:lpstr>Layering Example 2</vt:lpstr>
      <vt:lpstr>Float</vt:lpstr>
      <vt:lpstr>Float Example 1 – float: right</vt:lpstr>
      <vt:lpstr>Float Example 2 – float: left</vt:lpstr>
      <vt:lpstr>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Web Development/BTCS-2410</dc:title>
  <dc:creator>Yogesh</dc:creator>
  <cp:lastModifiedBy>Yogesh</cp:lastModifiedBy>
  <cp:revision>2</cp:revision>
  <dcterms:created xsi:type="dcterms:W3CDTF">2023-06-20T06:23:35Z</dcterms:created>
  <dcterms:modified xsi:type="dcterms:W3CDTF">2023-06-20T08:01:12Z</dcterms:modified>
</cp:coreProperties>
</file>