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1"/>
  </p:notesMasterIdLst>
  <p:sldIdLst>
    <p:sldId id="256" r:id="rId2"/>
    <p:sldId id="282" r:id="rId3"/>
    <p:sldId id="346" r:id="rId4"/>
    <p:sldId id="347" r:id="rId5"/>
    <p:sldId id="348" r:id="rId6"/>
    <p:sldId id="349" r:id="rId7"/>
    <p:sldId id="350" r:id="rId8"/>
    <p:sldId id="351" r:id="rId9"/>
    <p:sldId id="352" r:id="rId10"/>
    <p:sldId id="353" r:id="rId11"/>
    <p:sldId id="354" r:id="rId12"/>
    <p:sldId id="355" r:id="rId13"/>
    <p:sldId id="356" r:id="rId14"/>
    <p:sldId id="357" r:id="rId15"/>
    <p:sldId id="358" r:id="rId16"/>
    <p:sldId id="359" r:id="rId17"/>
    <p:sldId id="360" r:id="rId18"/>
    <p:sldId id="361" r:id="rId19"/>
    <p:sldId id="345" r:id="rId2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9741" autoAdjust="0"/>
    <p:restoredTop sz="94729"/>
  </p:normalViewPr>
  <p:slideViewPr>
    <p:cSldViewPr>
      <p:cViewPr>
        <p:scale>
          <a:sx n="70" d="100"/>
          <a:sy n="70" d="100"/>
        </p:scale>
        <p:origin x="-876" y="102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75E0460-E654-42CE-A030-2BB41F913000}" type="datetimeFigureOut">
              <a:rPr lang="en-US" smtClean="0"/>
              <a:pPr/>
              <a:t>7/27/2023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093022-06E1-473B-909F-B1570F97129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035623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8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B4388-F365-43A6-8496-C4CC9C5DDCA0}" type="datetimeFigureOut">
              <a:rPr lang="en-US" smtClean="0"/>
              <a:pPr/>
              <a:t>7/27/2023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909-B731-40E6-B40D-2B16F28635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B4388-F365-43A6-8496-C4CC9C5DDCA0}" type="datetimeFigureOut">
              <a:rPr lang="en-US" smtClean="0"/>
              <a:pPr/>
              <a:t>7/27/2023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909-B731-40E6-B40D-2B16F28635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41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41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B4388-F365-43A6-8496-C4CC9C5DDCA0}" type="datetimeFigureOut">
              <a:rPr lang="en-US" smtClean="0"/>
              <a:pPr/>
              <a:t>7/27/2023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909-B731-40E6-B40D-2B16F28635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B4388-F365-43A6-8496-C4CC9C5DDCA0}" type="datetimeFigureOut">
              <a:rPr lang="en-US" smtClean="0"/>
              <a:pPr/>
              <a:t>7/27/2023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909-B731-40E6-B40D-2B16F28635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3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B4388-F365-43A6-8496-C4CC9C5DDCA0}" type="datetimeFigureOut">
              <a:rPr lang="en-US" smtClean="0"/>
              <a:pPr/>
              <a:t>7/27/2023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909-B731-40E6-B40D-2B16F28635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3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3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B4388-F365-43A6-8496-C4CC9C5DDCA0}" type="datetimeFigureOut">
              <a:rPr lang="en-US" smtClean="0"/>
              <a:pPr/>
              <a:t>7/27/2023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909-B731-40E6-B40D-2B16F28635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B4388-F365-43A6-8496-C4CC9C5DDCA0}" type="datetimeFigureOut">
              <a:rPr lang="en-US" smtClean="0"/>
              <a:pPr/>
              <a:t>7/27/2023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909-B731-40E6-B40D-2B16F28635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B4388-F365-43A6-8496-C4CC9C5DDCA0}" type="datetimeFigureOut">
              <a:rPr lang="en-US" smtClean="0"/>
              <a:pPr/>
              <a:t>7/27/2023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909-B731-40E6-B40D-2B16F28635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B4388-F365-43A6-8496-C4CC9C5DDCA0}" type="datetimeFigureOut">
              <a:rPr lang="en-US" smtClean="0"/>
              <a:pPr/>
              <a:t>7/27/2023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909-B731-40E6-B40D-2B16F28635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2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3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2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B4388-F365-43A6-8496-C4CC9C5DDCA0}" type="datetimeFigureOut">
              <a:rPr lang="en-US" smtClean="0"/>
              <a:pPr/>
              <a:t>7/27/2023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909-B731-40E6-B40D-2B16F28635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B4388-F365-43A6-8496-C4CC9C5DDCA0}" type="datetimeFigureOut">
              <a:rPr lang="en-US" smtClean="0"/>
              <a:pPr/>
              <a:t>7/27/2023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909-B731-40E6-B40D-2B16F28635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3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DB4388-F365-43A6-8496-C4CC9C5DDCA0}" type="datetimeFigureOut">
              <a:rPr lang="en-US" smtClean="0"/>
              <a:pPr/>
              <a:t>7/27/2023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3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C20909-B731-40E6-B40D-2B16F286356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0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5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38200" y="762000"/>
            <a:ext cx="10513168" cy="2286000"/>
          </a:xfrm>
        </p:spPr>
        <p:txBody>
          <a:bodyPr>
            <a:normAutofit fontScale="90000"/>
          </a:bodyPr>
          <a:lstStyle/>
          <a:p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4000" dirty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>Engineering Mathematics-III (BMAT-1111)</a:t>
            </a:r>
            <a:r>
              <a:rPr lang="en-IN" b="1" dirty="0" smtClean="0"/>
              <a:t/>
            </a:r>
            <a:br>
              <a:rPr lang="en-IN" b="1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14" name="Footer Placeholder 4">
            <a:extLst>
              <a:ext uri="{FF2B5EF4-FFF2-40B4-BE49-F238E27FC236}">
                <a16:creationId xmlns="" xmlns:a16="http://schemas.microsoft.com/office/drawing/2014/main" id="{9DF95F34-A162-CA4C-889B-0891699B6A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75000" y="6365229"/>
            <a:ext cx="4114800" cy="365125"/>
          </a:xfrm>
        </p:spPr>
        <p:txBody>
          <a:bodyPr/>
          <a:lstStyle/>
          <a:p>
            <a:r>
              <a:rPr lang="en-US" b="1" dirty="0" err="1">
                <a:solidFill>
                  <a:schemeClr val="bg1"/>
                </a:solidFill>
              </a:rPr>
              <a:t>Dr.Nitin</a:t>
            </a:r>
            <a:r>
              <a:rPr lang="en-US" b="1">
                <a:solidFill>
                  <a:schemeClr val="bg1"/>
                </a:solidFill>
              </a:rPr>
              <a:t> Thapar_SOMC_ITFM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13" name="Slide Number Placeholder 5">
            <a:extLst>
              <a:ext uri="{FF2B5EF4-FFF2-40B4-BE49-F238E27FC236}">
                <a16:creationId xmlns="" xmlns:a16="http://schemas.microsoft.com/office/drawing/2014/main" id="{C3EF51EB-3DA5-4842-B82C-4F75593C59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4074E40B-79F9-F74D-8D9E-1BC4B8F861E8}" type="slidenum">
              <a:rPr lang="en-US" smtClean="0"/>
              <a:pPr/>
              <a:t>1</a:t>
            </a:fld>
            <a:endParaRPr lang="en-US" dirty="0"/>
          </a:p>
        </p:txBody>
      </p:sp>
      <p:pic>
        <p:nvPicPr>
          <p:cNvPr id="12" name="Picture 2" descr="RIMT University">
            <a:extLst>
              <a:ext uri="{FF2B5EF4-FFF2-40B4-BE49-F238E27FC236}">
                <a16:creationId xmlns="" xmlns:a16="http://schemas.microsoft.com/office/drawing/2014/main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Rectangle 14">
            <a:extLst>
              <a:ext uri="{FF2B5EF4-FFF2-40B4-BE49-F238E27FC236}">
                <a16:creationId xmlns="" xmlns:a16="http://schemas.microsoft.com/office/drawing/2014/main" id="{10D8ABEA-F2E3-8B43-9C07-09D62BFBF7A6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="" xmlns:a16="http://schemas.microsoft.com/office/drawing/2014/main" id="{64FE491C-50AE-C347-9BEA-9FF9A5452B72}"/>
              </a:ext>
            </a:extLst>
          </p:cNvPr>
          <p:cNvSpPr/>
          <p:nvPr/>
        </p:nvSpPr>
        <p:spPr>
          <a:xfrm>
            <a:off x="-1295400" y="6330244"/>
            <a:ext cx="8585200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GB" sz="2000" b="1" cap="none" spc="0" dirty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</a:t>
            </a:r>
            <a:r>
              <a:rPr lang="en-GB" b="1" cap="none" spc="0" dirty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www.rimt.ac.in</a:t>
            </a:r>
            <a:endParaRPr lang="en-GB" sz="2400" b="1" cap="none" spc="0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17" name="Footer Placeholder 4">
            <a:extLst>
              <a:ext uri="{FF2B5EF4-FFF2-40B4-BE49-F238E27FC236}">
                <a16:creationId xmlns="" xmlns:a16="http://schemas.microsoft.com/office/drawing/2014/main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Computer Science &amp;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10" name="Title 3"/>
          <p:cNvSpPr txBox="1">
            <a:spLocks/>
          </p:cNvSpPr>
          <p:nvPr/>
        </p:nvSpPr>
        <p:spPr>
          <a:xfrm>
            <a:off x="7289800" y="4038600"/>
            <a:ext cx="4626154" cy="1447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5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4000" dirty="0"/>
              <a:t>Prepared by</a:t>
            </a:r>
            <a:r>
              <a:rPr lang="en-IN" sz="4000" dirty="0" smtClean="0"/>
              <a:t>: Sachin Syan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11" name="Title 3"/>
          <p:cNvSpPr txBox="1">
            <a:spLocks/>
          </p:cNvSpPr>
          <p:nvPr/>
        </p:nvSpPr>
        <p:spPr>
          <a:xfrm>
            <a:off x="990600" y="2590800"/>
            <a:ext cx="5105400" cy="1447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2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70000"/>
              </a:lnSpc>
            </a:pPr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9600" dirty="0" smtClean="0">
                <a:solidFill>
                  <a:srgbClr val="7030A0"/>
                </a:solidFill>
                <a:latin typeface="+mn-lt"/>
              </a:rPr>
              <a:t/>
            </a:r>
            <a:br>
              <a:rPr lang="en-IN" sz="9600" dirty="0" smtClean="0">
                <a:solidFill>
                  <a:srgbClr val="7030A0"/>
                </a:solidFill>
                <a:latin typeface="+mn-lt"/>
              </a:rPr>
            </a:br>
            <a:r>
              <a:rPr lang="en-US" sz="9600" dirty="0">
                <a:latin typeface="+mn-lt"/>
              </a:rPr>
              <a:t>Course Name</a:t>
            </a:r>
            <a:r>
              <a:rPr lang="en-US" sz="9600" dirty="0" smtClean="0">
                <a:latin typeface="+mn-lt"/>
              </a:rPr>
              <a:t>: </a:t>
            </a:r>
            <a:r>
              <a:rPr lang="en-US" sz="9600" smtClean="0">
                <a:latin typeface="+mn-lt"/>
              </a:rPr>
              <a:t>B.Tech (CSE) </a:t>
            </a:r>
            <a:r>
              <a:rPr lang="en-US" sz="9600" dirty="0">
                <a:latin typeface="+mn-lt"/>
              </a:rPr>
              <a:t/>
            </a:r>
            <a:br>
              <a:rPr lang="en-US" sz="9600" dirty="0">
                <a:latin typeface="+mn-lt"/>
              </a:rPr>
            </a:br>
            <a:r>
              <a:rPr lang="en-US" sz="9600" dirty="0">
                <a:latin typeface="+mn-lt"/>
              </a:rPr>
              <a:t>Semester</a:t>
            </a:r>
            <a:r>
              <a:rPr lang="en-US" sz="9600" dirty="0" smtClean="0">
                <a:latin typeface="+mn-lt"/>
              </a:rPr>
              <a:t>: Ist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RIMT University">
            <a:extLst>
              <a:ext uri="{FF2B5EF4-FFF2-40B4-BE49-F238E27FC236}">
                <a16:creationId xmlns="" xmlns:a16="http://schemas.microsoft.com/office/drawing/2014/main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="" xmlns:a16="http://schemas.microsoft.com/office/drawing/2014/main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Computer Science &amp;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lum bright="-39000" contrast="57000"/>
          </a:blip>
          <a:srcRect/>
          <a:stretch>
            <a:fillRect/>
          </a:stretch>
        </p:blipFill>
        <p:spPr bwMode="auto">
          <a:xfrm>
            <a:off x="95208" y="1000108"/>
            <a:ext cx="11923814" cy="46434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" name="Rectangle 9"/>
          <p:cNvSpPr/>
          <p:nvPr/>
        </p:nvSpPr>
        <p:spPr>
          <a:xfrm>
            <a:off x="1738282" y="1071546"/>
            <a:ext cx="285752" cy="214314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1" name="Rectangle 10"/>
          <p:cNvSpPr/>
          <p:nvPr/>
        </p:nvSpPr>
        <p:spPr>
          <a:xfrm>
            <a:off x="8024826" y="1000108"/>
            <a:ext cx="3857652" cy="357190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609600" y="-214330"/>
            <a:ext cx="10972800" cy="1143000"/>
          </a:xfrm>
        </p:spPr>
        <p:txBody>
          <a:bodyPr>
            <a:normAutofit/>
          </a:bodyPr>
          <a:lstStyle/>
          <a:p>
            <a:pPr algn="ctr"/>
            <a:r>
              <a:rPr lang="en-IN" sz="3200" b="1" dirty="0" smtClean="0"/>
              <a:t>Integrating Factor</a:t>
            </a:r>
            <a:endParaRPr lang="en-IN" sz="3200" b="1" dirty="0"/>
          </a:p>
        </p:txBody>
      </p:sp>
    </p:spTree>
    <p:extLst>
      <p:ext uri="{BB962C8B-B14F-4D97-AF65-F5344CB8AC3E}">
        <p14:creationId xmlns:p14="http://schemas.microsoft.com/office/powerpoint/2010/main" xmlns="" val="1949115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RIMT University">
            <a:extLst>
              <a:ext uri="{FF2B5EF4-FFF2-40B4-BE49-F238E27FC236}">
                <a16:creationId xmlns="" xmlns:a16="http://schemas.microsoft.com/office/drawing/2014/main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="" xmlns:a16="http://schemas.microsoft.com/office/drawing/2014/main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Computer Science &amp;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738282" y="1071546"/>
            <a:ext cx="285752" cy="214314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1" name="Rectangle 10"/>
          <p:cNvSpPr/>
          <p:nvPr/>
        </p:nvSpPr>
        <p:spPr>
          <a:xfrm>
            <a:off x="8024826" y="1000108"/>
            <a:ext cx="3857652" cy="357190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lum bright="-39000" contrast="57000"/>
          </a:blip>
          <a:srcRect/>
          <a:stretch>
            <a:fillRect/>
          </a:stretch>
        </p:blipFill>
        <p:spPr bwMode="auto">
          <a:xfrm>
            <a:off x="2688795" y="714356"/>
            <a:ext cx="6550477" cy="2249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2" name="Rectangle 11"/>
          <p:cNvSpPr/>
          <p:nvPr/>
        </p:nvSpPr>
        <p:spPr>
          <a:xfrm>
            <a:off x="3809984" y="785794"/>
            <a:ext cx="285752" cy="285752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4">
            <a:lum bright="-39000" contrast="57000"/>
          </a:blip>
          <a:srcRect/>
          <a:stretch>
            <a:fillRect/>
          </a:stretch>
        </p:blipFill>
        <p:spPr bwMode="auto">
          <a:xfrm>
            <a:off x="2686070" y="2928934"/>
            <a:ext cx="6267450" cy="32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609600" y="-214330"/>
            <a:ext cx="10972800" cy="1143000"/>
          </a:xfrm>
        </p:spPr>
        <p:txBody>
          <a:bodyPr>
            <a:normAutofit/>
          </a:bodyPr>
          <a:lstStyle/>
          <a:p>
            <a:pPr algn="ctr"/>
            <a:r>
              <a:rPr lang="en-IN" sz="3200" b="1" dirty="0" smtClean="0"/>
              <a:t>Integrating Factor</a:t>
            </a:r>
            <a:endParaRPr lang="en-IN" sz="3200" b="1" dirty="0"/>
          </a:p>
        </p:txBody>
      </p:sp>
    </p:spTree>
    <p:extLst>
      <p:ext uri="{BB962C8B-B14F-4D97-AF65-F5344CB8AC3E}">
        <p14:creationId xmlns:p14="http://schemas.microsoft.com/office/powerpoint/2010/main" xmlns="" val="1949115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RIMT University">
            <a:extLst>
              <a:ext uri="{FF2B5EF4-FFF2-40B4-BE49-F238E27FC236}">
                <a16:creationId xmlns="" xmlns:a16="http://schemas.microsoft.com/office/drawing/2014/main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="" xmlns:a16="http://schemas.microsoft.com/office/drawing/2014/main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Computer Science &amp;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738282" y="1071546"/>
            <a:ext cx="285752" cy="214314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1" name="Rectangle 10"/>
          <p:cNvSpPr/>
          <p:nvPr/>
        </p:nvSpPr>
        <p:spPr>
          <a:xfrm>
            <a:off x="8024826" y="1000108"/>
            <a:ext cx="3857652" cy="357190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2" name="Rectangle 11"/>
          <p:cNvSpPr/>
          <p:nvPr/>
        </p:nvSpPr>
        <p:spPr>
          <a:xfrm>
            <a:off x="3809984" y="785794"/>
            <a:ext cx="285752" cy="285752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lum bright="-39000" contrast="57000"/>
          </a:blip>
          <a:srcRect/>
          <a:stretch>
            <a:fillRect/>
          </a:stretch>
        </p:blipFill>
        <p:spPr bwMode="auto">
          <a:xfrm>
            <a:off x="1381092" y="642918"/>
            <a:ext cx="6898301" cy="21336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4">
            <a:lum bright="-39000" contrast="57000"/>
          </a:blip>
          <a:srcRect/>
          <a:stretch>
            <a:fillRect/>
          </a:stretch>
        </p:blipFill>
        <p:spPr bwMode="auto">
          <a:xfrm>
            <a:off x="1166778" y="2714620"/>
            <a:ext cx="9096547" cy="35433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3" name="Rectangle 12"/>
          <p:cNvSpPr/>
          <p:nvPr/>
        </p:nvSpPr>
        <p:spPr>
          <a:xfrm>
            <a:off x="2381224" y="857232"/>
            <a:ext cx="214314" cy="214314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09600" y="-214330"/>
            <a:ext cx="10972800" cy="1143000"/>
          </a:xfrm>
        </p:spPr>
        <p:txBody>
          <a:bodyPr>
            <a:normAutofit/>
          </a:bodyPr>
          <a:lstStyle/>
          <a:p>
            <a:pPr algn="ctr"/>
            <a:r>
              <a:rPr lang="en-IN" sz="3200" b="1" dirty="0" smtClean="0"/>
              <a:t>Integrating Factor</a:t>
            </a:r>
            <a:endParaRPr lang="en-IN" sz="3200" b="1" dirty="0"/>
          </a:p>
        </p:txBody>
      </p:sp>
    </p:spTree>
    <p:extLst>
      <p:ext uri="{BB962C8B-B14F-4D97-AF65-F5344CB8AC3E}">
        <p14:creationId xmlns:p14="http://schemas.microsoft.com/office/powerpoint/2010/main" xmlns="" val="1949115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RIMT University">
            <a:extLst>
              <a:ext uri="{FF2B5EF4-FFF2-40B4-BE49-F238E27FC236}">
                <a16:creationId xmlns="" xmlns:a16="http://schemas.microsoft.com/office/drawing/2014/main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="" xmlns:a16="http://schemas.microsoft.com/office/drawing/2014/main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Computer Science &amp;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738282" y="1071546"/>
            <a:ext cx="285752" cy="214314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1" name="Rectangle 10"/>
          <p:cNvSpPr/>
          <p:nvPr/>
        </p:nvSpPr>
        <p:spPr>
          <a:xfrm>
            <a:off x="8024826" y="1000108"/>
            <a:ext cx="3857652" cy="357190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2" name="Rectangle 11"/>
          <p:cNvSpPr/>
          <p:nvPr/>
        </p:nvSpPr>
        <p:spPr>
          <a:xfrm>
            <a:off x="3809984" y="785794"/>
            <a:ext cx="285752" cy="285752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3" name="Rectangle 12"/>
          <p:cNvSpPr/>
          <p:nvPr/>
        </p:nvSpPr>
        <p:spPr>
          <a:xfrm>
            <a:off x="2381224" y="857232"/>
            <a:ext cx="214314" cy="214314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lum bright="-39000" contrast="57000"/>
          </a:blip>
          <a:srcRect/>
          <a:stretch>
            <a:fillRect/>
          </a:stretch>
        </p:blipFill>
        <p:spPr bwMode="auto">
          <a:xfrm>
            <a:off x="666712" y="785794"/>
            <a:ext cx="10791232" cy="550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4" name="Rectangle 13"/>
          <p:cNvSpPr/>
          <p:nvPr/>
        </p:nvSpPr>
        <p:spPr>
          <a:xfrm>
            <a:off x="2238348" y="857232"/>
            <a:ext cx="214314" cy="214314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609600" y="-214330"/>
            <a:ext cx="10972800" cy="1143000"/>
          </a:xfrm>
        </p:spPr>
        <p:txBody>
          <a:bodyPr>
            <a:normAutofit/>
          </a:bodyPr>
          <a:lstStyle/>
          <a:p>
            <a:pPr algn="ctr"/>
            <a:r>
              <a:rPr lang="en-IN" sz="3200" b="1" dirty="0" smtClean="0"/>
              <a:t>Integrating Factor</a:t>
            </a:r>
            <a:endParaRPr lang="en-IN" sz="3200" b="1" dirty="0"/>
          </a:p>
        </p:txBody>
      </p:sp>
    </p:spTree>
    <p:extLst>
      <p:ext uri="{BB962C8B-B14F-4D97-AF65-F5344CB8AC3E}">
        <p14:creationId xmlns:p14="http://schemas.microsoft.com/office/powerpoint/2010/main" xmlns="" val="1949115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RIMT University">
            <a:extLst>
              <a:ext uri="{FF2B5EF4-FFF2-40B4-BE49-F238E27FC236}">
                <a16:creationId xmlns="" xmlns:a16="http://schemas.microsoft.com/office/drawing/2014/main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="" xmlns:a16="http://schemas.microsoft.com/office/drawing/2014/main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Computer Science &amp;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609600" y="-214330"/>
            <a:ext cx="10972800" cy="1143000"/>
          </a:xfrm>
        </p:spPr>
        <p:txBody>
          <a:bodyPr>
            <a:normAutofit/>
          </a:bodyPr>
          <a:lstStyle/>
          <a:p>
            <a:pPr algn="ctr"/>
            <a:r>
              <a:rPr lang="en-IN" sz="3200" b="1" dirty="0" smtClean="0"/>
              <a:t>Integrating Factor</a:t>
            </a:r>
            <a:endParaRPr lang="en-IN" sz="3200" b="1" dirty="0"/>
          </a:p>
        </p:txBody>
      </p:sp>
      <p:sp>
        <p:nvSpPr>
          <p:cNvPr id="10" name="Rectangle 9"/>
          <p:cNvSpPr/>
          <p:nvPr/>
        </p:nvSpPr>
        <p:spPr>
          <a:xfrm>
            <a:off x="1738282" y="1071546"/>
            <a:ext cx="285752" cy="214314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1" name="Rectangle 10"/>
          <p:cNvSpPr/>
          <p:nvPr/>
        </p:nvSpPr>
        <p:spPr>
          <a:xfrm>
            <a:off x="8024826" y="1000108"/>
            <a:ext cx="3857652" cy="357190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2" name="Rectangle 11"/>
          <p:cNvSpPr/>
          <p:nvPr/>
        </p:nvSpPr>
        <p:spPr>
          <a:xfrm>
            <a:off x="3809984" y="785794"/>
            <a:ext cx="285752" cy="285752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3" name="Rectangle 12"/>
          <p:cNvSpPr/>
          <p:nvPr/>
        </p:nvSpPr>
        <p:spPr>
          <a:xfrm>
            <a:off x="2381224" y="857232"/>
            <a:ext cx="214314" cy="214314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4" name="Rectangle 13"/>
          <p:cNvSpPr/>
          <p:nvPr/>
        </p:nvSpPr>
        <p:spPr>
          <a:xfrm>
            <a:off x="2238348" y="857232"/>
            <a:ext cx="214314" cy="214314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>
            <a:lum bright="-39000" contrast="57000"/>
          </a:blip>
          <a:srcRect/>
          <a:stretch>
            <a:fillRect/>
          </a:stretch>
        </p:blipFill>
        <p:spPr bwMode="auto">
          <a:xfrm>
            <a:off x="1625556" y="1571612"/>
            <a:ext cx="7737303" cy="32147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xmlns="" val="1949115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RIMT University">
            <a:extLst>
              <a:ext uri="{FF2B5EF4-FFF2-40B4-BE49-F238E27FC236}">
                <a16:creationId xmlns="" xmlns:a16="http://schemas.microsoft.com/office/drawing/2014/main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="" xmlns:a16="http://schemas.microsoft.com/office/drawing/2014/main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Computer Science &amp;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609600" y="-214330"/>
            <a:ext cx="10972800" cy="1143000"/>
          </a:xfrm>
        </p:spPr>
        <p:txBody>
          <a:bodyPr>
            <a:normAutofit/>
          </a:bodyPr>
          <a:lstStyle/>
          <a:p>
            <a:pPr algn="ctr"/>
            <a:r>
              <a:rPr lang="en-IN" sz="3200" b="1" dirty="0" smtClean="0"/>
              <a:t>Clairaut’s Equation</a:t>
            </a:r>
            <a:endParaRPr lang="en-IN" sz="3200" b="1" dirty="0"/>
          </a:p>
        </p:txBody>
      </p:sp>
      <p:sp>
        <p:nvSpPr>
          <p:cNvPr id="10" name="Rectangle 9"/>
          <p:cNvSpPr/>
          <p:nvPr/>
        </p:nvSpPr>
        <p:spPr>
          <a:xfrm>
            <a:off x="1738282" y="1071546"/>
            <a:ext cx="285752" cy="214314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1" name="Rectangle 10"/>
          <p:cNvSpPr/>
          <p:nvPr/>
        </p:nvSpPr>
        <p:spPr>
          <a:xfrm>
            <a:off x="8024826" y="1000108"/>
            <a:ext cx="3857652" cy="357190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2" name="Rectangle 11"/>
          <p:cNvSpPr/>
          <p:nvPr/>
        </p:nvSpPr>
        <p:spPr>
          <a:xfrm>
            <a:off x="3809984" y="785794"/>
            <a:ext cx="285752" cy="285752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3" name="Rectangle 12"/>
          <p:cNvSpPr/>
          <p:nvPr/>
        </p:nvSpPr>
        <p:spPr>
          <a:xfrm>
            <a:off x="2381224" y="857232"/>
            <a:ext cx="214314" cy="214314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4" name="Rectangle 13"/>
          <p:cNvSpPr/>
          <p:nvPr/>
        </p:nvSpPr>
        <p:spPr>
          <a:xfrm>
            <a:off x="2238348" y="857232"/>
            <a:ext cx="214314" cy="214314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7169" name="Rectangle 1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666712" y="903257"/>
            <a:ext cx="971556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sz="2800" dirty="0" smtClean="0">
                <a:solidFill>
                  <a:srgbClr val="000000"/>
                </a:solidFill>
                <a:latin typeface="Times New Roman" pitchFamily="18" charset="0"/>
              </a:rPr>
              <a:t>An equation of the form </a:t>
            </a:r>
            <a:r>
              <a:rPr lang="en-IN" sz="2800" i="1" dirty="0" smtClean="0">
                <a:solidFill>
                  <a:srgbClr val="000000"/>
                </a:solidFill>
                <a:latin typeface="Times New Roman" pitchFamily="18" charset="0"/>
              </a:rPr>
              <a:t>y </a:t>
            </a:r>
            <a:r>
              <a:rPr lang="en-IN" sz="2800" dirty="0" smtClean="0">
                <a:solidFill>
                  <a:srgbClr val="000000"/>
                </a:solidFill>
                <a:latin typeface="Times New Roman" pitchFamily="18" charset="0"/>
              </a:rPr>
              <a:t>= </a:t>
            </a:r>
            <a:r>
              <a:rPr lang="en-IN" sz="2800" i="1" dirty="0" smtClean="0">
                <a:solidFill>
                  <a:srgbClr val="000000"/>
                </a:solidFill>
                <a:latin typeface="Times New Roman" pitchFamily="18" charset="0"/>
              </a:rPr>
              <a:t>px </a:t>
            </a:r>
            <a:r>
              <a:rPr lang="en-IN" sz="2800" dirty="0" smtClean="0">
                <a:solidFill>
                  <a:srgbClr val="000000"/>
                </a:solidFill>
                <a:latin typeface="Times New Roman" pitchFamily="18" charset="0"/>
              </a:rPr>
              <a:t>+ </a:t>
            </a:r>
            <a:r>
              <a:rPr lang="en-IN" sz="2800" i="1" dirty="0" smtClean="0">
                <a:solidFill>
                  <a:srgbClr val="000000"/>
                </a:solidFill>
                <a:latin typeface="Times New Roman" pitchFamily="18" charset="0"/>
              </a:rPr>
              <a:t>f </a:t>
            </a:r>
            <a:r>
              <a:rPr lang="en-IN" sz="2800" dirty="0" smtClean="0">
                <a:solidFill>
                  <a:srgbClr val="000000"/>
                </a:solidFill>
                <a:latin typeface="Times New Roman" pitchFamily="18" charset="0"/>
              </a:rPr>
              <a:t>(</a:t>
            </a:r>
            <a:r>
              <a:rPr lang="en-IN" sz="2800" i="1" dirty="0" smtClean="0">
                <a:solidFill>
                  <a:srgbClr val="000000"/>
                </a:solidFill>
                <a:latin typeface="Times New Roman" pitchFamily="18" charset="0"/>
              </a:rPr>
              <a:t>p</a:t>
            </a:r>
            <a:r>
              <a:rPr lang="en-IN" sz="2800" dirty="0" smtClean="0">
                <a:solidFill>
                  <a:srgbClr val="000000"/>
                </a:solidFill>
                <a:latin typeface="Times New Roman" pitchFamily="18" charset="0"/>
              </a:rPr>
              <a:t>) is known as Clairaut’s equation</a:t>
            </a:r>
            <a:endParaRPr lang="en-IN" sz="2800" dirty="0">
              <a:latin typeface="Times New Roman" pitchFamily="18" charset="0"/>
            </a:endParaRP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>
            <a:lum bright="-19000" contrast="61000"/>
          </a:blip>
          <a:srcRect/>
          <a:stretch>
            <a:fillRect/>
          </a:stretch>
        </p:blipFill>
        <p:spPr bwMode="auto">
          <a:xfrm>
            <a:off x="502640" y="2071678"/>
            <a:ext cx="11481107" cy="27860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xmlns="" val="1949115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2" name="Picture 2"/>
          <p:cNvPicPr>
            <a:picLocks noChangeAspect="1" noChangeArrowheads="1"/>
          </p:cNvPicPr>
          <p:nvPr/>
        </p:nvPicPr>
        <p:blipFill>
          <a:blip r:embed="rId2">
            <a:lum bright="-39000" contrast="57000"/>
          </a:blip>
          <a:srcRect/>
          <a:stretch>
            <a:fillRect/>
          </a:stretch>
        </p:blipFill>
        <p:spPr bwMode="auto">
          <a:xfrm>
            <a:off x="2809852" y="857232"/>
            <a:ext cx="4436676" cy="714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" name="Picture 2" descr="RIMT University">
            <a:extLst>
              <a:ext uri="{FF2B5EF4-FFF2-40B4-BE49-F238E27FC236}">
                <a16:creationId xmlns="" xmlns:a16="http://schemas.microsoft.com/office/drawing/2014/main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="" xmlns:a16="http://schemas.microsoft.com/office/drawing/2014/main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Computer Science &amp;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609600" y="-214330"/>
            <a:ext cx="10972800" cy="1143000"/>
          </a:xfrm>
        </p:spPr>
        <p:txBody>
          <a:bodyPr>
            <a:normAutofit/>
          </a:bodyPr>
          <a:lstStyle/>
          <a:p>
            <a:pPr algn="ctr"/>
            <a:r>
              <a:rPr lang="en-IN" sz="3200" b="1" dirty="0" smtClean="0"/>
              <a:t>Clairaut’s Equation</a:t>
            </a:r>
            <a:endParaRPr lang="en-IN" sz="3200" b="1" dirty="0"/>
          </a:p>
        </p:txBody>
      </p:sp>
      <p:sp>
        <p:nvSpPr>
          <p:cNvPr id="10" name="Rectangle 9"/>
          <p:cNvSpPr/>
          <p:nvPr/>
        </p:nvSpPr>
        <p:spPr>
          <a:xfrm>
            <a:off x="1738282" y="1071546"/>
            <a:ext cx="285752" cy="214314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1" name="Rectangle 10"/>
          <p:cNvSpPr/>
          <p:nvPr/>
        </p:nvSpPr>
        <p:spPr>
          <a:xfrm>
            <a:off x="8024826" y="1000108"/>
            <a:ext cx="3857652" cy="357190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2" name="Rectangle 11"/>
          <p:cNvSpPr/>
          <p:nvPr/>
        </p:nvSpPr>
        <p:spPr>
          <a:xfrm>
            <a:off x="3809984" y="785794"/>
            <a:ext cx="285752" cy="285752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3" name="Rectangle 12"/>
          <p:cNvSpPr/>
          <p:nvPr/>
        </p:nvSpPr>
        <p:spPr>
          <a:xfrm>
            <a:off x="2381224" y="857232"/>
            <a:ext cx="214314" cy="214314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4" name="Rectangle 13"/>
          <p:cNvSpPr/>
          <p:nvPr/>
        </p:nvSpPr>
        <p:spPr>
          <a:xfrm>
            <a:off x="2238348" y="857232"/>
            <a:ext cx="214314" cy="214314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7169" name="Rectangle 1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666712" y="903257"/>
            <a:ext cx="10572824" cy="12618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sz="2400" b="1" dirty="0" smtClean="0">
                <a:solidFill>
                  <a:srgbClr val="000000"/>
                </a:solidFill>
                <a:latin typeface="Times New Roman" pitchFamily="18" charset="0"/>
              </a:rPr>
              <a:t>Example:</a:t>
            </a:r>
            <a:r>
              <a:rPr lang="en-IN" sz="2800" dirty="0" smtClean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IN" sz="2400" dirty="0" smtClean="0">
                <a:solidFill>
                  <a:srgbClr val="000000"/>
                </a:solidFill>
                <a:latin typeface="Times New Roman" pitchFamily="18" charset="0"/>
              </a:rPr>
              <a:t>Solve</a:t>
            </a:r>
          </a:p>
          <a:p>
            <a:r>
              <a:rPr lang="en-IN" sz="2400" b="1" dirty="0" smtClean="0">
                <a:solidFill>
                  <a:srgbClr val="000000"/>
                </a:solidFill>
                <a:latin typeface="Times New Roman" pitchFamily="18" charset="0"/>
              </a:rPr>
              <a:t>Sol. </a:t>
            </a:r>
            <a:r>
              <a:rPr lang="en-IN" sz="2400" b="1" i="1" dirty="0" smtClean="0">
                <a:latin typeface="Times New Roman" pitchFamily="18" charset="0"/>
              </a:rPr>
              <a:t>p = log (px – y)</a:t>
            </a:r>
          </a:p>
          <a:p>
            <a:r>
              <a:rPr lang="en-IN" sz="2400" b="1" dirty="0" smtClean="0">
                <a:solidFill>
                  <a:srgbClr val="000000"/>
                </a:solidFill>
                <a:latin typeface="Times New Roman" pitchFamily="18" charset="0"/>
              </a:rPr>
              <a:t>or 	</a:t>
            </a:r>
            <a:r>
              <a:rPr lang="en-IN" sz="2400" b="1" i="1" dirty="0" err="1" smtClean="0">
                <a:solidFill>
                  <a:srgbClr val="000000"/>
                </a:solidFill>
                <a:latin typeface="Times New Roman" pitchFamily="18" charset="0"/>
              </a:rPr>
              <a:t>e</a:t>
            </a:r>
            <a:r>
              <a:rPr lang="en-IN" sz="2400" b="1" i="1" baseline="30000" dirty="0" err="1" smtClean="0">
                <a:solidFill>
                  <a:srgbClr val="000000"/>
                </a:solidFill>
                <a:latin typeface="Times New Roman" pitchFamily="18" charset="0"/>
              </a:rPr>
              <a:t>p</a:t>
            </a:r>
            <a:r>
              <a:rPr lang="en-IN" sz="2400" b="1" i="1" dirty="0" smtClean="0">
                <a:solidFill>
                  <a:srgbClr val="000000"/>
                </a:solidFill>
                <a:latin typeface="Times New Roman" pitchFamily="18" charset="0"/>
              </a:rPr>
              <a:t> = px – y or y = px – e </a:t>
            </a:r>
            <a:r>
              <a:rPr lang="en-IN" sz="2400" b="1" i="1" baseline="30000" dirty="0" smtClean="0">
                <a:solidFill>
                  <a:srgbClr val="000000"/>
                </a:solidFill>
                <a:latin typeface="Times New Roman" pitchFamily="18" charset="0"/>
              </a:rPr>
              <a:t>p</a:t>
            </a:r>
            <a:r>
              <a:rPr lang="en-IN" sz="2400" b="1" i="1" dirty="0" smtClean="0">
                <a:solidFill>
                  <a:srgbClr val="000000"/>
                </a:solidFill>
                <a:latin typeface="Times New Roman" pitchFamily="18" charset="0"/>
              </a:rPr>
              <a:t>,</a:t>
            </a:r>
            <a:r>
              <a:rPr lang="en-IN" sz="2400" b="1" dirty="0" smtClean="0">
                <a:solidFill>
                  <a:srgbClr val="000000"/>
                </a:solidFill>
                <a:latin typeface="Times New Roman" pitchFamily="18" charset="0"/>
              </a:rPr>
              <a:t> which is Clairaut’s equation where </a:t>
            </a:r>
            <a:r>
              <a:rPr lang="en-IN" sz="2400" b="1" i="1" dirty="0" smtClean="0">
                <a:solidFill>
                  <a:srgbClr val="000000"/>
                </a:solidFill>
                <a:latin typeface="Times New Roman" pitchFamily="18" charset="0"/>
              </a:rPr>
              <a:t>f (p) = – e </a:t>
            </a:r>
            <a:r>
              <a:rPr lang="en-IN" sz="2400" b="1" i="1" baseline="30000" dirty="0" smtClean="0">
                <a:solidFill>
                  <a:srgbClr val="000000"/>
                </a:solidFill>
                <a:latin typeface="Times New Roman" pitchFamily="18" charset="0"/>
              </a:rPr>
              <a:t>p</a:t>
            </a:r>
            <a:r>
              <a:rPr lang="en-IN" sz="2400" b="1" i="1" dirty="0" smtClean="0">
                <a:solidFill>
                  <a:srgbClr val="000000"/>
                </a:solidFill>
                <a:latin typeface="Times New Roman" pitchFamily="18" charset="0"/>
              </a:rPr>
              <a:t> </a:t>
            </a:r>
            <a:endParaRPr lang="en-IN" sz="2800" b="1" dirty="0">
              <a:latin typeface="Times New Roman" pitchFamily="18" charset="0"/>
            </a:endParaRPr>
          </a:p>
        </p:txBody>
      </p:sp>
      <p:pic>
        <p:nvPicPr>
          <p:cNvPr id="30724" name="Picture 4"/>
          <p:cNvPicPr>
            <a:picLocks noChangeAspect="1" noChangeArrowheads="1"/>
          </p:cNvPicPr>
          <p:nvPr/>
        </p:nvPicPr>
        <p:blipFill>
          <a:blip r:embed="rId4">
            <a:lum bright="-39000" contrast="57000"/>
          </a:blip>
          <a:srcRect/>
          <a:stretch>
            <a:fillRect/>
          </a:stretch>
        </p:blipFill>
        <p:spPr bwMode="auto">
          <a:xfrm>
            <a:off x="666712" y="2214554"/>
            <a:ext cx="8929750" cy="31664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xmlns="" val="1949115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RIMT University">
            <a:extLst>
              <a:ext uri="{FF2B5EF4-FFF2-40B4-BE49-F238E27FC236}">
                <a16:creationId xmlns="" xmlns:a16="http://schemas.microsoft.com/office/drawing/2014/main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="" xmlns:a16="http://schemas.microsoft.com/office/drawing/2014/main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Computer Science &amp;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609600" y="-214330"/>
            <a:ext cx="10972800" cy="1143000"/>
          </a:xfrm>
        </p:spPr>
        <p:txBody>
          <a:bodyPr>
            <a:normAutofit/>
          </a:bodyPr>
          <a:lstStyle/>
          <a:p>
            <a:pPr algn="ctr"/>
            <a:r>
              <a:rPr lang="en-IN" sz="3200" b="1" dirty="0" smtClean="0"/>
              <a:t>Clairaut’s Equation</a:t>
            </a:r>
            <a:endParaRPr lang="en-IN" sz="3200" b="1" dirty="0"/>
          </a:p>
        </p:txBody>
      </p:sp>
      <p:sp>
        <p:nvSpPr>
          <p:cNvPr id="10" name="Rectangle 9"/>
          <p:cNvSpPr/>
          <p:nvPr/>
        </p:nvSpPr>
        <p:spPr>
          <a:xfrm>
            <a:off x="1738282" y="1071546"/>
            <a:ext cx="285752" cy="214314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1" name="Rectangle 10"/>
          <p:cNvSpPr/>
          <p:nvPr/>
        </p:nvSpPr>
        <p:spPr>
          <a:xfrm>
            <a:off x="8024826" y="1000108"/>
            <a:ext cx="3857652" cy="357190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2" name="Rectangle 11"/>
          <p:cNvSpPr/>
          <p:nvPr/>
        </p:nvSpPr>
        <p:spPr>
          <a:xfrm>
            <a:off x="3809984" y="785794"/>
            <a:ext cx="285752" cy="285752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3" name="Rectangle 12"/>
          <p:cNvSpPr/>
          <p:nvPr/>
        </p:nvSpPr>
        <p:spPr>
          <a:xfrm>
            <a:off x="2381224" y="857232"/>
            <a:ext cx="214314" cy="214314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4" name="Rectangle 13"/>
          <p:cNvSpPr/>
          <p:nvPr/>
        </p:nvSpPr>
        <p:spPr>
          <a:xfrm>
            <a:off x="2238348" y="857232"/>
            <a:ext cx="214314" cy="214314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7169" name="Rectangle 1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31746" name="Picture 2"/>
          <p:cNvPicPr>
            <a:picLocks noChangeAspect="1" noChangeArrowheads="1"/>
          </p:cNvPicPr>
          <p:nvPr/>
        </p:nvPicPr>
        <p:blipFill>
          <a:blip r:embed="rId3">
            <a:lum bright="-39000" contrast="57000"/>
          </a:blip>
          <a:srcRect/>
          <a:stretch>
            <a:fillRect/>
          </a:stretch>
        </p:blipFill>
        <p:spPr bwMode="auto">
          <a:xfrm>
            <a:off x="122529" y="1071546"/>
            <a:ext cx="11902825" cy="45720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7" name="Rectangle 16"/>
          <p:cNvSpPr/>
          <p:nvPr/>
        </p:nvSpPr>
        <p:spPr>
          <a:xfrm>
            <a:off x="1881158" y="1142984"/>
            <a:ext cx="214314" cy="214314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1949115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7" name="Picture 3"/>
          <p:cNvPicPr>
            <a:picLocks noChangeAspect="1" noChangeArrowheads="1"/>
          </p:cNvPicPr>
          <p:nvPr/>
        </p:nvPicPr>
        <p:blipFill>
          <a:blip r:embed="rId2">
            <a:lum bright="-39000" contrast="57000"/>
          </a:blip>
          <a:srcRect/>
          <a:stretch>
            <a:fillRect/>
          </a:stretch>
        </p:blipFill>
        <p:spPr bwMode="auto">
          <a:xfrm>
            <a:off x="809588" y="701325"/>
            <a:ext cx="9115465" cy="56566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" name="Picture 2" descr="RIMT University">
            <a:extLst>
              <a:ext uri="{FF2B5EF4-FFF2-40B4-BE49-F238E27FC236}">
                <a16:creationId xmlns="" xmlns:a16="http://schemas.microsoft.com/office/drawing/2014/main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="" xmlns:a16="http://schemas.microsoft.com/office/drawing/2014/main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Computer Science &amp;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609600" y="-214330"/>
            <a:ext cx="10972800" cy="1143000"/>
          </a:xfrm>
        </p:spPr>
        <p:txBody>
          <a:bodyPr>
            <a:normAutofit/>
          </a:bodyPr>
          <a:lstStyle/>
          <a:p>
            <a:pPr algn="ctr"/>
            <a:r>
              <a:rPr lang="en-IN" sz="3200" b="1" dirty="0" smtClean="0"/>
              <a:t>Clairaut’s Equation</a:t>
            </a:r>
            <a:endParaRPr lang="en-IN" sz="3200" b="1" dirty="0"/>
          </a:p>
        </p:txBody>
      </p:sp>
      <p:sp>
        <p:nvSpPr>
          <p:cNvPr id="10" name="Rectangle 9"/>
          <p:cNvSpPr/>
          <p:nvPr/>
        </p:nvSpPr>
        <p:spPr>
          <a:xfrm>
            <a:off x="1738282" y="1071546"/>
            <a:ext cx="285752" cy="214314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1" name="Rectangle 10"/>
          <p:cNvSpPr/>
          <p:nvPr/>
        </p:nvSpPr>
        <p:spPr>
          <a:xfrm>
            <a:off x="8024826" y="1000108"/>
            <a:ext cx="3857652" cy="357190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2" name="Rectangle 11"/>
          <p:cNvSpPr/>
          <p:nvPr/>
        </p:nvSpPr>
        <p:spPr>
          <a:xfrm>
            <a:off x="3809984" y="785794"/>
            <a:ext cx="285752" cy="285752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3" name="Rectangle 12"/>
          <p:cNvSpPr/>
          <p:nvPr/>
        </p:nvSpPr>
        <p:spPr>
          <a:xfrm>
            <a:off x="2381224" y="857232"/>
            <a:ext cx="214314" cy="214314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4" name="Rectangle 13"/>
          <p:cNvSpPr/>
          <p:nvPr/>
        </p:nvSpPr>
        <p:spPr>
          <a:xfrm>
            <a:off x="2309786" y="714356"/>
            <a:ext cx="214314" cy="214314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7169" name="Rectangle 1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1881158" y="1142984"/>
            <a:ext cx="214314" cy="214314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6" name="Rectangle 15"/>
          <p:cNvSpPr/>
          <p:nvPr/>
        </p:nvSpPr>
        <p:spPr>
          <a:xfrm>
            <a:off x="8524892" y="714356"/>
            <a:ext cx="1428760" cy="285752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1949115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b="1" dirty="0" smtClean="0"/>
              <a:t>Topics Discussed in Next Lecture</a:t>
            </a:r>
            <a:endParaRPr lang="en-IN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dirty="0" smtClean="0"/>
              <a:t>Equation </a:t>
            </a:r>
            <a:r>
              <a:rPr lang="en-IN" dirty="0" smtClean="0"/>
              <a:t>Solvable for p</a:t>
            </a:r>
          </a:p>
          <a:p>
            <a:r>
              <a:rPr lang="en-IN" dirty="0" smtClean="0"/>
              <a:t>Equation Solvable for x</a:t>
            </a:r>
          </a:p>
          <a:p>
            <a:r>
              <a:rPr lang="en-IN" dirty="0" smtClean="0"/>
              <a:t>Equation Solvable for y</a:t>
            </a:r>
          </a:p>
          <a:p>
            <a:r>
              <a:rPr lang="en-IN" dirty="0" smtClean="0"/>
              <a:t>Linear Leibnitz Equation</a:t>
            </a:r>
          </a:p>
          <a:p>
            <a:r>
              <a:rPr lang="en-IN" smtClean="0"/>
              <a:t>Bernoulli’s </a:t>
            </a:r>
            <a:r>
              <a:rPr lang="en-IN" smtClean="0"/>
              <a:t>Equation</a:t>
            </a:r>
            <a:endParaRPr lang="en-IN" dirty="0" smtClean="0"/>
          </a:p>
          <a:p>
            <a:endParaRPr lang="en-IN" dirty="0"/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="" xmlns:a16="http://schemas.microsoft.com/office/drawing/2014/main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="" xmlns:a16="http://schemas.microsoft.com/office/drawing/2014/main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Computer Science &amp;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869976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b="1" dirty="0" smtClean="0"/>
              <a:t>Topic Discussed</a:t>
            </a:r>
            <a:endParaRPr lang="en-IN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dirty="0" smtClean="0"/>
              <a:t>Examples of Exact Differential Equations</a:t>
            </a:r>
          </a:p>
          <a:p>
            <a:r>
              <a:rPr lang="en-IN" dirty="0" smtClean="0"/>
              <a:t>Equation Reducible to Exact Equations</a:t>
            </a:r>
          </a:p>
          <a:p>
            <a:r>
              <a:rPr lang="en-IN" dirty="0" smtClean="0"/>
              <a:t>Integrating Factor by Inspection Method</a:t>
            </a:r>
          </a:p>
          <a:p>
            <a:r>
              <a:rPr lang="en-IN" dirty="0" smtClean="0"/>
              <a:t>Rules for Find Integrating Factors</a:t>
            </a:r>
          </a:p>
          <a:p>
            <a:r>
              <a:rPr lang="en-IN" dirty="0" smtClean="0"/>
              <a:t>Clairaut’s Equation</a:t>
            </a:r>
          </a:p>
          <a:p>
            <a:endParaRPr lang="en-IN" dirty="0"/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="" xmlns:a16="http://schemas.microsoft.com/office/drawing/2014/main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="" xmlns:a16="http://schemas.microsoft.com/office/drawing/2014/main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Computer Science &amp;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12877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RIMT University">
            <a:extLst>
              <a:ext uri="{FF2B5EF4-FFF2-40B4-BE49-F238E27FC236}">
                <a16:creationId xmlns="" xmlns:a16="http://schemas.microsoft.com/office/drawing/2014/main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="" xmlns:a16="http://schemas.microsoft.com/office/drawing/2014/main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Computer Science &amp;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9522" y="1071546"/>
            <a:ext cx="10653035" cy="714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2" name="Rectangle 11"/>
          <p:cNvSpPr/>
          <p:nvPr/>
        </p:nvSpPr>
        <p:spPr>
          <a:xfrm>
            <a:off x="881026" y="2000240"/>
            <a:ext cx="1107289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400" b="1" dirty="0" smtClean="0"/>
              <a:t>Example </a:t>
            </a:r>
          </a:p>
          <a:p>
            <a:r>
              <a:rPr lang="es-ES" b="1" dirty="0" smtClean="0"/>
              <a:t>	Solve the initial value problem</a:t>
            </a:r>
            <a:r>
              <a:rPr lang="es-ES" dirty="0" smtClean="0"/>
              <a:t> e</a:t>
            </a:r>
            <a:r>
              <a:rPr lang="es-ES" i="1" baseline="30000" dirty="0" smtClean="0">
                <a:latin typeface="Times New Roman" pitchFamily="18" charset="0"/>
              </a:rPr>
              <a:t>x</a:t>
            </a:r>
            <a:r>
              <a:rPr lang="es-ES" dirty="0" smtClean="0"/>
              <a:t> (</a:t>
            </a:r>
            <a:r>
              <a:rPr lang="es-ES" i="1" dirty="0" smtClean="0">
                <a:latin typeface="Times New Roman" pitchFamily="18" charset="0"/>
              </a:rPr>
              <a:t>cos y </a:t>
            </a:r>
            <a:r>
              <a:rPr lang="es-ES" i="1" dirty="0" err="1" smtClean="0">
                <a:latin typeface="Times New Roman" pitchFamily="18" charset="0"/>
              </a:rPr>
              <a:t>dx</a:t>
            </a:r>
            <a:r>
              <a:rPr lang="es-ES" i="1" dirty="0" smtClean="0">
                <a:latin typeface="Times New Roman" pitchFamily="18" charset="0"/>
              </a:rPr>
              <a:t> – sin y dy</a:t>
            </a:r>
            <a:r>
              <a:rPr lang="es-ES" dirty="0" smtClean="0"/>
              <a:t>) </a:t>
            </a:r>
            <a:r>
              <a:rPr lang="es-ES" i="1" dirty="0" smtClean="0">
                <a:latin typeface="Times New Roman" pitchFamily="18" charset="0"/>
              </a:rPr>
              <a:t>= 0 ; y (0) = 0 </a:t>
            </a:r>
            <a:br>
              <a:rPr lang="es-ES" i="1" dirty="0" smtClean="0">
                <a:latin typeface="Times New Roman" pitchFamily="18" charset="0"/>
              </a:rPr>
            </a:br>
            <a:endParaRPr lang="en-IN" i="1" dirty="0" smtClean="0">
              <a:latin typeface="Times New Roman" pitchFamily="18" charset="0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lum bright="-39000" contrast="57000"/>
          </a:blip>
          <a:srcRect b="3030"/>
          <a:stretch>
            <a:fillRect/>
          </a:stretch>
        </p:blipFill>
        <p:spPr bwMode="auto">
          <a:xfrm>
            <a:off x="1064469" y="2928934"/>
            <a:ext cx="8031927" cy="22860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5">
            <a:lum bright="-39000" contrast="57000"/>
          </a:blip>
          <a:srcRect/>
          <a:stretch>
            <a:fillRect/>
          </a:stretch>
        </p:blipFill>
        <p:spPr bwMode="auto">
          <a:xfrm>
            <a:off x="738150" y="5286388"/>
            <a:ext cx="10551744" cy="714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09600" y="-214330"/>
            <a:ext cx="10972800" cy="1143000"/>
          </a:xfrm>
        </p:spPr>
        <p:txBody>
          <a:bodyPr>
            <a:normAutofit/>
          </a:bodyPr>
          <a:lstStyle/>
          <a:p>
            <a:pPr algn="ctr"/>
            <a:r>
              <a:rPr lang="en-IN" sz="3200" b="1" dirty="0" smtClean="0"/>
              <a:t>Exact Equation</a:t>
            </a:r>
            <a:endParaRPr lang="en-IN" sz="3200" b="1" dirty="0"/>
          </a:p>
        </p:txBody>
      </p:sp>
    </p:spTree>
    <p:extLst>
      <p:ext uri="{BB962C8B-B14F-4D97-AF65-F5344CB8AC3E}">
        <p14:creationId xmlns:p14="http://schemas.microsoft.com/office/powerpoint/2010/main" xmlns="" val="1949115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RIMT University">
            <a:extLst>
              <a:ext uri="{FF2B5EF4-FFF2-40B4-BE49-F238E27FC236}">
                <a16:creationId xmlns="" xmlns:a16="http://schemas.microsoft.com/office/drawing/2014/main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="" xmlns:a16="http://schemas.microsoft.com/office/drawing/2014/main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Computer Science &amp;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lum bright="-39000" contrast="57000"/>
          </a:blip>
          <a:srcRect/>
          <a:stretch>
            <a:fillRect/>
          </a:stretch>
        </p:blipFill>
        <p:spPr bwMode="auto">
          <a:xfrm>
            <a:off x="2166910" y="1319380"/>
            <a:ext cx="5786478" cy="27561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609600" y="-214330"/>
            <a:ext cx="10972800" cy="1143000"/>
          </a:xfrm>
        </p:spPr>
        <p:txBody>
          <a:bodyPr>
            <a:normAutofit/>
          </a:bodyPr>
          <a:lstStyle/>
          <a:p>
            <a:pPr algn="ctr"/>
            <a:r>
              <a:rPr lang="en-IN" sz="3200" b="1" dirty="0" smtClean="0"/>
              <a:t>Exact Equation</a:t>
            </a:r>
            <a:endParaRPr lang="en-IN" sz="3200" b="1" dirty="0"/>
          </a:p>
        </p:txBody>
      </p:sp>
    </p:spTree>
    <p:extLst>
      <p:ext uri="{BB962C8B-B14F-4D97-AF65-F5344CB8AC3E}">
        <p14:creationId xmlns:p14="http://schemas.microsoft.com/office/powerpoint/2010/main" xmlns="" val="1949115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RIMT University">
            <a:extLst>
              <a:ext uri="{FF2B5EF4-FFF2-40B4-BE49-F238E27FC236}">
                <a16:creationId xmlns="" xmlns:a16="http://schemas.microsoft.com/office/drawing/2014/main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="" xmlns:a16="http://schemas.microsoft.com/office/drawing/2014/main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Computer Science &amp;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lum bright="-39000" contrast="57000"/>
          </a:blip>
          <a:srcRect/>
          <a:stretch>
            <a:fillRect/>
          </a:stretch>
        </p:blipFill>
        <p:spPr bwMode="auto">
          <a:xfrm>
            <a:off x="738150" y="714357"/>
            <a:ext cx="2071702" cy="3598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4">
            <a:lum bright="-39000" contrast="57000"/>
          </a:blip>
          <a:srcRect/>
          <a:stretch>
            <a:fillRect/>
          </a:stretch>
        </p:blipFill>
        <p:spPr bwMode="auto">
          <a:xfrm>
            <a:off x="881025" y="1357298"/>
            <a:ext cx="10114155" cy="20717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8" name="Picture 6"/>
          <p:cNvPicPr>
            <a:picLocks noChangeAspect="1" noChangeArrowheads="1"/>
          </p:cNvPicPr>
          <p:nvPr/>
        </p:nvPicPr>
        <p:blipFill>
          <a:blip r:embed="rId5">
            <a:lum bright="-39000" contrast="57000"/>
          </a:blip>
          <a:srcRect/>
          <a:stretch>
            <a:fillRect/>
          </a:stretch>
        </p:blipFill>
        <p:spPr bwMode="auto">
          <a:xfrm>
            <a:off x="1095340" y="3429000"/>
            <a:ext cx="9698250" cy="28575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609600" y="-214330"/>
            <a:ext cx="10972800" cy="1143000"/>
          </a:xfrm>
        </p:spPr>
        <p:txBody>
          <a:bodyPr>
            <a:normAutofit/>
          </a:bodyPr>
          <a:lstStyle/>
          <a:p>
            <a:pPr algn="ctr"/>
            <a:r>
              <a:rPr lang="en-IN" sz="3200" b="1" dirty="0" smtClean="0"/>
              <a:t>Equation Reducible to Exact Equations</a:t>
            </a:r>
            <a:endParaRPr lang="en-IN" sz="3200" b="1" dirty="0"/>
          </a:p>
        </p:txBody>
      </p:sp>
    </p:spTree>
    <p:extLst>
      <p:ext uri="{BB962C8B-B14F-4D97-AF65-F5344CB8AC3E}">
        <p14:creationId xmlns:p14="http://schemas.microsoft.com/office/powerpoint/2010/main" xmlns="" val="1949115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RIMT University">
            <a:extLst>
              <a:ext uri="{FF2B5EF4-FFF2-40B4-BE49-F238E27FC236}">
                <a16:creationId xmlns="" xmlns:a16="http://schemas.microsoft.com/office/drawing/2014/main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="" xmlns:a16="http://schemas.microsoft.com/office/drawing/2014/main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Computer Science &amp;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609600" y="-214330"/>
            <a:ext cx="10972800" cy="1143000"/>
          </a:xfrm>
        </p:spPr>
        <p:txBody>
          <a:bodyPr>
            <a:normAutofit/>
          </a:bodyPr>
          <a:lstStyle/>
          <a:p>
            <a:pPr algn="ctr"/>
            <a:r>
              <a:rPr lang="en-IN" sz="3200" b="1" dirty="0" smtClean="0"/>
              <a:t>Integrating Factor by Inspection Method</a:t>
            </a:r>
            <a:endParaRPr lang="en-IN" sz="3200" b="1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lum bright="-39000" contrast="57000"/>
          </a:blip>
          <a:srcRect/>
          <a:stretch>
            <a:fillRect/>
          </a:stretch>
        </p:blipFill>
        <p:spPr bwMode="auto">
          <a:xfrm>
            <a:off x="405807" y="1285860"/>
            <a:ext cx="11001038" cy="41434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xmlns="" val="1949115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RIMT University">
            <a:extLst>
              <a:ext uri="{FF2B5EF4-FFF2-40B4-BE49-F238E27FC236}">
                <a16:creationId xmlns="" xmlns:a16="http://schemas.microsoft.com/office/drawing/2014/main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="" xmlns:a16="http://schemas.microsoft.com/office/drawing/2014/main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Computer Science &amp;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609600" y="-214330"/>
            <a:ext cx="10972800" cy="1143000"/>
          </a:xfrm>
        </p:spPr>
        <p:txBody>
          <a:bodyPr>
            <a:normAutofit/>
          </a:bodyPr>
          <a:lstStyle/>
          <a:p>
            <a:pPr algn="ctr"/>
            <a:r>
              <a:rPr lang="en-IN" sz="3200" b="1" dirty="0" smtClean="0"/>
              <a:t>Integrating Factor by Inspection Method</a:t>
            </a:r>
            <a:endParaRPr lang="en-IN" sz="3200" b="1" dirty="0"/>
          </a:p>
        </p:txBody>
      </p:sp>
      <p:sp>
        <p:nvSpPr>
          <p:cNvPr id="7" name="Rectangle 6"/>
          <p:cNvSpPr/>
          <p:nvPr/>
        </p:nvSpPr>
        <p:spPr>
          <a:xfrm>
            <a:off x="2095472" y="857232"/>
            <a:ext cx="792961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800" b="1" dirty="0" smtClean="0">
                <a:latin typeface="Times New Roman" pitchFamily="18" charset="0"/>
              </a:rPr>
              <a:t>Example  </a:t>
            </a:r>
            <a:r>
              <a:rPr lang="es-ES" sz="2800" dirty="0" smtClean="0">
                <a:latin typeface="Times New Roman" pitchFamily="18" charset="0"/>
              </a:rPr>
              <a:t>Solve: </a:t>
            </a:r>
            <a:r>
              <a:rPr lang="es-ES" sz="2800" i="1" dirty="0" smtClean="0">
                <a:latin typeface="Times New Roman" pitchFamily="18" charset="0"/>
              </a:rPr>
              <a:t>y(2xy + e</a:t>
            </a:r>
            <a:r>
              <a:rPr lang="es-ES" sz="2800" i="1" baseline="30000" dirty="0" smtClean="0">
                <a:latin typeface="Times New Roman" pitchFamily="18" charset="0"/>
              </a:rPr>
              <a:t>x</a:t>
            </a:r>
            <a:r>
              <a:rPr lang="es-ES" sz="2800" i="1" dirty="0" smtClean="0">
                <a:latin typeface="Times New Roman" pitchFamily="18" charset="0"/>
              </a:rPr>
              <a:t>)</a:t>
            </a:r>
            <a:r>
              <a:rPr lang="es-ES" sz="2800" i="1" dirty="0" err="1" smtClean="0">
                <a:latin typeface="Times New Roman" pitchFamily="18" charset="0"/>
              </a:rPr>
              <a:t>dx</a:t>
            </a:r>
            <a:r>
              <a:rPr lang="es-ES" sz="2800" i="1" dirty="0" smtClean="0">
                <a:latin typeface="Times New Roman" pitchFamily="18" charset="0"/>
              </a:rPr>
              <a:t> – </a:t>
            </a:r>
            <a:r>
              <a:rPr lang="es-ES" sz="2800" i="1" dirty="0" err="1" smtClean="0">
                <a:latin typeface="Times New Roman" pitchFamily="18" charset="0"/>
              </a:rPr>
              <a:t>e</a:t>
            </a:r>
            <a:r>
              <a:rPr lang="es-ES" sz="2800" i="1" baseline="30000" dirty="0" err="1" smtClean="0">
                <a:latin typeface="Times New Roman" pitchFamily="18" charset="0"/>
              </a:rPr>
              <a:t>x</a:t>
            </a:r>
            <a:r>
              <a:rPr lang="es-ES" sz="2800" i="1" dirty="0" err="1" smtClean="0">
                <a:latin typeface="Times New Roman" pitchFamily="18" charset="0"/>
              </a:rPr>
              <a:t>dy</a:t>
            </a:r>
            <a:r>
              <a:rPr lang="es-ES" sz="2800" i="1" dirty="0" smtClean="0">
                <a:latin typeface="Times New Roman" pitchFamily="18" charset="0"/>
              </a:rPr>
              <a:t> = 0</a:t>
            </a:r>
            <a:r>
              <a:rPr lang="es-ES" sz="2800" dirty="0" smtClean="0">
                <a:latin typeface="Times New Roman" pitchFamily="18" charset="0"/>
              </a:rPr>
              <a:t>. </a:t>
            </a:r>
            <a:br>
              <a:rPr lang="es-ES" sz="2800" dirty="0" smtClean="0">
                <a:latin typeface="Times New Roman" pitchFamily="18" charset="0"/>
              </a:rPr>
            </a:br>
            <a:endParaRPr lang="en-IN" sz="2800" dirty="0">
              <a:latin typeface="Times New Roman" pitchFamily="18" charset="0"/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lum bright="-39000" contrast="57000"/>
          </a:blip>
          <a:srcRect b="32973"/>
          <a:stretch>
            <a:fillRect/>
          </a:stretch>
        </p:blipFill>
        <p:spPr bwMode="auto">
          <a:xfrm>
            <a:off x="2524100" y="1643050"/>
            <a:ext cx="7078315" cy="41434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xmlns="" val="1949115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RIMT University">
            <a:extLst>
              <a:ext uri="{FF2B5EF4-FFF2-40B4-BE49-F238E27FC236}">
                <a16:creationId xmlns="" xmlns:a16="http://schemas.microsoft.com/office/drawing/2014/main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="" xmlns:a16="http://schemas.microsoft.com/office/drawing/2014/main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Computer Science &amp;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609600" y="-214330"/>
            <a:ext cx="10972800" cy="1143000"/>
          </a:xfrm>
        </p:spPr>
        <p:txBody>
          <a:bodyPr>
            <a:normAutofit/>
          </a:bodyPr>
          <a:lstStyle/>
          <a:p>
            <a:pPr algn="ctr"/>
            <a:r>
              <a:rPr lang="en-IN" sz="3200" b="1" dirty="0" smtClean="0"/>
              <a:t>Integrating Factor by Inspection Method</a:t>
            </a:r>
            <a:endParaRPr lang="en-IN" sz="3200" b="1" dirty="0"/>
          </a:p>
        </p:txBody>
      </p:sp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>
            <a:lum bright="-39000" contrast="57000"/>
          </a:blip>
          <a:srcRect/>
          <a:stretch>
            <a:fillRect/>
          </a:stretch>
        </p:blipFill>
        <p:spPr bwMode="auto">
          <a:xfrm>
            <a:off x="1346294" y="1071547"/>
            <a:ext cx="8393043" cy="41657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xmlns="" val="1949115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RIMT University">
            <a:extLst>
              <a:ext uri="{FF2B5EF4-FFF2-40B4-BE49-F238E27FC236}">
                <a16:creationId xmlns="" xmlns:a16="http://schemas.microsoft.com/office/drawing/2014/main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="" xmlns:a16="http://schemas.microsoft.com/office/drawing/2014/main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Computer Science &amp;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609600" y="-214330"/>
            <a:ext cx="10972800" cy="1143000"/>
          </a:xfrm>
        </p:spPr>
        <p:txBody>
          <a:bodyPr>
            <a:normAutofit/>
          </a:bodyPr>
          <a:lstStyle/>
          <a:p>
            <a:pPr algn="ctr"/>
            <a:r>
              <a:rPr lang="en-IN" sz="3200" b="1" dirty="0" smtClean="0"/>
              <a:t>Rules for finding Integrating Factor</a:t>
            </a:r>
            <a:endParaRPr lang="en-IN" sz="3200" b="1" dirty="0"/>
          </a:p>
        </p:txBody>
      </p:sp>
      <p:sp>
        <p:nvSpPr>
          <p:cNvPr id="7" name="Rectangle 6"/>
          <p:cNvSpPr/>
          <p:nvPr/>
        </p:nvSpPr>
        <p:spPr>
          <a:xfrm>
            <a:off x="15918" y="1214423"/>
            <a:ext cx="143661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sz="2400" b="1" dirty="0" smtClean="0"/>
              <a:t>Rules 1: </a:t>
            </a:r>
            <a:r>
              <a:rPr lang="en-IN" sz="2400" dirty="0" smtClean="0"/>
              <a:t/>
            </a:r>
            <a:br>
              <a:rPr lang="en-IN" sz="2400" dirty="0" smtClean="0"/>
            </a:br>
            <a:endParaRPr lang="en-IN" sz="2400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>
            <a:lum bright="-39000" contrast="57000"/>
          </a:blip>
          <a:srcRect/>
          <a:stretch>
            <a:fillRect/>
          </a:stretch>
        </p:blipFill>
        <p:spPr bwMode="auto">
          <a:xfrm>
            <a:off x="1095340" y="1142984"/>
            <a:ext cx="10925087" cy="714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" name="Rectangle 9"/>
          <p:cNvSpPr/>
          <p:nvPr/>
        </p:nvSpPr>
        <p:spPr>
          <a:xfrm>
            <a:off x="23770" y="2000240"/>
            <a:ext cx="118654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N" sz="2400" b="1" dirty="0" smtClean="0"/>
              <a:t>Rules 2:</a:t>
            </a:r>
            <a:endParaRPr lang="en-IN" sz="2400" dirty="0"/>
          </a:p>
        </p:txBody>
      </p:sp>
      <p:sp>
        <p:nvSpPr>
          <p:cNvPr id="11" name="Rectangle 10"/>
          <p:cNvSpPr/>
          <p:nvPr/>
        </p:nvSpPr>
        <p:spPr>
          <a:xfrm>
            <a:off x="1104864" y="2028758"/>
            <a:ext cx="1142055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sz="2000" b="1" dirty="0" smtClean="0">
                <a:latin typeface="Times New Roman" pitchFamily="18" charset="0"/>
              </a:rPr>
              <a:t>If the equation </a:t>
            </a:r>
            <a:r>
              <a:rPr lang="en-IN" sz="2000" b="1" i="1" dirty="0" smtClean="0">
                <a:latin typeface="Times New Roman" pitchFamily="18" charset="0"/>
              </a:rPr>
              <a:t>M dx +N dy = 0</a:t>
            </a:r>
            <a:r>
              <a:rPr lang="en-IN" sz="2000" b="1" dirty="0" smtClean="0">
                <a:latin typeface="Times New Roman" pitchFamily="18" charset="0"/>
              </a:rPr>
              <a:t> is of the form  </a:t>
            </a:r>
            <a:r>
              <a:rPr lang="en-IN" sz="2000" b="1" i="1" dirty="0" smtClean="0">
                <a:latin typeface="Times New Roman" pitchFamily="18" charset="0"/>
              </a:rPr>
              <a:t>y f</a:t>
            </a:r>
            <a:r>
              <a:rPr lang="en-IN" sz="2000" b="1" i="1" baseline="-25000" dirty="0" smtClean="0">
                <a:latin typeface="Times New Roman" pitchFamily="18" charset="0"/>
              </a:rPr>
              <a:t>1</a:t>
            </a:r>
            <a:r>
              <a:rPr lang="en-IN" sz="2000" b="1" i="1" dirty="0" smtClean="0">
                <a:latin typeface="Times New Roman" pitchFamily="18" charset="0"/>
              </a:rPr>
              <a:t>(</a:t>
            </a:r>
            <a:r>
              <a:rPr lang="en-IN" sz="2000" b="1" i="1" dirty="0" err="1" smtClean="0">
                <a:latin typeface="Times New Roman" pitchFamily="18" charset="0"/>
              </a:rPr>
              <a:t>xy</a:t>
            </a:r>
            <a:r>
              <a:rPr lang="en-IN" sz="2000" b="1" i="1" dirty="0" smtClean="0">
                <a:latin typeface="Times New Roman" pitchFamily="18" charset="0"/>
              </a:rPr>
              <a:t>) dx + x f</a:t>
            </a:r>
            <a:r>
              <a:rPr lang="en-IN" sz="2000" b="1" i="1" baseline="-25000" dirty="0" smtClean="0">
                <a:latin typeface="Times New Roman" pitchFamily="18" charset="0"/>
              </a:rPr>
              <a:t>2</a:t>
            </a:r>
            <a:r>
              <a:rPr lang="en-IN" sz="2000" b="1" i="1" dirty="0" smtClean="0">
                <a:latin typeface="Times New Roman" pitchFamily="18" charset="0"/>
              </a:rPr>
              <a:t> (</a:t>
            </a:r>
            <a:r>
              <a:rPr lang="en-IN" sz="2000" b="1" i="1" dirty="0" err="1" smtClean="0">
                <a:latin typeface="Times New Roman" pitchFamily="18" charset="0"/>
              </a:rPr>
              <a:t>xy</a:t>
            </a:r>
            <a:r>
              <a:rPr lang="en-IN" sz="2000" b="1" i="1" dirty="0" smtClean="0">
                <a:latin typeface="Times New Roman" pitchFamily="18" charset="0"/>
              </a:rPr>
              <a:t>) dy = 0</a:t>
            </a:r>
            <a:r>
              <a:rPr lang="en-IN" sz="2000" b="1" dirty="0" smtClean="0">
                <a:latin typeface="Times New Roman" pitchFamily="18" charset="0"/>
              </a:rPr>
              <a:t>, then                     is an I.F. </a:t>
            </a:r>
            <a:endParaRPr lang="en-IN" sz="2000" dirty="0">
              <a:latin typeface="Times New Roman" pitchFamily="18" charset="0"/>
            </a:endParaRPr>
          </a:p>
        </p:txBody>
      </p:sp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4">
            <a:lum bright="-39000" contrast="57000"/>
          </a:blip>
          <a:srcRect/>
          <a:stretch>
            <a:fillRect/>
          </a:stretch>
        </p:blipFill>
        <p:spPr bwMode="auto">
          <a:xfrm>
            <a:off x="9667900" y="1872615"/>
            <a:ext cx="1143008" cy="7705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5">
            <a:lum bright="-39000" contrast="57000"/>
          </a:blip>
          <a:srcRect/>
          <a:stretch>
            <a:fillRect/>
          </a:stretch>
        </p:blipFill>
        <p:spPr bwMode="auto">
          <a:xfrm>
            <a:off x="1080326" y="2614613"/>
            <a:ext cx="8801888" cy="21349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2" name="Rectangle 11"/>
          <p:cNvSpPr/>
          <p:nvPr/>
        </p:nvSpPr>
        <p:spPr>
          <a:xfrm>
            <a:off x="-19765" y="3071810"/>
            <a:ext cx="118654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N" sz="2400" b="1" dirty="0" smtClean="0"/>
              <a:t>Rules 3:</a:t>
            </a:r>
            <a:endParaRPr lang="en-IN" sz="2400" dirty="0"/>
          </a:p>
        </p:txBody>
      </p:sp>
      <p:sp>
        <p:nvSpPr>
          <p:cNvPr id="16" name="Rectangle 15"/>
          <p:cNvSpPr/>
          <p:nvPr/>
        </p:nvSpPr>
        <p:spPr>
          <a:xfrm>
            <a:off x="-19765" y="4786322"/>
            <a:ext cx="118654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N" sz="2400" b="1" dirty="0" smtClean="0"/>
              <a:t>Rules 4:</a:t>
            </a:r>
            <a:endParaRPr lang="en-IN" sz="2400" dirty="0"/>
          </a:p>
        </p:txBody>
      </p:sp>
      <p:sp>
        <p:nvSpPr>
          <p:cNvPr id="17" name="Rectangle 16"/>
          <p:cNvSpPr/>
          <p:nvPr/>
        </p:nvSpPr>
        <p:spPr>
          <a:xfrm>
            <a:off x="1023902" y="4814840"/>
            <a:ext cx="11420556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sz="2000" b="1" dirty="0" smtClean="0">
                <a:latin typeface="Times New Roman" pitchFamily="18" charset="0"/>
              </a:rPr>
              <a:t>If the equation </a:t>
            </a:r>
            <a:r>
              <a:rPr lang="en-IN" sz="2000" b="1" i="1" dirty="0" smtClean="0">
                <a:latin typeface="Times New Roman" pitchFamily="18" charset="0"/>
              </a:rPr>
              <a:t>M dx +N dy = 0</a:t>
            </a:r>
            <a:r>
              <a:rPr lang="en-IN" sz="2000" b="1" dirty="0" smtClean="0">
                <a:latin typeface="Times New Roman" pitchFamily="18" charset="0"/>
              </a:rPr>
              <a:t> is of the form </a:t>
            </a:r>
            <a:r>
              <a:rPr lang="en-IN" sz="2000" b="1" i="1" dirty="0" smtClean="0">
                <a:latin typeface="Times New Roman" pitchFamily="18" charset="0"/>
              </a:rPr>
              <a:t>x</a:t>
            </a:r>
            <a:r>
              <a:rPr lang="en-IN" sz="2000" b="1" i="1" baseline="30000" dirty="0" smtClean="0">
                <a:latin typeface="Times New Roman" pitchFamily="18" charset="0"/>
              </a:rPr>
              <a:t>a</a:t>
            </a:r>
            <a:r>
              <a:rPr lang="en-IN" sz="2000" b="1" i="1" dirty="0" smtClean="0">
                <a:latin typeface="Times New Roman" pitchFamily="18" charset="0"/>
              </a:rPr>
              <a:t> y</a:t>
            </a:r>
            <a:r>
              <a:rPr lang="en-IN" sz="2000" b="1" i="1" baseline="30000" dirty="0" smtClean="0">
                <a:latin typeface="Times New Roman" pitchFamily="18" charset="0"/>
              </a:rPr>
              <a:t>b</a:t>
            </a:r>
            <a:r>
              <a:rPr lang="en-IN" sz="2000" b="1" i="1" dirty="0" smtClean="0">
                <a:latin typeface="Times New Roman" pitchFamily="18" charset="0"/>
              </a:rPr>
              <a:t> (m y dx + n x dy) + x</a:t>
            </a:r>
            <a:r>
              <a:rPr lang="en-IN" sz="2000" b="1" i="1" baseline="30000" dirty="0" smtClean="0">
                <a:latin typeface="Times New Roman" pitchFamily="18" charset="0"/>
              </a:rPr>
              <a:t>c</a:t>
            </a:r>
            <a:r>
              <a:rPr lang="en-IN" sz="2000" b="1" i="1" dirty="0" smtClean="0">
                <a:latin typeface="Times New Roman" pitchFamily="18" charset="0"/>
              </a:rPr>
              <a:t> y</a:t>
            </a:r>
            <a:r>
              <a:rPr lang="en-IN" sz="2000" b="1" i="1" baseline="30000" dirty="0" smtClean="0">
                <a:latin typeface="Times New Roman" pitchFamily="18" charset="0"/>
              </a:rPr>
              <a:t>d</a:t>
            </a:r>
            <a:r>
              <a:rPr lang="en-IN" sz="2000" b="1" i="1" dirty="0" smtClean="0">
                <a:latin typeface="Times New Roman" pitchFamily="18" charset="0"/>
              </a:rPr>
              <a:t> (p y dx + q x dy)</a:t>
            </a:r>
            <a:r>
              <a:rPr lang="en-IN" sz="2000" b="1" dirty="0" smtClean="0">
                <a:latin typeface="Times New Roman" pitchFamily="18" charset="0"/>
              </a:rPr>
              <a:t> </a:t>
            </a:r>
          </a:p>
          <a:p>
            <a:r>
              <a:rPr lang="en-IN" sz="2000" b="1" dirty="0" smtClean="0">
                <a:latin typeface="Times New Roman" pitchFamily="18" charset="0"/>
              </a:rPr>
              <a:t>it has an I.F. of the form </a:t>
            </a:r>
            <a:r>
              <a:rPr lang="en-IN" sz="2000" b="1" i="1" dirty="0" smtClean="0">
                <a:latin typeface="Times New Roman" pitchFamily="18" charset="0"/>
              </a:rPr>
              <a:t>x</a:t>
            </a:r>
            <a:r>
              <a:rPr lang="en-IN" sz="2000" b="1" i="1" baseline="30000" dirty="0" smtClean="0">
                <a:latin typeface="Times New Roman" pitchFamily="18" charset="0"/>
              </a:rPr>
              <a:t>h</a:t>
            </a:r>
            <a:r>
              <a:rPr lang="en-IN" sz="2000" b="1" i="1" dirty="0" smtClean="0">
                <a:latin typeface="Times New Roman" pitchFamily="18" charset="0"/>
              </a:rPr>
              <a:t> y</a:t>
            </a:r>
            <a:r>
              <a:rPr lang="en-IN" sz="2000" b="1" i="1" baseline="30000" dirty="0" smtClean="0">
                <a:latin typeface="Times New Roman" pitchFamily="18" charset="0"/>
              </a:rPr>
              <a:t>k</a:t>
            </a:r>
            <a:r>
              <a:rPr lang="en-IN" sz="2000" b="1" i="1" dirty="0" smtClean="0">
                <a:latin typeface="Times New Roman" pitchFamily="18" charset="0"/>
              </a:rPr>
              <a:t>. </a:t>
            </a:r>
            <a:r>
              <a:rPr lang="en-IN" sz="2000" b="1" dirty="0" smtClean="0">
                <a:latin typeface="Times New Roman" pitchFamily="18" charset="0"/>
              </a:rPr>
              <a:t>where the values of </a:t>
            </a:r>
            <a:r>
              <a:rPr lang="en-IN" sz="2000" b="1" i="1" dirty="0" smtClean="0">
                <a:latin typeface="Times New Roman" pitchFamily="18" charset="0"/>
              </a:rPr>
              <a:t>h </a:t>
            </a:r>
            <a:r>
              <a:rPr lang="en-IN" sz="2000" b="1" dirty="0" smtClean="0">
                <a:latin typeface="Times New Roman" pitchFamily="18" charset="0"/>
              </a:rPr>
              <a:t>and </a:t>
            </a:r>
            <a:r>
              <a:rPr lang="en-IN" sz="2000" b="1" i="1" dirty="0" smtClean="0">
                <a:latin typeface="Times New Roman" pitchFamily="18" charset="0"/>
              </a:rPr>
              <a:t>k </a:t>
            </a:r>
            <a:r>
              <a:rPr lang="en-IN" sz="2000" b="1" dirty="0" smtClean="0">
                <a:latin typeface="Times New Roman" pitchFamily="18" charset="0"/>
              </a:rPr>
              <a:t>can also be determined from the relations </a:t>
            </a:r>
            <a:br>
              <a:rPr lang="en-IN" sz="2000" b="1" dirty="0" smtClean="0">
                <a:latin typeface="Times New Roman" pitchFamily="18" charset="0"/>
              </a:rPr>
            </a:br>
            <a:r>
              <a:rPr lang="en-IN" sz="2000" dirty="0" smtClean="0"/>
              <a:t> </a:t>
            </a:r>
            <a:br>
              <a:rPr lang="en-IN" sz="2000" dirty="0" smtClean="0"/>
            </a:br>
            <a:endParaRPr lang="en-IN" sz="2000" dirty="0">
              <a:latin typeface="Times New Roman" pitchFamily="18" charset="0"/>
            </a:endParaRPr>
          </a:p>
        </p:txBody>
      </p:sp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6">
            <a:lum bright="-39000" contrast="57000"/>
          </a:blip>
          <a:srcRect/>
          <a:stretch>
            <a:fillRect/>
          </a:stretch>
        </p:blipFill>
        <p:spPr bwMode="auto">
          <a:xfrm>
            <a:off x="1881158" y="5572139"/>
            <a:ext cx="4714908" cy="644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xmlns="" val="1949115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689</TotalTime>
  <Words>437</Words>
  <Application>Microsoft Office PowerPoint</Application>
  <PresentationFormat>Custom</PresentationFormat>
  <Paragraphs>89</Paragraphs>
  <Slides>19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Office Theme</vt:lpstr>
      <vt:lpstr>   Engineering Mathematics-III (BMAT-1111)    </vt:lpstr>
      <vt:lpstr>Topic Discussed</vt:lpstr>
      <vt:lpstr>Exact Equation</vt:lpstr>
      <vt:lpstr>Exact Equation</vt:lpstr>
      <vt:lpstr>Equation Reducible to Exact Equations</vt:lpstr>
      <vt:lpstr>Integrating Factor by Inspection Method</vt:lpstr>
      <vt:lpstr>Integrating Factor by Inspection Method</vt:lpstr>
      <vt:lpstr>Integrating Factor by Inspection Method</vt:lpstr>
      <vt:lpstr>Rules for finding Integrating Factor</vt:lpstr>
      <vt:lpstr>Integrating Factor</vt:lpstr>
      <vt:lpstr>Integrating Factor</vt:lpstr>
      <vt:lpstr>Integrating Factor</vt:lpstr>
      <vt:lpstr>Integrating Factor</vt:lpstr>
      <vt:lpstr>Integrating Factor</vt:lpstr>
      <vt:lpstr>Clairaut’s Equation</vt:lpstr>
      <vt:lpstr>Clairaut’s Equation</vt:lpstr>
      <vt:lpstr>Clairaut’s Equation</vt:lpstr>
      <vt:lpstr>Clairaut’s Equation</vt:lpstr>
      <vt:lpstr>Topics Discussed in Next Lecture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FINANCIAL MANAGEMENT</dc:title>
  <dc:creator>DELL</dc:creator>
  <cp:lastModifiedBy>hp</cp:lastModifiedBy>
  <cp:revision>116</cp:revision>
  <dcterms:created xsi:type="dcterms:W3CDTF">2020-11-12T04:35:12Z</dcterms:created>
  <dcterms:modified xsi:type="dcterms:W3CDTF">2023-07-26T18:52:40Z</dcterms:modified>
</cp:coreProperties>
</file>