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07DB5FB-F479-4EF5-927D-C99276F08832}"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8652AC-519D-4A5E-A22D-A2ABD62043F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7DB5FB-F479-4EF5-927D-C99276F08832}"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8652AC-519D-4A5E-A22D-A2ABD62043F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7DB5FB-F479-4EF5-927D-C99276F08832}"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8652AC-519D-4A5E-A22D-A2ABD62043F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7DB5FB-F479-4EF5-927D-C99276F08832}"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8652AC-519D-4A5E-A22D-A2ABD62043F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7DB5FB-F479-4EF5-927D-C99276F08832}"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8652AC-519D-4A5E-A22D-A2ABD62043F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7DB5FB-F479-4EF5-927D-C99276F08832}"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8652AC-519D-4A5E-A22D-A2ABD62043F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7DB5FB-F479-4EF5-927D-C99276F08832}" type="datetimeFigureOut">
              <a:rPr lang="en-US" smtClean="0"/>
              <a:pPr/>
              <a:t>6/20/2023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8652AC-519D-4A5E-A22D-A2ABD62043F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7DB5FB-F479-4EF5-927D-C99276F08832}" type="datetimeFigureOut">
              <a:rPr lang="en-US" smtClean="0"/>
              <a:pPr/>
              <a:t>6/20/2023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8652AC-519D-4A5E-A22D-A2ABD62043F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7DB5FB-F479-4EF5-927D-C99276F08832}" type="datetimeFigureOut">
              <a:rPr lang="en-US" smtClean="0"/>
              <a:pPr/>
              <a:t>6/20/2023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8652AC-519D-4A5E-A22D-A2ABD62043F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7DB5FB-F479-4EF5-927D-C99276F08832}"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8652AC-519D-4A5E-A22D-A2ABD62043F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7DB5FB-F479-4EF5-927D-C99276F08832}"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8652AC-519D-4A5E-A22D-A2ABD62043F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7DB5FB-F479-4EF5-927D-C99276F08832}" type="datetimeFigureOut">
              <a:rPr lang="en-US" smtClean="0"/>
              <a:pPr/>
              <a:t>6/20/2023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8652AC-519D-4A5E-A22D-A2ABD62043F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762000"/>
            <a:ext cx="7884876" cy="2286000"/>
          </a:xfrm>
        </p:spPr>
        <p:txBody>
          <a:bodyPr>
            <a:normAutofit fontScale="90000"/>
          </a:bodyPr>
          <a:lstStyle/>
          <a:p>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US" b="1" dirty="0" smtClean="0">
                <a:solidFill>
                  <a:srgbClr val="7030A0"/>
                </a:solidFill>
                <a:latin typeface="Arial" pitchFamily="34" charset="0"/>
                <a:cs typeface="Arial" pitchFamily="34" charset="0"/>
              </a:rPr>
              <a:t>EXPERT </a:t>
            </a:r>
            <a:r>
              <a:rPr lang="en-US" b="1" dirty="0" smtClean="0">
                <a:solidFill>
                  <a:srgbClr val="7030A0"/>
                </a:solidFill>
                <a:latin typeface="Arial" pitchFamily="34" charset="0"/>
                <a:cs typeface="Arial" pitchFamily="34" charset="0"/>
              </a:rPr>
              <a:t>SYSTEM</a:t>
            </a:r>
            <a:br>
              <a:rPr lang="en-US" b="1" dirty="0" smtClean="0">
                <a:solidFill>
                  <a:srgbClr val="7030A0"/>
                </a:solidFill>
                <a:latin typeface="Arial" pitchFamily="34" charset="0"/>
                <a:cs typeface="Arial" pitchFamily="34" charset="0"/>
              </a:rPr>
            </a:br>
            <a:r>
              <a:rPr lang="en-US" b="1" dirty="0" smtClean="0">
                <a:solidFill>
                  <a:srgbClr val="7030A0"/>
                </a:solidFill>
                <a:latin typeface="Arial" pitchFamily="34" charset="0"/>
                <a:cs typeface="Arial" pitchFamily="34" charset="0"/>
              </a:rPr>
              <a:t>BTCS-3613</a:t>
            </a:r>
            <a:r>
              <a:rPr lang="en-IN" b="1" dirty="0" smtClean="0"/>
              <a:t/>
            </a:r>
            <a:br>
              <a:rPr lang="en-IN" b="1" dirty="0" smtClean="0"/>
            </a:br>
            <a:r>
              <a:rPr lang="en-US" dirty="0" smtClean="0"/>
              <a:t/>
            </a:r>
            <a:br>
              <a:rPr lang="en-US" dirty="0" smtClean="0"/>
            </a:br>
            <a:r>
              <a:rPr lang="en-US" dirty="0" smtClean="0"/>
              <a:t/>
            </a:r>
            <a:br>
              <a:rPr lang="en-US" dirty="0" smtClean="0"/>
            </a:br>
            <a:r>
              <a:rPr lang="en-US" dirty="0"/>
              <a:t/>
            </a:r>
            <a:br>
              <a:rPr lang="en-US" dirty="0"/>
            </a:br>
            <a:endParaRPr lang="en-US" dirty="0"/>
          </a:p>
        </p:txBody>
      </p:sp>
      <p:sp>
        <p:nvSpPr>
          <p:cNvPr id="14" name="Footer Placeholder 4">
            <a:extLst>
              <a:ext uri="{FF2B5EF4-FFF2-40B4-BE49-F238E27FC236}">
                <a16:creationId xmlns="" xmlns:a16="http://schemas.microsoft.com/office/drawing/2014/main" id="{9DF95F34-A162-CA4C-889B-0891699B6A5A}"/>
              </a:ext>
            </a:extLst>
          </p:cNvPr>
          <p:cNvSpPr>
            <a:spLocks noGrp="1"/>
          </p:cNvSpPr>
          <p:nvPr>
            <p:ph type="ftr" sz="quarter" idx="11"/>
          </p:nvPr>
        </p:nvSpPr>
        <p:spPr>
          <a:xfrm>
            <a:off x="2381250" y="6365230"/>
            <a:ext cx="3086100" cy="365125"/>
          </a:xfrm>
        </p:spPr>
        <p:txBody>
          <a:bodyPr/>
          <a:lstStyle/>
          <a:p>
            <a:r>
              <a:rPr lang="en-US" b="1" dirty="0" err="1">
                <a:solidFill>
                  <a:schemeClr val="bg1"/>
                </a:solidFill>
              </a:rPr>
              <a:t>Dr.Nitin</a:t>
            </a:r>
            <a:r>
              <a:rPr lang="en-US" b="1">
                <a:solidFill>
                  <a:schemeClr val="bg1"/>
                </a:solidFill>
              </a:rPr>
              <a:t> Thapar_SOMC_ITFM</a:t>
            </a:r>
            <a:endParaRPr lang="en-US" b="1" dirty="0">
              <a:solidFill>
                <a:schemeClr val="bg1"/>
              </a:solidFill>
            </a:endParaRPr>
          </a:p>
        </p:txBody>
      </p:sp>
      <p:sp>
        <p:nvSpPr>
          <p:cNvPr id="13" name="Slide Number Placeholder 5">
            <a:extLst>
              <a:ext uri="{FF2B5EF4-FFF2-40B4-BE49-F238E27FC236}">
                <a16:creationId xmlns="" xmlns:a16="http://schemas.microsoft.com/office/drawing/2014/main" id="{C3EF51EB-3DA5-4842-B82C-4F75593C592D}"/>
              </a:ext>
            </a:extLst>
          </p:cNvPr>
          <p:cNvSpPr>
            <a:spLocks noGrp="1"/>
          </p:cNvSpPr>
          <p:nvPr>
            <p:ph type="sldNum" sz="quarter" idx="12"/>
          </p:nvPr>
        </p:nvSpPr>
        <p:spPr>
          <a:xfrm>
            <a:off x="6457950" y="6356351"/>
            <a:ext cx="2057400" cy="365125"/>
          </a:xfrm>
        </p:spPr>
        <p:txBody>
          <a:bodyPr/>
          <a:lstStyle/>
          <a:p>
            <a:fld id="{4074E40B-79F9-F74D-8D9E-1BC4B8F861E8}" type="slidenum">
              <a:rPr lang="en-US" smtClean="0"/>
              <a:pPr/>
              <a:t>1</a:t>
            </a:fld>
            <a:endParaRPr lang="en-US" dirty="0"/>
          </a:p>
        </p:txBody>
      </p:sp>
      <p:pic>
        <p:nvPicPr>
          <p:cNvPr id="12"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17" name="Footer Placeholder 4">
            <a:extLst>
              <a:ext uri="{FF2B5EF4-FFF2-40B4-BE49-F238E27FC236}">
                <a16:creationId xmlns="" xmlns:a16="http://schemas.microsoft.com/office/drawing/2014/main" id="{DD4A000E-D220-0045-A2D1-8D39B19F67C4}"/>
              </a:ext>
            </a:extLst>
          </p:cNvPr>
          <p:cNvSpPr txBox="1">
            <a:spLocks/>
          </p:cNvSpPr>
          <p:nvPr/>
        </p:nvSpPr>
        <p:spPr>
          <a:xfrm>
            <a:off x="5029200" y="6264275"/>
            <a:ext cx="30861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
        <p:nvSpPr>
          <p:cNvPr id="10" name="Title 3"/>
          <p:cNvSpPr txBox="1">
            <a:spLocks/>
          </p:cNvSpPr>
          <p:nvPr/>
        </p:nvSpPr>
        <p:spPr>
          <a:xfrm>
            <a:off x="5467350" y="4038600"/>
            <a:ext cx="3469616" cy="1447800"/>
          </a:xfrm>
          <a:prstGeom prst="rect">
            <a:avLst/>
          </a:prstGeom>
        </p:spPr>
        <p:txBody>
          <a:bodyPr vert="horz" lIns="91440" tIns="45720" rIns="91440" bIns="45720" rtlCol="0" anchor="ctr">
            <a:normAutofit fontScale="5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t>Prepared by</a:t>
            </a:r>
            <a:r>
              <a:rPr lang="en-IN" sz="4000" dirty="0" smtClean="0"/>
              <a:t>: </a:t>
            </a:r>
            <a:r>
              <a:rPr lang="en-IN" sz="4000" dirty="0" err="1" smtClean="0"/>
              <a:t>Sahilpreet</a:t>
            </a:r>
            <a:r>
              <a:rPr lang="en-IN" sz="4000" dirty="0" smtClean="0"/>
              <a:t> Singh</a:t>
            </a:r>
            <a:r>
              <a:rPr lang="en-US" dirty="0" smtClean="0"/>
              <a:t/>
            </a:r>
            <a:br>
              <a:rPr lang="en-US" dirty="0" smtClean="0"/>
            </a:br>
            <a:r>
              <a:rPr lang="en-US" dirty="0" smtClean="0"/>
              <a:t/>
            </a:r>
            <a:br>
              <a:rPr lang="en-US" dirty="0" smtClean="0"/>
            </a:br>
            <a:endParaRPr lang="en-US" dirty="0"/>
          </a:p>
        </p:txBody>
      </p:sp>
      <p:sp>
        <p:nvSpPr>
          <p:cNvPr id="11" name="Title 3"/>
          <p:cNvSpPr txBox="1">
            <a:spLocks/>
          </p:cNvSpPr>
          <p:nvPr/>
        </p:nvSpPr>
        <p:spPr>
          <a:xfrm>
            <a:off x="742950" y="2590800"/>
            <a:ext cx="4210050" cy="14478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Name</a:t>
            </a:r>
            <a:r>
              <a:rPr lang="en-US" sz="9600" dirty="0" smtClean="0">
                <a:latin typeface="+mn-lt"/>
              </a:rPr>
              <a:t>: </a:t>
            </a:r>
            <a:r>
              <a:rPr lang="en-US" sz="9600" dirty="0" err="1" smtClean="0">
                <a:latin typeface="+mn-lt"/>
              </a:rPr>
              <a:t>B.Tech</a:t>
            </a:r>
            <a:r>
              <a:rPr lang="en-US" sz="9600" dirty="0" smtClean="0">
                <a:latin typeface="+mn-lt"/>
              </a:rPr>
              <a:t> (CSE) </a:t>
            </a:r>
            <a:r>
              <a:rPr lang="en-US" sz="9600" dirty="0">
                <a:latin typeface="+mn-lt"/>
              </a:rPr>
              <a:t/>
            </a:r>
            <a:br>
              <a:rPr lang="en-US" sz="9600" dirty="0">
                <a:latin typeface="+mn-lt"/>
              </a:rPr>
            </a:br>
            <a:r>
              <a:rPr lang="en-US" sz="9600" dirty="0">
                <a:latin typeface="+mn-lt"/>
              </a:rPr>
              <a:t>Semester</a:t>
            </a:r>
            <a:r>
              <a:rPr lang="en-US" sz="9600" dirty="0" smtClean="0">
                <a:latin typeface="+mn-lt"/>
              </a:rPr>
              <a:t>: 6th</a:t>
            </a:r>
            <a:r>
              <a:rPr lang="en-US" dirty="0" smtClean="0"/>
              <a:t/>
            </a:r>
            <a:br>
              <a:rPr lang="en-US" dirty="0" smtClean="0"/>
            </a:br>
            <a:r>
              <a:rPr lang="en-US" dirty="0" smtClean="0"/>
              <a:t/>
            </a:r>
            <a:br>
              <a:rPr lang="en-US" dirty="0" smtClean="0"/>
            </a:br>
            <a:endParaRPr lang="en-US" dirty="0"/>
          </a:p>
        </p:txBody>
      </p:sp>
      <p:sp>
        <p:nvSpPr>
          <p:cNvPr id="16" name="Rectangle 15">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TOPIC:- KNOWLEDGE </a:t>
            </a:r>
            <a:r>
              <a:rPr lang="en-US" b="1" dirty="0"/>
              <a:t>ACQUISITION</a:t>
            </a:r>
            <a:endParaRPr lang="en-US" dirty="0"/>
          </a:p>
        </p:txBody>
      </p:sp>
      <p:pic>
        <p:nvPicPr>
          <p:cNvPr id="3"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4" name="Rectangle 3">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INTRODUCTION</a:t>
            </a:r>
            <a:endParaRPr lang="en-US" b="1" dirty="0"/>
          </a:p>
        </p:txBody>
      </p:sp>
      <p:sp>
        <p:nvSpPr>
          <p:cNvPr id="3" name="Content Placeholder 2"/>
          <p:cNvSpPr>
            <a:spLocks noGrp="1"/>
          </p:cNvSpPr>
          <p:nvPr>
            <p:ph idx="1"/>
          </p:nvPr>
        </p:nvSpPr>
        <p:spPr/>
        <p:txBody>
          <a:bodyPr>
            <a:normAutofit fontScale="77500" lnSpcReduction="20000"/>
          </a:bodyPr>
          <a:lstStyle/>
          <a:p>
            <a:pPr algn="just">
              <a:lnSpc>
                <a:spcPct val="150000"/>
              </a:lnSpc>
            </a:pPr>
            <a:r>
              <a:rPr lang="en-US" dirty="0"/>
              <a:t>Knowledge acquisition is the gathering or collecting knowledge from various sources</a:t>
            </a:r>
            <a:r>
              <a:rPr lang="en-US" dirty="0" smtClean="0"/>
              <a:t>.</a:t>
            </a:r>
          </a:p>
          <a:p>
            <a:pPr algn="just">
              <a:lnSpc>
                <a:spcPct val="150000"/>
              </a:lnSpc>
            </a:pPr>
            <a:r>
              <a:rPr lang="en-US" dirty="0"/>
              <a:t>It is the process of adding new knowledge to a knowledge base and refining or improving knowledge that was previously acquired</a:t>
            </a:r>
            <a:r>
              <a:rPr lang="en-US" dirty="0" smtClean="0"/>
              <a:t>.</a:t>
            </a:r>
          </a:p>
          <a:p>
            <a:pPr algn="just">
              <a:lnSpc>
                <a:spcPct val="150000"/>
              </a:lnSpc>
            </a:pPr>
            <a:r>
              <a:rPr lang="en-US" dirty="0"/>
              <a:t>Acquisition is the process of expanding the capabilities of a system or improving its performance at some specified task.</a:t>
            </a:r>
          </a:p>
        </p:txBody>
      </p:sp>
      <p:pic>
        <p:nvPicPr>
          <p:cNvPr id="4"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Knowledge Acquisition Techniques"/>
          <p:cNvPicPr>
            <a:picLocks noChangeAspect="1" noChangeArrowheads="1"/>
          </p:cNvPicPr>
          <p:nvPr/>
        </p:nvPicPr>
        <p:blipFill>
          <a:blip r:embed="rId2" cstate="print"/>
          <a:srcRect/>
          <a:stretch>
            <a:fillRect/>
          </a:stretch>
        </p:blipFill>
        <p:spPr bwMode="auto">
          <a:xfrm>
            <a:off x="3810000" y="457200"/>
            <a:ext cx="5181600" cy="5457825"/>
          </a:xfrm>
          <a:prstGeom prst="rect">
            <a:avLst/>
          </a:prstGeom>
          <a:noFill/>
        </p:spPr>
      </p:pic>
      <p:sp>
        <p:nvSpPr>
          <p:cNvPr id="5" name="TextBox 4"/>
          <p:cNvSpPr txBox="1"/>
          <p:nvPr/>
        </p:nvSpPr>
        <p:spPr>
          <a:xfrm>
            <a:off x="76200" y="2083475"/>
            <a:ext cx="3733800" cy="2031325"/>
          </a:xfrm>
          <a:prstGeom prst="rect">
            <a:avLst/>
          </a:prstGeom>
          <a:noFill/>
        </p:spPr>
        <p:txBody>
          <a:bodyPr wrap="square" rtlCol="0">
            <a:spAutoFit/>
          </a:bodyPr>
          <a:lstStyle/>
          <a:p>
            <a:pPr algn="just"/>
            <a:r>
              <a:rPr lang="en-US" dirty="0"/>
              <a:t>Knowledge engineers may be the professionals who elicit knowledge from experts. They integrate knowledge from various sources like creates and edits code, operates the various interactive tools, build the knowledge base etc.</a:t>
            </a:r>
          </a:p>
        </p:txBody>
      </p:sp>
      <p:pic>
        <p:nvPicPr>
          <p:cNvPr id="4"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Techniques</a:t>
            </a:r>
            <a:endParaRPr lang="en-US" b="1" dirty="0"/>
          </a:p>
        </p:txBody>
      </p:sp>
      <p:sp>
        <p:nvSpPr>
          <p:cNvPr id="3" name="Content Placeholder 2"/>
          <p:cNvSpPr>
            <a:spLocks noGrp="1"/>
          </p:cNvSpPr>
          <p:nvPr>
            <p:ph idx="1"/>
          </p:nvPr>
        </p:nvSpPr>
        <p:spPr/>
        <p:txBody>
          <a:bodyPr/>
          <a:lstStyle/>
          <a:p>
            <a:pPr>
              <a:buNone/>
            </a:pPr>
            <a:r>
              <a:rPr lang="en-US" b="1" dirty="0" smtClean="0"/>
              <a:t>Diagram </a:t>
            </a:r>
            <a:r>
              <a:rPr lang="en-US" b="1" dirty="0"/>
              <a:t>Based </a:t>
            </a:r>
            <a:r>
              <a:rPr lang="en-US" b="1" dirty="0" smtClean="0"/>
              <a:t>Techniques- </a:t>
            </a:r>
          </a:p>
          <a:p>
            <a:r>
              <a:rPr lang="en-US" dirty="0" smtClean="0"/>
              <a:t>In </a:t>
            </a:r>
            <a:r>
              <a:rPr lang="en-US" dirty="0"/>
              <a:t>diagram based techniques the generation and use of concept maps, event diagrams and process maps</a:t>
            </a:r>
            <a:r>
              <a:rPr lang="en-US" dirty="0" smtClean="0"/>
              <a:t>.</a:t>
            </a:r>
          </a:p>
          <a:p>
            <a:r>
              <a:rPr lang="en-US" dirty="0"/>
              <a:t>This technique captures the features like “why, </a:t>
            </a:r>
            <a:r>
              <a:rPr lang="en-US" dirty="0" smtClean="0"/>
              <a:t>when</a:t>
            </a:r>
            <a:r>
              <a:rPr lang="en-US" dirty="0"/>
              <a:t>, who, how and where”.</a:t>
            </a:r>
          </a:p>
        </p:txBody>
      </p:sp>
      <p:pic>
        <p:nvPicPr>
          <p:cNvPr id="4"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437"/>
            <a:ext cx="8229600" cy="6126163"/>
          </a:xfrm>
        </p:spPr>
        <p:txBody>
          <a:bodyPr/>
          <a:lstStyle/>
          <a:p>
            <a:pPr>
              <a:buNone/>
            </a:pPr>
            <a:r>
              <a:rPr lang="en-US" b="1" dirty="0"/>
              <a:t>Matrix Based </a:t>
            </a:r>
            <a:r>
              <a:rPr lang="en-US" b="1" dirty="0" smtClean="0"/>
              <a:t>Techniques-</a:t>
            </a:r>
          </a:p>
          <a:p>
            <a:pPr algn="just"/>
            <a:r>
              <a:rPr lang="en-US" dirty="0"/>
              <a:t>The matrix based techniques involve the construction of grids indicating such things as problems encountered against possible </a:t>
            </a:r>
            <a:r>
              <a:rPr lang="en-US" dirty="0" smtClean="0"/>
              <a:t>solutions</a:t>
            </a:r>
          </a:p>
          <a:p>
            <a:endParaRPr lang="en-US" dirty="0"/>
          </a:p>
          <a:p>
            <a:pPr>
              <a:buNone/>
            </a:pPr>
            <a:r>
              <a:rPr lang="en-US" b="1" dirty="0"/>
              <a:t>Hierarchy-Generation </a:t>
            </a:r>
            <a:r>
              <a:rPr lang="en-US" b="1" dirty="0" smtClean="0"/>
              <a:t>Techniques-</a:t>
            </a:r>
          </a:p>
          <a:p>
            <a:pPr algn="just"/>
            <a:r>
              <a:rPr lang="en-US" dirty="0"/>
              <a:t>Hierarchical techniques are used to build hierarchical structures like trees.</a:t>
            </a:r>
            <a:endParaRPr lang="en-US" b="1" dirty="0" smtClean="0"/>
          </a:p>
          <a:p>
            <a:endParaRPr lang="en-US" dirty="0"/>
          </a:p>
        </p:txBody>
      </p:sp>
      <p:pic>
        <p:nvPicPr>
          <p:cNvPr id="4"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a:buNone/>
            </a:pPr>
            <a:r>
              <a:rPr lang="en-US" b="1" dirty="0"/>
              <a:t>Protocol analysis technique</a:t>
            </a:r>
            <a:r>
              <a:rPr lang="en-US" dirty="0"/>
              <a:t> </a:t>
            </a:r>
            <a:endParaRPr lang="en-US" dirty="0" smtClean="0"/>
          </a:p>
          <a:p>
            <a:pPr algn="just"/>
            <a:r>
              <a:rPr lang="en-US" dirty="0" smtClean="0"/>
              <a:t>To </a:t>
            </a:r>
            <a:r>
              <a:rPr lang="en-US" dirty="0"/>
              <a:t>identify the type of knowledge like goals, decisions, relationships etc. The protocol generation techniques include various types of interviews like structured, semi-structured and unstructured.</a:t>
            </a:r>
          </a:p>
        </p:txBody>
      </p:sp>
      <p:pic>
        <p:nvPicPr>
          <p:cNvPr id="4"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TotalTime>
  <Words>238</Words>
  <Application>Microsoft Office PowerPoint</Application>
  <PresentationFormat>On-screen Show (4:3)</PresentationFormat>
  <Paragraphs>30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   EXPERT SYSTEM BTCS-3613    </vt:lpstr>
      <vt:lpstr>TOPIC:- KNOWLEDGE ACQUISITION</vt:lpstr>
      <vt:lpstr>INTRODUCTION</vt:lpstr>
      <vt:lpstr>Slide 4</vt:lpstr>
      <vt:lpstr>Techniques</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KNOWLEDGE ACQUISITION</dc:title>
  <dc:creator>Intel</dc:creator>
  <cp:lastModifiedBy>Intel</cp:lastModifiedBy>
  <cp:revision>8</cp:revision>
  <dcterms:created xsi:type="dcterms:W3CDTF">2023-02-20T06:57:06Z</dcterms:created>
  <dcterms:modified xsi:type="dcterms:W3CDTF">2023-06-20T09:53:17Z</dcterms:modified>
</cp:coreProperties>
</file>