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8" r:id="rId1"/>
  </p:sldMasterIdLst>
  <p:notesMasterIdLst>
    <p:notesMasterId r:id="rId24"/>
  </p:notesMasterIdLst>
  <p:handoutMasterIdLst>
    <p:handoutMasterId r:id="rId25"/>
  </p:handoutMasterIdLst>
  <p:sldIdLst>
    <p:sldId id="367" r:id="rId2"/>
    <p:sldId id="365" r:id="rId3"/>
    <p:sldId id="256" r:id="rId4"/>
    <p:sldId id="353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352" r:id="rId14"/>
    <p:sldId id="360" r:id="rId15"/>
    <p:sldId id="269" r:id="rId16"/>
    <p:sldId id="272" r:id="rId17"/>
    <p:sldId id="283" r:id="rId18"/>
    <p:sldId id="273" r:id="rId19"/>
    <p:sldId id="274" r:id="rId20"/>
    <p:sldId id="362" r:id="rId21"/>
    <p:sldId id="366" r:id="rId22"/>
    <p:sldId id="363" r:id="rId23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97" indent="-1952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95" indent="-3904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781" indent="-5873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178" indent="-78255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771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926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080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234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17"/>
        <p:guide pos="19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</a:defRPr>
            </a:lvl1pPr>
          </a:lstStyle>
          <a:p>
            <a:fld id="{54492EB3-0312-4C94-ACA2-C5355F3C76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17" tIns="46509" rIns="93017" bIns="46509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17" tIns="46509" rIns="93017" bIns="46509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17" tIns="46509" rIns="93017" bIns="465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17" tIns="46509" rIns="93017" bIns="46509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17" tIns="46509" rIns="93017" bIns="4650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</a:defRPr>
            </a:lvl1pPr>
          </a:lstStyle>
          <a:p>
            <a:fld id="{0C9E32B4-B3B1-4225-B1EE-1A9B01E99D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9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9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781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1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225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270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314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359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08355F-3906-4B8A-A13C-4D51DD85A2A4}" type="slidenum">
              <a:rPr lang="en-US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63EF80-E9B9-4B6E-9929-A6CBF4649B08}" type="slidenum">
              <a:rPr lang="en-US"/>
              <a:pPr/>
              <a:t>13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B593B-0AEB-430F-A40A-ABB32B8A3B3A}" type="slidenum">
              <a:rPr lang="en-US"/>
              <a:pPr/>
              <a:t>14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8AC77-05AD-4B47-9659-126DABED6D46}" type="slidenum">
              <a:rPr lang="en-US"/>
              <a:pPr/>
              <a:t>15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D6252-9D79-45B3-A133-502007AED4E7}" type="slidenum">
              <a:rPr lang="en-US"/>
              <a:pPr/>
              <a:t>16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285CF-9147-4C86-BFB0-5537E5985403}" type="slidenum">
              <a:rPr lang="en-US"/>
              <a:pPr/>
              <a:t>17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55D52-9982-4A86-A44F-222362204651}" type="slidenum">
              <a:rPr lang="en-US"/>
              <a:pPr/>
              <a:t>18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9A738-9A4B-4B70-A2E4-85751BE973DF}" type="slidenum">
              <a:rPr lang="en-US"/>
              <a:pPr/>
              <a:t>19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21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4ED71-0D3F-4B0F-92B2-0A838296B595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20190-F904-4007-A11B-C0603F036466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5762D-50E3-4B49-AC35-AB41CC4A133C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0FD50-1798-4884-8B81-CDFE853188F9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D7B7A3-AC53-43E5-B643-2C51BEB2A4FF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CDA14-3197-4095-A0D3-F47D3DA01A1E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385B22-6B66-48BC-8AE6-1E478A3CAB3A}" type="slidenum">
              <a:rPr lang="en-US"/>
              <a:pPr/>
              <a:t>11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696913"/>
            <a:ext cx="5219700" cy="34813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RIMT-IET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4" y="533400"/>
            <a:ext cx="12006263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First-Come, First-Served (FCFS) Scheduling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36653" y="1854200"/>
            <a:ext cx="11349038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  <a:tabLst>
                <a:tab pos="4330266" algn="ctr"/>
                <a:tab pos="6620800" algn="ctr"/>
              </a:tabLst>
            </a:pPr>
            <a:r>
              <a:rPr lang="en-US" sz="2300" dirty="0" smtClean="0"/>
              <a:t>		</a:t>
            </a:r>
            <a:r>
              <a:rPr lang="en-US" u="sng" dirty="0" smtClean="0"/>
              <a:t>Process</a:t>
            </a:r>
            <a:r>
              <a:rPr lang="en-US" dirty="0" smtClean="0"/>
              <a:t>	</a:t>
            </a:r>
            <a:r>
              <a:rPr lang="en-US" u="sng" dirty="0" smtClean="0"/>
              <a:t>Burst Time	</a:t>
            </a:r>
          </a:p>
          <a:p>
            <a:pPr>
              <a:lnSpc>
                <a:spcPct val="90000"/>
              </a:lnSpc>
              <a:buNone/>
              <a:tabLst>
                <a:tab pos="4330266" algn="ctr"/>
                <a:tab pos="6620800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	24</a:t>
            </a:r>
          </a:p>
          <a:p>
            <a:pPr>
              <a:lnSpc>
                <a:spcPct val="90000"/>
              </a:lnSpc>
              <a:buNone/>
              <a:tabLst>
                <a:tab pos="4330266" algn="ctr"/>
                <a:tab pos="6620800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dirty="0" smtClean="0"/>
              <a:t> 	3</a:t>
            </a:r>
          </a:p>
          <a:p>
            <a:pPr>
              <a:lnSpc>
                <a:spcPct val="90000"/>
              </a:lnSpc>
              <a:buNone/>
              <a:tabLst>
                <a:tab pos="4330266" algn="ctr"/>
                <a:tab pos="6620800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3	 </a:t>
            </a:r>
            <a:r>
              <a:rPr lang="en-US" dirty="0" smtClean="0"/>
              <a:t>3</a:t>
            </a:r>
            <a:r>
              <a:rPr lang="en-US" i="1" baseline="-25000" dirty="0" smtClean="0"/>
              <a:t> </a:t>
            </a:r>
          </a:p>
          <a:p>
            <a:pPr>
              <a:lnSpc>
                <a:spcPct val="90000"/>
              </a:lnSpc>
              <a:tabLst>
                <a:tab pos="4330266" algn="ctr"/>
                <a:tab pos="6620800" algn="ctr"/>
              </a:tabLst>
            </a:pPr>
            <a:r>
              <a:rPr lang="en-US" dirty="0" smtClean="0"/>
              <a:t>Suppose that the processes arrive in the order: 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 ,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dirty="0" smtClean="0"/>
              <a:t> , </a:t>
            </a:r>
            <a:r>
              <a:rPr lang="en-US" i="1" dirty="0" smtClean="0"/>
              <a:t>P</a:t>
            </a:r>
            <a:r>
              <a:rPr lang="en-US" i="1" baseline="-25000" dirty="0" smtClean="0"/>
              <a:t>3  </a:t>
            </a:r>
            <a:br>
              <a:rPr lang="en-US" i="1" baseline="-25000" dirty="0" smtClean="0"/>
            </a:br>
            <a:r>
              <a:rPr lang="en-US" dirty="0" smtClean="0"/>
              <a:t>The Gantt Chart for the schedule is:</a:t>
            </a:r>
            <a:br>
              <a:rPr lang="en-US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endParaRPr lang="en-US" sz="2300" dirty="0" smtClean="0"/>
          </a:p>
          <a:p>
            <a:pPr>
              <a:lnSpc>
                <a:spcPct val="90000"/>
              </a:lnSpc>
              <a:buNone/>
              <a:tabLst>
                <a:tab pos="4330266" algn="ctr"/>
                <a:tab pos="6620800" algn="ctr"/>
              </a:tabLst>
            </a:pPr>
            <a:endParaRPr lang="en-US" sz="2300" dirty="0" smtClean="0"/>
          </a:p>
          <a:p>
            <a:pPr>
              <a:lnSpc>
                <a:spcPct val="90000"/>
              </a:lnSpc>
              <a:tabLst>
                <a:tab pos="4330266" algn="ctr"/>
                <a:tab pos="6620800" algn="ctr"/>
              </a:tabLst>
            </a:pPr>
            <a:r>
              <a:rPr lang="en-US" dirty="0" smtClean="0"/>
              <a:t>Waiting time for 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  = 0;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dirty="0" smtClean="0"/>
              <a:t>  = 24; </a:t>
            </a:r>
            <a:r>
              <a:rPr lang="en-US" i="1" dirty="0" smtClean="0"/>
              <a:t>P</a:t>
            </a:r>
            <a:r>
              <a:rPr lang="en-US" i="1" baseline="-25000" dirty="0" smtClean="0"/>
              <a:t>3 </a:t>
            </a:r>
            <a:r>
              <a:rPr lang="en-US" dirty="0" smtClean="0"/>
              <a:t>= 27</a:t>
            </a:r>
          </a:p>
          <a:p>
            <a:pPr>
              <a:lnSpc>
                <a:spcPct val="90000"/>
              </a:lnSpc>
              <a:tabLst>
                <a:tab pos="4330266" algn="ctr"/>
                <a:tab pos="6620800" algn="ctr"/>
              </a:tabLst>
            </a:pPr>
            <a:r>
              <a:rPr lang="en-US" dirty="0" smtClean="0"/>
              <a:t>Average waiting time:  (0 + 24 + 27)/3 = 17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grpSp>
        <p:nvGrpSpPr>
          <p:cNvPr id="35844" name="Group 18"/>
          <p:cNvGrpSpPr>
            <a:grpSpLocks/>
          </p:cNvGrpSpPr>
          <p:nvPr/>
        </p:nvGrpSpPr>
        <p:grpSpPr bwMode="auto">
          <a:xfrm>
            <a:off x="1573150" y="4575307"/>
            <a:ext cx="8148640" cy="1444627"/>
            <a:chOff x="888" y="2688"/>
            <a:chExt cx="3422" cy="682"/>
          </a:xfrm>
        </p:grpSpPr>
        <p:sp>
          <p:nvSpPr>
            <p:cNvPr id="35845" name="Rectangle 4"/>
            <p:cNvSpPr>
              <a:spLocks noChangeArrowheads="1"/>
            </p:cNvSpPr>
            <p:nvPr/>
          </p:nvSpPr>
          <p:spPr bwMode="auto">
            <a:xfrm>
              <a:off x="960" y="2688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1819" y="2764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1</a:t>
              </a:r>
              <a:endParaRPr lang="en-US">
                <a:latin typeface="Helvetica" charset="0"/>
              </a:endParaRP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3307" y="2764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2</a:t>
              </a:r>
              <a:endParaRPr lang="en-US">
                <a:latin typeface="Helvetica" charset="0"/>
              </a:endParaRP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3883" y="2764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3</a:t>
              </a:r>
              <a:endParaRPr lang="en-US">
                <a:latin typeface="Helvetica" charset="0"/>
              </a:endParaRPr>
            </a:p>
          </p:txBody>
        </p:sp>
        <p:sp>
          <p:nvSpPr>
            <p:cNvPr id="35849" name="Line 8"/>
            <p:cNvSpPr>
              <a:spLocks noChangeShapeType="1"/>
            </p:cNvSpPr>
            <p:nvPr/>
          </p:nvSpPr>
          <p:spPr bwMode="auto">
            <a:xfrm>
              <a:off x="96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Line 9"/>
            <p:cNvSpPr>
              <a:spLocks noChangeShapeType="1"/>
            </p:cNvSpPr>
            <p:nvPr/>
          </p:nvSpPr>
          <p:spPr bwMode="auto">
            <a:xfrm>
              <a:off x="42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Line 10"/>
            <p:cNvSpPr>
              <a:spLocks noChangeShapeType="1"/>
            </p:cNvSpPr>
            <p:nvPr/>
          </p:nvSpPr>
          <p:spPr bwMode="auto">
            <a:xfrm>
              <a:off x="3072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Line 11"/>
            <p:cNvSpPr>
              <a:spLocks noChangeShapeType="1"/>
            </p:cNvSpPr>
            <p:nvPr/>
          </p:nvSpPr>
          <p:spPr bwMode="auto">
            <a:xfrm>
              <a:off x="3648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Line 12"/>
            <p:cNvSpPr>
              <a:spLocks noChangeShapeType="1"/>
            </p:cNvSpPr>
            <p:nvPr/>
          </p:nvSpPr>
          <p:spPr bwMode="auto">
            <a:xfrm>
              <a:off x="30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Line 13"/>
            <p:cNvSpPr>
              <a:spLocks noChangeShapeType="1"/>
            </p:cNvSpPr>
            <p:nvPr/>
          </p:nvSpPr>
          <p:spPr bwMode="auto">
            <a:xfrm>
              <a:off x="364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Text Box 14"/>
            <p:cNvSpPr txBox="1">
              <a:spLocks noChangeArrowheads="1"/>
            </p:cNvSpPr>
            <p:nvPr/>
          </p:nvSpPr>
          <p:spPr bwMode="auto">
            <a:xfrm>
              <a:off x="2973" y="3196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24</a:t>
              </a:r>
            </a:p>
          </p:txBody>
        </p:sp>
        <p:sp>
          <p:nvSpPr>
            <p:cNvPr id="35856" name="Text Box 15"/>
            <p:cNvSpPr txBox="1">
              <a:spLocks noChangeArrowheads="1"/>
            </p:cNvSpPr>
            <p:nvPr/>
          </p:nvSpPr>
          <p:spPr bwMode="auto">
            <a:xfrm>
              <a:off x="3549" y="3196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27</a:t>
              </a:r>
            </a:p>
          </p:txBody>
        </p:sp>
        <p:sp>
          <p:nvSpPr>
            <p:cNvPr id="35857" name="Text Box 16"/>
            <p:cNvSpPr txBox="1">
              <a:spLocks noChangeArrowheads="1"/>
            </p:cNvSpPr>
            <p:nvPr/>
          </p:nvSpPr>
          <p:spPr bwMode="auto">
            <a:xfrm>
              <a:off x="4125" y="3196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30</a:t>
              </a:r>
            </a:p>
          </p:txBody>
        </p:sp>
        <p:sp>
          <p:nvSpPr>
            <p:cNvPr id="35858" name="Text Box 17"/>
            <p:cNvSpPr txBox="1">
              <a:spLocks noChangeArrowheads="1"/>
            </p:cNvSpPr>
            <p:nvPr/>
          </p:nvSpPr>
          <p:spPr bwMode="auto">
            <a:xfrm>
              <a:off x="888" y="3196"/>
              <a:ext cx="1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0</a:t>
              </a:r>
            </a:p>
          </p:txBody>
        </p:sp>
      </p:grpSp>
      <p:pic>
        <p:nvPicPr>
          <p:cNvPr id="2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288" y="369890"/>
            <a:ext cx="1174591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Shortest-Job-First (SJF) Scheduling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352213" cy="6040439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Associate with each process the length of its next CPU burst</a:t>
            </a:r>
          </a:p>
          <a:p>
            <a:pPr lvl="1"/>
            <a:r>
              <a:rPr lang="en-US" smtClean="0"/>
              <a:t> Use these lengths to schedule the process with the shortest time</a:t>
            </a:r>
          </a:p>
          <a:p>
            <a:endParaRPr lang="en-US" smtClean="0"/>
          </a:p>
          <a:p>
            <a:r>
              <a:rPr lang="en-US" smtClean="0"/>
              <a:t>SJF is optimal – gives minimum average waiting time for a given set of processes</a:t>
            </a:r>
          </a:p>
          <a:p>
            <a:pPr lvl="1"/>
            <a:r>
              <a:rPr lang="en-US" smtClean="0"/>
              <a:t>The difficulty is knowing the length of the next CPU request</a:t>
            </a:r>
          </a:p>
          <a:p>
            <a:pPr lvl="1"/>
            <a:r>
              <a:rPr lang="en-US" smtClean="0"/>
              <a:t>Could ask the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SJF</a:t>
            </a:r>
          </a:p>
        </p:txBody>
      </p:sp>
      <p:sp>
        <p:nvSpPr>
          <p:cNvPr id="41987" name="Rectangle 3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      	                </a:t>
            </a:r>
            <a:r>
              <a:rPr lang="en-US" u="sng" dirty="0" err="1" smtClean="0"/>
              <a:t>Process</a:t>
            </a:r>
            <a:r>
              <a:rPr lang="en-US" u="sng" dirty="0" err="1" smtClean="0">
                <a:solidFill>
                  <a:schemeClr val="bg1"/>
                </a:solidFill>
              </a:rPr>
              <a:t>Arriva</a:t>
            </a:r>
            <a:r>
              <a:rPr lang="en-US" u="sng" dirty="0" smtClean="0">
                <a:solidFill>
                  <a:schemeClr val="bg1"/>
                </a:solidFill>
              </a:rPr>
              <a:t>	l Time</a:t>
            </a:r>
            <a:r>
              <a:rPr lang="en-US" dirty="0" smtClean="0"/>
              <a:t>	</a:t>
            </a:r>
            <a:r>
              <a:rPr lang="en-US" u="sng" dirty="0" smtClean="0"/>
              <a:t>Burst Time</a:t>
            </a:r>
            <a:endParaRPr lang="en-US" dirty="0" smtClean="0"/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/>
                </a:solidFill>
              </a:rPr>
              <a:t>0.0</a:t>
            </a:r>
            <a:r>
              <a:rPr lang="en-US" dirty="0" smtClean="0"/>
              <a:t>	6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2 	</a:t>
            </a:r>
            <a:r>
              <a:rPr lang="en-US" dirty="0" smtClean="0">
                <a:solidFill>
                  <a:schemeClr val="bg1"/>
                </a:solidFill>
              </a:rPr>
              <a:t>2.0</a:t>
            </a:r>
            <a:r>
              <a:rPr lang="en-US" dirty="0" smtClean="0"/>
              <a:t>	8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3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/>
                </a:solidFill>
              </a:rPr>
              <a:t>4.0</a:t>
            </a:r>
            <a:r>
              <a:rPr lang="en-US" dirty="0" smtClean="0"/>
              <a:t>	7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4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/>
                </a:solidFill>
              </a:rPr>
              <a:t>5.0</a:t>
            </a:r>
            <a:r>
              <a:rPr lang="en-US" dirty="0" smtClean="0"/>
              <a:t>	3</a:t>
            </a:r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SJF scheduling chart</a:t>
            </a:r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Average waiting time = (3 + 16 + 9 + 0) / 4 = 7</a:t>
            </a:r>
            <a:endParaRPr lang="en-US" i="1" baseline="-25000" dirty="0" smtClean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grpSp>
        <p:nvGrpSpPr>
          <p:cNvPr id="41988" name="Group 74"/>
          <p:cNvGrpSpPr>
            <a:grpSpLocks/>
          </p:cNvGrpSpPr>
          <p:nvPr/>
        </p:nvGrpSpPr>
        <p:grpSpPr bwMode="auto">
          <a:xfrm>
            <a:off x="1774826" y="3992560"/>
            <a:ext cx="8704265" cy="1489601"/>
            <a:chOff x="896" y="2352"/>
            <a:chExt cx="3655" cy="704"/>
          </a:xfrm>
        </p:grpSpPr>
        <p:sp>
          <p:nvSpPr>
            <p:cNvPr id="41989" name="Rectangle 37"/>
            <p:cNvSpPr>
              <a:spLocks noChangeArrowheads="1"/>
            </p:cNvSpPr>
            <p:nvPr/>
          </p:nvSpPr>
          <p:spPr bwMode="auto">
            <a:xfrm flipH="1">
              <a:off x="960" y="2373"/>
              <a:ext cx="350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0" name="Text Box 38"/>
            <p:cNvSpPr txBox="1">
              <a:spLocks noChangeArrowheads="1"/>
            </p:cNvSpPr>
            <p:nvPr/>
          </p:nvSpPr>
          <p:spPr bwMode="auto">
            <a:xfrm flipH="1">
              <a:off x="1052" y="2441"/>
              <a:ext cx="17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4</a:t>
              </a:r>
              <a:endParaRPr lang="en-US">
                <a:latin typeface="Helvetica" charset="0"/>
              </a:endParaRPr>
            </a:p>
          </p:txBody>
        </p:sp>
        <p:sp>
          <p:nvSpPr>
            <p:cNvPr id="41991" name="Text Box 39"/>
            <p:cNvSpPr txBox="1">
              <a:spLocks noChangeArrowheads="1"/>
            </p:cNvSpPr>
            <p:nvPr/>
          </p:nvSpPr>
          <p:spPr bwMode="auto">
            <a:xfrm flipH="1">
              <a:off x="3019" y="2428"/>
              <a:ext cx="17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3</a:t>
              </a:r>
              <a:endParaRPr lang="en-US">
                <a:latin typeface="Helvetica" charset="0"/>
              </a:endParaRPr>
            </a:p>
          </p:txBody>
        </p:sp>
        <p:sp>
          <p:nvSpPr>
            <p:cNvPr id="41992" name="Text Box 40"/>
            <p:cNvSpPr txBox="1">
              <a:spLocks noChangeArrowheads="1"/>
            </p:cNvSpPr>
            <p:nvPr/>
          </p:nvSpPr>
          <p:spPr bwMode="auto">
            <a:xfrm flipH="1">
              <a:off x="2012" y="2477"/>
              <a:ext cx="17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1</a:t>
              </a:r>
              <a:endParaRPr lang="en-US">
                <a:latin typeface="Helvetica" charset="0"/>
              </a:endParaRPr>
            </a:p>
          </p:txBody>
        </p:sp>
        <p:sp>
          <p:nvSpPr>
            <p:cNvPr id="41993" name="Line 41"/>
            <p:cNvSpPr>
              <a:spLocks noChangeShapeType="1"/>
            </p:cNvSpPr>
            <p:nvPr/>
          </p:nvSpPr>
          <p:spPr bwMode="auto">
            <a:xfrm flipH="1">
              <a:off x="4452" y="27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Line 42"/>
            <p:cNvSpPr>
              <a:spLocks noChangeShapeType="1"/>
            </p:cNvSpPr>
            <p:nvPr/>
          </p:nvSpPr>
          <p:spPr bwMode="auto">
            <a:xfrm flipH="1">
              <a:off x="960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Line 43"/>
            <p:cNvSpPr>
              <a:spLocks noChangeShapeType="1"/>
            </p:cNvSpPr>
            <p:nvPr/>
          </p:nvSpPr>
          <p:spPr bwMode="auto">
            <a:xfrm flipH="1">
              <a:off x="2688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Text Box 48"/>
            <p:cNvSpPr txBox="1">
              <a:spLocks noChangeArrowheads="1"/>
            </p:cNvSpPr>
            <p:nvPr/>
          </p:nvSpPr>
          <p:spPr bwMode="auto">
            <a:xfrm flipH="1">
              <a:off x="1569" y="2861"/>
              <a:ext cx="131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3</a:t>
              </a:r>
            </a:p>
          </p:txBody>
        </p:sp>
        <p:sp>
          <p:nvSpPr>
            <p:cNvPr id="41997" name="Text Box 49"/>
            <p:cNvSpPr txBox="1">
              <a:spLocks noChangeArrowheads="1"/>
            </p:cNvSpPr>
            <p:nvPr/>
          </p:nvSpPr>
          <p:spPr bwMode="auto">
            <a:xfrm flipH="1">
              <a:off x="3358" y="2873"/>
              <a:ext cx="185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16</a:t>
              </a:r>
            </a:p>
          </p:txBody>
        </p:sp>
        <p:sp>
          <p:nvSpPr>
            <p:cNvPr id="41998" name="Text Box 50"/>
            <p:cNvSpPr txBox="1">
              <a:spLocks noChangeArrowheads="1"/>
            </p:cNvSpPr>
            <p:nvPr/>
          </p:nvSpPr>
          <p:spPr bwMode="auto">
            <a:xfrm flipH="1">
              <a:off x="896" y="2881"/>
              <a:ext cx="131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0</a:t>
              </a:r>
            </a:p>
          </p:txBody>
        </p:sp>
        <p:sp>
          <p:nvSpPr>
            <p:cNvPr id="41999" name="Line 52"/>
            <p:cNvSpPr>
              <a:spLocks noChangeShapeType="1"/>
            </p:cNvSpPr>
            <p:nvPr/>
          </p:nvSpPr>
          <p:spPr bwMode="auto">
            <a:xfrm flipH="1">
              <a:off x="3456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0" name="Line 54"/>
            <p:cNvSpPr>
              <a:spLocks noChangeShapeType="1"/>
            </p:cNvSpPr>
            <p:nvPr/>
          </p:nvSpPr>
          <p:spPr bwMode="auto">
            <a:xfrm flipH="1">
              <a:off x="163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Line 58"/>
            <p:cNvSpPr>
              <a:spLocks noChangeShapeType="1"/>
            </p:cNvSpPr>
            <p:nvPr/>
          </p:nvSpPr>
          <p:spPr bwMode="auto">
            <a:xfrm flipH="1">
              <a:off x="2688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Line 63"/>
            <p:cNvSpPr>
              <a:spLocks noChangeShapeType="1"/>
            </p:cNvSpPr>
            <p:nvPr/>
          </p:nvSpPr>
          <p:spPr bwMode="auto">
            <a:xfrm flipH="1">
              <a:off x="3456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Text Box 64"/>
            <p:cNvSpPr txBox="1">
              <a:spLocks noChangeArrowheads="1"/>
            </p:cNvSpPr>
            <p:nvPr/>
          </p:nvSpPr>
          <p:spPr bwMode="auto">
            <a:xfrm flipH="1">
              <a:off x="2625" y="2861"/>
              <a:ext cx="131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9</a:t>
              </a:r>
            </a:p>
          </p:txBody>
        </p:sp>
        <p:sp>
          <p:nvSpPr>
            <p:cNvPr id="42004" name="Line 69"/>
            <p:cNvSpPr>
              <a:spLocks noChangeShapeType="1"/>
            </p:cNvSpPr>
            <p:nvPr/>
          </p:nvSpPr>
          <p:spPr bwMode="auto">
            <a:xfrm flipH="1">
              <a:off x="1632" y="23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Text Box 70"/>
            <p:cNvSpPr txBox="1">
              <a:spLocks noChangeArrowheads="1"/>
            </p:cNvSpPr>
            <p:nvPr/>
          </p:nvSpPr>
          <p:spPr bwMode="auto">
            <a:xfrm flipH="1">
              <a:off x="3787" y="2428"/>
              <a:ext cx="17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2</a:t>
              </a:r>
              <a:endParaRPr lang="en-US">
                <a:latin typeface="Helvetica" charset="0"/>
              </a:endParaRPr>
            </a:p>
          </p:txBody>
        </p:sp>
        <p:sp>
          <p:nvSpPr>
            <p:cNvPr id="42006" name="Text Box 73"/>
            <p:cNvSpPr txBox="1">
              <a:spLocks noChangeArrowheads="1"/>
            </p:cNvSpPr>
            <p:nvPr/>
          </p:nvSpPr>
          <p:spPr bwMode="auto">
            <a:xfrm flipH="1">
              <a:off x="4366" y="2873"/>
              <a:ext cx="185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24</a:t>
              </a:r>
            </a:p>
          </p:txBody>
        </p:sp>
      </p:grpSp>
      <p:pic>
        <p:nvPicPr>
          <p:cNvPr id="2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4488" y="578499"/>
            <a:ext cx="11658600" cy="1586204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Determining Length of Next CPU Burst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1209678" y="2183364"/>
            <a:ext cx="11453813" cy="60414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Can only estimate the length – should be similar to the previous one</a:t>
            </a:r>
          </a:p>
          <a:p>
            <a:pPr lvl="1"/>
            <a:r>
              <a:rPr lang="en-US" dirty="0" smtClean="0"/>
              <a:t>Then pick process with shortest predicted next CPU burst</a:t>
            </a:r>
          </a:p>
          <a:p>
            <a:endParaRPr lang="en-US" dirty="0" smtClean="0"/>
          </a:p>
          <a:p>
            <a:r>
              <a:rPr lang="en-US" dirty="0" smtClean="0"/>
              <a:t>Can be done by using the length of previous CPU bursts, using exponential averaging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Commonly, </a:t>
            </a:r>
            <a:r>
              <a:rPr lang="en-US" dirty="0" smtClean="0">
                <a:latin typeface="Lucida Grande" charset="0"/>
              </a:rPr>
              <a:t>α </a:t>
            </a:r>
            <a:r>
              <a:rPr lang="en-US" dirty="0" smtClean="0"/>
              <a:t>set to ½</a:t>
            </a:r>
          </a:p>
          <a:p>
            <a:r>
              <a:rPr lang="en-US" dirty="0" smtClean="0"/>
              <a:t>Preemptive version called </a:t>
            </a:r>
            <a:r>
              <a:rPr lang="en-US" b="1" dirty="0" smtClean="0"/>
              <a:t>shortest-remaining-time-first</a:t>
            </a:r>
          </a:p>
          <a:p>
            <a:pPr lvl="1">
              <a:buFont typeface="Monotype Sorts" charset="2"/>
              <a:buNone/>
            </a:pPr>
            <a:endParaRPr lang="en-US" dirty="0" smtClean="0"/>
          </a:p>
          <a:p>
            <a:pPr lvl="1"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636713" y="4236099"/>
          <a:ext cx="6640512" cy="1735493"/>
        </p:xfrm>
        <a:graphic>
          <a:graphicData uri="http://schemas.openxmlformats.org/presentationml/2006/ole">
            <p:oleObj spid="_x0000_s44034" name="Equation" r:id="rId4" imgW="6400800" imgH="177768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3398838" y="6176867"/>
          <a:ext cx="3333750" cy="447871"/>
        </p:xfrm>
        <a:graphic>
          <a:graphicData uri="http://schemas.openxmlformats.org/presentationml/2006/ole">
            <p:oleObj spid="_x0000_s44035" name="Equation" r:id="rId5" imgW="2222280" imgH="317160" progId="Equation.3">
              <p:embed/>
            </p:oleObj>
          </a:graphicData>
        </a:graphic>
      </p:graphicFrame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9790" y="369890"/>
            <a:ext cx="10920413" cy="768351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Example of Shortest-remaining-time-first</a:t>
            </a:r>
          </a:p>
        </p:txBody>
      </p:sp>
      <p:sp>
        <p:nvSpPr>
          <p:cNvPr id="50179" name="Rectangle 3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pPr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Now we add the concepts of varying arrival times and preemption to the analysis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        </a:t>
            </a:r>
            <a:r>
              <a:rPr lang="en-US" u="sng" dirty="0" err="1" smtClean="0"/>
              <a:t>Process</a:t>
            </a:r>
            <a:r>
              <a:rPr lang="en-US" u="sng" dirty="0" err="1" smtClean="0">
                <a:solidFill>
                  <a:schemeClr val="bg1"/>
                </a:solidFill>
              </a:rPr>
              <a:t>A</a:t>
            </a:r>
            <a:r>
              <a:rPr lang="en-US" u="sng" dirty="0" smtClean="0">
                <a:solidFill>
                  <a:schemeClr val="bg1"/>
                </a:solidFill>
              </a:rPr>
              <a:t>	</a:t>
            </a:r>
            <a:r>
              <a:rPr lang="en-US" u="sng" dirty="0" err="1" smtClean="0">
                <a:solidFill>
                  <a:schemeClr val="bg1"/>
                </a:solidFill>
              </a:rPr>
              <a:t>arri</a:t>
            </a:r>
            <a:r>
              <a:rPr lang="en-US" u="sng" dirty="0" smtClean="0">
                <a:solidFill>
                  <a:schemeClr val="bg1"/>
                </a:solidFill>
              </a:rPr>
              <a:t> </a:t>
            </a:r>
            <a:r>
              <a:rPr lang="en-US" i="1" u="sng" dirty="0" smtClean="0"/>
              <a:t>Arrival </a:t>
            </a:r>
            <a:r>
              <a:rPr lang="en-US" u="sng" dirty="0" err="1" smtClean="0"/>
              <a:t>Time</a:t>
            </a:r>
            <a:r>
              <a:rPr lang="en-US" u="sng" dirty="0" err="1" smtClean="0">
                <a:solidFill>
                  <a:schemeClr val="bg1"/>
                </a:solidFill>
              </a:rPr>
              <a:t>T</a:t>
            </a:r>
            <a:r>
              <a:rPr lang="en-US" dirty="0" smtClean="0"/>
              <a:t>	</a:t>
            </a:r>
            <a:r>
              <a:rPr lang="en-US" u="sng" dirty="0" smtClean="0"/>
              <a:t>Burst Time</a:t>
            </a:r>
            <a:endParaRPr lang="en-US" dirty="0" smtClean="0"/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8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2 	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en-US" dirty="0" smtClean="0"/>
              <a:t>	4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3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</a:rPr>
              <a:t>2</a:t>
            </a:r>
            <a:r>
              <a:rPr lang="en-US" dirty="0" smtClean="0"/>
              <a:t>	9</a:t>
            </a:r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i="1" baseline="-25000" dirty="0" smtClean="0"/>
              <a:t>4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</a:rPr>
              <a:t>3</a:t>
            </a:r>
            <a:r>
              <a:rPr lang="en-US" dirty="0" smtClean="0"/>
              <a:t>	5</a:t>
            </a:r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r>
              <a:rPr lang="en-US" i="1" dirty="0" smtClean="0"/>
              <a:t>Preemptive </a:t>
            </a:r>
            <a:r>
              <a:rPr lang="en-US" dirty="0" smtClean="0"/>
              <a:t>SJF Gantt Chart</a:t>
            </a:r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r>
              <a:rPr lang="en-US" dirty="0" smtClean="0"/>
              <a:t>Average waiting time = [(10-1)+(1-1)+(17-2)+5-3)]/4 = 26/4 = 6.5 </a:t>
            </a:r>
            <a:r>
              <a:rPr lang="en-US" dirty="0" err="1" smtClean="0"/>
              <a:t>msec</a:t>
            </a:r>
            <a:endParaRPr lang="en-US" dirty="0" smtClean="0"/>
          </a:p>
          <a:p>
            <a:pPr>
              <a:tabLst>
                <a:tab pos="2288947" algn="ctr"/>
                <a:tab pos="4647736" algn="ctr"/>
                <a:tab pos="7346216" algn="ctr"/>
              </a:tabLst>
            </a:pPr>
            <a:endParaRPr lang="en-US" i="1" baseline="-25000" dirty="0" smtClean="0"/>
          </a:p>
          <a:p>
            <a:pPr>
              <a:buNone/>
              <a:tabLst>
                <a:tab pos="2288947" algn="ctr"/>
                <a:tab pos="4647736" algn="ctr"/>
                <a:tab pos="7346216" algn="ctr"/>
              </a:tabLst>
            </a:pPr>
            <a:endParaRPr lang="en-US" i="1" baseline="-25000" dirty="0" smtClean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grpSp>
        <p:nvGrpSpPr>
          <p:cNvPr id="50180" name="Group 74"/>
          <p:cNvGrpSpPr>
            <a:grpSpLocks/>
          </p:cNvGrpSpPr>
          <p:nvPr/>
        </p:nvGrpSpPr>
        <p:grpSpPr bwMode="auto">
          <a:xfrm>
            <a:off x="1414466" y="4964123"/>
            <a:ext cx="8702675" cy="1384302"/>
            <a:chOff x="901" y="2366"/>
            <a:chExt cx="3655" cy="654"/>
          </a:xfrm>
        </p:grpSpPr>
        <p:sp>
          <p:nvSpPr>
            <p:cNvPr id="50181" name="Rectangle 37"/>
            <p:cNvSpPr>
              <a:spLocks noChangeArrowheads="1"/>
            </p:cNvSpPr>
            <p:nvPr/>
          </p:nvSpPr>
          <p:spPr bwMode="auto">
            <a:xfrm flipH="1">
              <a:off x="960" y="2373"/>
              <a:ext cx="350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2" name="Text Box 38"/>
            <p:cNvSpPr txBox="1">
              <a:spLocks noChangeArrowheads="1"/>
            </p:cNvSpPr>
            <p:nvPr/>
          </p:nvSpPr>
          <p:spPr bwMode="auto">
            <a:xfrm flipH="1">
              <a:off x="1052" y="2441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1</a:t>
              </a:r>
              <a:endParaRPr lang="en-US">
                <a:latin typeface="Helvetica" charset="0"/>
              </a:endParaRPr>
            </a:p>
          </p:txBody>
        </p:sp>
        <p:sp>
          <p:nvSpPr>
            <p:cNvPr id="50183" name="Text Box 39"/>
            <p:cNvSpPr txBox="1">
              <a:spLocks noChangeArrowheads="1"/>
            </p:cNvSpPr>
            <p:nvPr/>
          </p:nvSpPr>
          <p:spPr bwMode="auto">
            <a:xfrm flipH="1">
              <a:off x="3019" y="2428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1</a:t>
              </a:r>
              <a:endParaRPr lang="en-US">
                <a:latin typeface="Helvetica" charset="0"/>
              </a:endParaRPr>
            </a:p>
          </p:txBody>
        </p:sp>
        <p:sp>
          <p:nvSpPr>
            <p:cNvPr id="50184" name="Text Box 40"/>
            <p:cNvSpPr txBox="1">
              <a:spLocks noChangeArrowheads="1"/>
            </p:cNvSpPr>
            <p:nvPr/>
          </p:nvSpPr>
          <p:spPr bwMode="auto">
            <a:xfrm flipH="1">
              <a:off x="1498" y="2439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2</a:t>
              </a:r>
              <a:endParaRPr lang="en-US">
                <a:latin typeface="Helvetica" charset="0"/>
              </a:endParaRPr>
            </a:p>
          </p:txBody>
        </p:sp>
        <p:sp>
          <p:nvSpPr>
            <p:cNvPr id="50185" name="Line 43"/>
            <p:cNvSpPr>
              <a:spLocks noChangeShapeType="1"/>
            </p:cNvSpPr>
            <p:nvPr/>
          </p:nvSpPr>
          <p:spPr bwMode="auto">
            <a:xfrm flipH="1">
              <a:off x="2688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6" name="Text Box 48"/>
            <p:cNvSpPr txBox="1">
              <a:spLocks noChangeArrowheads="1"/>
            </p:cNvSpPr>
            <p:nvPr/>
          </p:nvSpPr>
          <p:spPr bwMode="auto">
            <a:xfrm flipH="1">
              <a:off x="1244" y="2845"/>
              <a:ext cx="1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1</a:t>
              </a:r>
            </a:p>
          </p:txBody>
        </p:sp>
        <p:sp>
          <p:nvSpPr>
            <p:cNvPr id="50187" name="Text Box 49"/>
            <p:cNvSpPr txBox="1">
              <a:spLocks noChangeArrowheads="1"/>
            </p:cNvSpPr>
            <p:nvPr/>
          </p:nvSpPr>
          <p:spPr bwMode="auto">
            <a:xfrm flipH="1">
              <a:off x="3353" y="2846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17</a:t>
              </a:r>
            </a:p>
          </p:txBody>
        </p:sp>
        <p:sp>
          <p:nvSpPr>
            <p:cNvPr id="50188" name="Text Box 50"/>
            <p:cNvSpPr txBox="1">
              <a:spLocks noChangeArrowheads="1"/>
            </p:cNvSpPr>
            <p:nvPr/>
          </p:nvSpPr>
          <p:spPr bwMode="auto">
            <a:xfrm flipH="1">
              <a:off x="901" y="2843"/>
              <a:ext cx="1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0</a:t>
              </a:r>
            </a:p>
          </p:txBody>
        </p:sp>
        <p:sp>
          <p:nvSpPr>
            <p:cNvPr id="50189" name="Line 52"/>
            <p:cNvSpPr>
              <a:spLocks noChangeShapeType="1"/>
            </p:cNvSpPr>
            <p:nvPr/>
          </p:nvSpPr>
          <p:spPr bwMode="auto">
            <a:xfrm flipH="1">
              <a:off x="3456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0" name="Text Box 64"/>
            <p:cNvSpPr txBox="1">
              <a:spLocks noChangeArrowheads="1"/>
            </p:cNvSpPr>
            <p:nvPr/>
          </p:nvSpPr>
          <p:spPr bwMode="auto">
            <a:xfrm flipH="1">
              <a:off x="2597" y="2845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10</a:t>
              </a:r>
            </a:p>
          </p:txBody>
        </p:sp>
        <p:sp>
          <p:nvSpPr>
            <p:cNvPr id="50191" name="Line 69"/>
            <p:cNvSpPr>
              <a:spLocks noChangeShapeType="1"/>
            </p:cNvSpPr>
            <p:nvPr/>
          </p:nvSpPr>
          <p:spPr bwMode="auto">
            <a:xfrm flipH="1">
              <a:off x="1313" y="2374"/>
              <a:ext cx="5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Text Box 70"/>
            <p:cNvSpPr txBox="1">
              <a:spLocks noChangeArrowheads="1"/>
            </p:cNvSpPr>
            <p:nvPr/>
          </p:nvSpPr>
          <p:spPr bwMode="auto">
            <a:xfrm flipH="1">
              <a:off x="3787" y="2428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3</a:t>
              </a:r>
              <a:endParaRPr lang="en-US">
                <a:latin typeface="Helvetica" charset="0"/>
              </a:endParaRPr>
            </a:p>
          </p:txBody>
        </p:sp>
        <p:sp>
          <p:nvSpPr>
            <p:cNvPr id="50193" name="Text Box 73"/>
            <p:cNvSpPr txBox="1">
              <a:spLocks noChangeArrowheads="1"/>
            </p:cNvSpPr>
            <p:nvPr/>
          </p:nvSpPr>
          <p:spPr bwMode="auto">
            <a:xfrm flipH="1">
              <a:off x="4371" y="2846"/>
              <a:ext cx="1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26</a:t>
              </a:r>
            </a:p>
          </p:txBody>
        </p:sp>
        <p:sp>
          <p:nvSpPr>
            <p:cNvPr id="50194" name="Line 43"/>
            <p:cNvSpPr>
              <a:spLocks noChangeShapeType="1"/>
            </p:cNvSpPr>
            <p:nvPr/>
          </p:nvSpPr>
          <p:spPr bwMode="auto">
            <a:xfrm flipH="1">
              <a:off x="1925" y="236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Text Box 64"/>
            <p:cNvSpPr txBox="1">
              <a:spLocks noChangeArrowheads="1"/>
            </p:cNvSpPr>
            <p:nvPr/>
          </p:nvSpPr>
          <p:spPr bwMode="auto">
            <a:xfrm flipH="1">
              <a:off x="1861" y="2843"/>
              <a:ext cx="1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5</a:t>
              </a:r>
            </a:p>
          </p:txBody>
        </p:sp>
        <p:sp>
          <p:nvSpPr>
            <p:cNvPr id="50196" name="Text Box 39"/>
            <p:cNvSpPr txBox="1">
              <a:spLocks noChangeArrowheads="1"/>
            </p:cNvSpPr>
            <p:nvPr/>
          </p:nvSpPr>
          <p:spPr bwMode="auto">
            <a:xfrm flipH="1">
              <a:off x="2185" y="2438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Helvetica" charset="0"/>
                </a:rPr>
                <a:t>P</a:t>
              </a:r>
              <a:r>
                <a:rPr lang="en-US" baseline="-25000">
                  <a:latin typeface="Helvetica" charset="0"/>
                </a:rPr>
                <a:t>4</a:t>
              </a:r>
              <a:endParaRPr lang="en-US">
                <a:latin typeface="Helvetica" charset="0"/>
              </a:endParaRPr>
            </a:p>
          </p:txBody>
        </p:sp>
      </p:grpSp>
      <p:pic>
        <p:nvPicPr>
          <p:cNvPr id="2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6213" y="369890"/>
            <a:ext cx="11583987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Priority Scheduling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71288" cy="604043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priority number (integer) is associated with each process</a:t>
            </a:r>
          </a:p>
          <a:p>
            <a:endParaRPr lang="en-US" sz="1100" dirty="0" smtClean="0"/>
          </a:p>
          <a:p>
            <a:r>
              <a:rPr lang="en-US" dirty="0" smtClean="0"/>
              <a:t>The CPU is allocated to the process with the highest priority (smallest integer </a:t>
            </a:r>
            <a:r>
              <a:rPr lang="en-US" dirty="0" smtClean="0">
                <a:sym typeface="Symbol" charset="2"/>
              </a:rPr>
              <a:t> highest priority)</a:t>
            </a:r>
          </a:p>
          <a:p>
            <a:pPr lvl="1"/>
            <a:r>
              <a:rPr lang="en-US" dirty="0" smtClean="0"/>
              <a:t>Preemptive</a:t>
            </a:r>
          </a:p>
          <a:p>
            <a:pPr lvl="1"/>
            <a:r>
              <a:rPr lang="en-US" dirty="0" err="1" smtClean="0"/>
              <a:t>Nonpreemptive</a:t>
            </a:r>
            <a:endParaRPr lang="en-US" dirty="0" smtClean="0"/>
          </a:p>
          <a:p>
            <a:pPr lvl="1"/>
            <a:endParaRPr lang="en-US" sz="1100" dirty="0" smtClean="0"/>
          </a:p>
          <a:p>
            <a:r>
              <a:rPr lang="en-US" dirty="0" smtClean="0"/>
              <a:t>SJF is priority scheduling where priority is the inverse of predicted next CPU burst time</a:t>
            </a:r>
          </a:p>
          <a:p>
            <a:endParaRPr lang="en-US" sz="1100" dirty="0" smtClean="0"/>
          </a:p>
          <a:p>
            <a:r>
              <a:rPr lang="en-US" dirty="0" smtClean="0"/>
              <a:t>Problem </a:t>
            </a:r>
            <a:r>
              <a:rPr lang="en-US" dirty="0" smtClean="0">
                <a:sym typeface="Symbol" charset="2"/>
              </a:rPr>
              <a:t> </a:t>
            </a:r>
            <a:r>
              <a:rPr lang="en-US" b="1" dirty="0" smtClean="0">
                <a:sym typeface="Symbol" charset="2"/>
              </a:rPr>
              <a:t>Starvation </a:t>
            </a:r>
            <a:r>
              <a:rPr lang="en-US" dirty="0" smtClean="0">
                <a:sym typeface="Symbol" charset="2"/>
              </a:rPr>
              <a:t>– low priority processes may never execute</a:t>
            </a:r>
          </a:p>
          <a:p>
            <a:endParaRPr lang="en-US" sz="1100" dirty="0" smtClean="0">
              <a:sym typeface="Symbol" charset="2"/>
            </a:endParaRPr>
          </a:p>
          <a:p>
            <a:r>
              <a:rPr lang="en-US" dirty="0" smtClean="0">
                <a:sym typeface="Symbol" charset="2"/>
              </a:rPr>
              <a:t>Solution  </a:t>
            </a:r>
            <a:r>
              <a:rPr lang="en-US" b="1" dirty="0" smtClean="0">
                <a:sym typeface="Symbol" charset="2"/>
              </a:rPr>
              <a:t>Aging </a:t>
            </a:r>
            <a:r>
              <a:rPr lang="en-US" dirty="0" smtClean="0">
                <a:sym typeface="Symbol" charset="2"/>
              </a:rPr>
              <a:t>– as time progresses increase the priority of the process</a:t>
            </a:r>
          </a:p>
          <a:p>
            <a:pPr>
              <a:buFont typeface="Monotype Sorts" charset="2"/>
              <a:buNone/>
            </a:pPr>
            <a:endParaRPr lang="en-US" dirty="0" smtClean="0">
              <a:sym typeface="Symbol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503" y="407990"/>
            <a:ext cx="115697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Multilevel Queue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644650"/>
            <a:ext cx="11615738" cy="69611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Ready queue is partitioned into separate queues,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foreground (interactive)</a:t>
            </a:r>
          </a:p>
          <a:p>
            <a:pPr lvl="1"/>
            <a:r>
              <a:rPr lang="en-US" dirty="0" smtClean="0"/>
              <a:t>background (batch)</a:t>
            </a:r>
          </a:p>
          <a:p>
            <a:r>
              <a:rPr lang="en-US" dirty="0" smtClean="0"/>
              <a:t>Process permanently in a given queue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Each queue has its own scheduling algorithm:</a:t>
            </a:r>
          </a:p>
          <a:p>
            <a:pPr lvl="1"/>
            <a:r>
              <a:rPr lang="en-US" dirty="0" smtClean="0"/>
              <a:t>foreground – RR</a:t>
            </a:r>
          </a:p>
          <a:p>
            <a:pPr lvl="1"/>
            <a:r>
              <a:rPr lang="en-US" dirty="0" smtClean="0"/>
              <a:t>background – FCFS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Scheduling must be done between the queues:</a:t>
            </a:r>
          </a:p>
          <a:p>
            <a:pPr lvl="1"/>
            <a:r>
              <a:rPr lang="en-US" dirty="0" smtClean="0"/>
              <a:t>Fixed priority scheduling; (i.e., serve all from foreground then from background).  Possibility of starvation.</a:t>
            </a:r>
          </a:p>
          <a:p>
            <a:pPr lvl="1"/>
            <a:r>
              <a:rPr lang="en-US" dirty="0" smtClean="0"/>
              <a:t>Time slice – each queue gets a certain amount of CPU time which it can schedule amongst its processes; i.e., 80% to foreground in RR</a:t>
            </a:r>
          </a:p>
          <a:p>
            <a:pPr lvl="1"/>
            <a:r>
              <a:rPr lang="en-US" dirty="0" smtClean="0"/>
              <a:t>20% to background in FCFS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6713" y="369890"/>
            <a:ext cx="11393487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Multilevel Queue Scheduling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pic>
        <p:nvPicPr>
          <p:cNvPr id="66563" name="Picture 4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3015" y="1566865"/>
            <a:ext cx="10691813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69890"/>
            <a:ext cx="120396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Multilevel Feedback Queue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1957388"/>
            <a:ext cx="11026775" cy="5978525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A process can move between the various queues; aging can be implemented this way</a:t>
            </a:r>
          </a:p>
          <a:p>
            <a:endParaRPr lang="en-US" smtClean="0"/>
          </a:p>
          <a:p>
            <a:r>
              <a:rPr lang="en-US" smtClean="0"/>
              <a:t>Multilevel-feedback-queue scheduler defined by the following parameters:</a:t>
            </a:r>
          </a:p>
          <a:p>
            <a:pPr lvl="1"/>
            <a:r>
              <a:rPr lang="en-US" smtClean="0"/>
              <a:t>number of queues</a:t>
            </a:r>
          </a:p>
          <a:p>
            <a:pPr lvl="1"/>
            <a:r>
              <a:rPr lang="en-US" smtClean="0"/>
              <a:t>scheduling algorithms for each queue</a:t>
            </a:r>
          </a:p>
          <a:p>
            <a:pPr lvl="1"/>
            <a:r>
              <a:rPr lang="en-US" smtClean="0"/>
              <a:t>method used to determine when to upgrade a process</a:t>
            </a:r>
          </a:p>
          <a:p>
            <a:pPr lvl="1"/>
            <a:r>
              <a:rPr lang="en-US" smtClean="0"/>
              <a:t>method used to determine when to demote a process</a:t>
            </a:r>
          </a:p>
          <a:p>
            <a:pPr lvl="1"/>
            <a:r>
              <a:rPr lang="en-US" smtClean="0"/>
              <a:t>method used to determine which queue a process will enter when that process needs service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25" y="2"/>
            <a:ext cx="11658600" cy="251926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Example of Multilevel Feedback Queue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519264"/>
            <a:ext cx="11410950" cy="612088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Three queues: </a:t>
            </a:r>
          </a:p>
          <a:p>
            <a:pPr lvl="1"/>
            <a:r>
              <a:rPr lang="en-US" i="1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 – RR with time quantum 8 milliseconds</a:t>
            </a:r>
          </a:p>
          <a:p>
            <a:pPr lvl="1"/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– RR time quantum 16 milliseconds</a:t>
            </a:r>
          </a:p>
          <a:p>
            <a:pPr lvl="1"/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 – FCFS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A new job enters queue 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which is served</a:t>
            </a:r>
            <a:r>
              <a:rPr lang="en-US" i="1" dirty="0" smtClean="0"/>
              <a:t> </a:t>
            </a:r>
            <a:r>
              <a:rPr lang="en-US" dirty="0" smtClean="0"/>
              <a:t>FCFS</a:t>
            </a:r>
          </a:p>
          <a:p>
            <a:pPr lvl="2"/>
            <a:r>
              <a:rPr lang="en-US" dirty="0" smtClean="0"/>
              <a:t>When it gains CPU, job receives 8 milliseconds</a:t>
            </a:r>
          </a:p>
          <a:p>
            <a:pPr lvl="2"/>
            <a:r>
              <a:rPr lang="en-US" dirty="0" smtClean="0"/>
              <a:t>If it does not finish in 8 milliseconds, job is moved to queue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job is again served FCFS and receives 16 additional milliseconds</a:t>
            </a:r>
          </a:p>
          <a:p>
            <a:pPr lvl="2"/>
            <a:r>
              <a:rPr lang="en-US" dirty="0" smtClean="0"/>
              <a:t>If it still does not complete, it is preempted and moved to queue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100" dirty="0" smtClean="0"/>
              <a:t>Topic 7</a:t>
            </a:r>
            <a:r>
              <a:rPr lang="en-US" sz="7100" baseline="30000" dirty="0" smtClean="0"/>
              <a:t>th</a:t>
            </a:r>
            <a:r>
              <a:rPr lang="en-US" sz="7100" dirty="0" smtClean="0"/>
              <a:t> :CPU </a:t>
            </a:r>
            <a:r>
              <a:rPr lang="en-US" sz="7100" dirty="0" smtClean="0"/>
              <a:t>Scheduling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Basic Concepts</a:t>
            </a:r>
          </a:p>
          <a:p>
            <a:r>
              <a:rPr lang="en-US" sz="3400" dirty="0" smtClean="0"/>
              <a:t>Scheduling Criteria </a:t>
            </a:r>
          </a:p>
          <a:p>
            <a:r>
              <a:rPr lang="en-US" sz="3400" dirty="0" smtClean="0"/>
              <a:t>Scheduling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8294" y="1135001"/>
            <a:ext cx="11658600" cy="7683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28727" y="3117689"/>
            <a:ext cx="11004551" cy="5030787"/>
          </a:xfrm>
        </p:spPr>
        <p:txBody>
          <a:bodyPr/>
          <a:lstStyle/>
          <a:p>
            <a:r>
              <a:rPr lang="en-US" dirty="0" smtClean="0"/>
              <a:t>Thread Scheduling</a:t>
            </a:r>
          </a:p>
          <a:p>
            <a:r>
              <a:rPr lang="en-US" dirty="0" smtClean="0"/>
              <a:t>Multiple-Processor Scheduling</a:t>
            </a:r>
          </a:p>
          <a:p>
            <a:r>
              <a:rPr lang="en-US" dirty="0" smtClean="0"/>
              <a:t>Operating Systems Examples</a:t>
            </a:r>
          </a:p>
          <a:p>
            <a:r>
              <a:rPr lang="en-US" dirty="0" smtClean="0"/>
              <a:t>Algorithm 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8294" y="1135001"/>
            <a:ext cx="11658600" cy="7683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28727" y="3117689"/>
            <a:ext cx="11004551" cy="5030787"/>
          </a:xfrm>
        </p:spPr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/>
              <a:t>Scheduling Criteria </a:t>
            </a:r>
          </a:p>
          <a:p>
            <a:r>
              <a:rPr lang="en-US" dirty="0" smtClean="0"/>
              <a:t>Scheduling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09675" y="2649895"/>
            <a:ext cx="11591925" cy="6046237"/>
          </a:xfrm>
        </p:spPr>
        <p:txBody>
          <a:bodyPr/>
          <a:lstStyle/>
          <a:p>
            <a:r>
              <a:rPr lang="en-US" dirty="0" smtClean="0"/>
              <a:t>To introduce CPU scheduling, which is the basis for multiprogrammed operating systems</a:t>
            </a:r>
          </a:p>
          <a:p>
            <a:endParaRPr lang="en-US" dirty="0" smtClean="0"/>
          </a:p>
          <a:p>
            <a:r>
              <a:rPr lang="en-US" dirty="0" smtClean="0"/>
              <a:t>To describe various CPU-scheduling algorithms</a:t>
            </a:r>
          </a:p>
          <a:p>
            <a:endParaRPr lang="en-US" dirty="0" smtClean="0"/>
          </a:p>
          <a:p>
            <a:r>
              <a:rPr lang="en-US" dirty="0" smtClean="0"/>
              <a:t>To discuss evaluation criteria for selecting a CPU-scheduling algorithm for a particular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Concepts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62066" y="2631232"/>
            <a:ext cx="11028362" cy="5561045"/>
          </a:xfrm>
        </p:spPr>
        <p:txBody>
          <a:bodyPr>
            <a:normAutofit/>
          </a:bodyPr>
          <a:lstStyle/>
          <a:p>
            <a:r>
              <a:rPr lang="en-US" dirty="0" smtClean="0"/>
              <a:t>Maximum CPU utilization obtained with multiprogramming</a:t>
            </a:r>
          </a:p>
          <a:p>
            <a:endParaRPr lang="en-US" dirty="0" smtClean="0"/>
          </a:p>
          <a:p>
            <a:r>
              <a:rPr lang="en-US" dirty="0" smtClean="0"/>
              <a:t>CPU–I/O Burst Cycle – Process execution consists of a </a:t>
            </a:r>
            <a:r>
              <a:rPr lang="en-US" i="1" dirty="0" smtClean="0"/>
              <a:t>cycle</a:t>
            </a:r>
            <a:r>
              <a:rPr lang="en-US" dirty="0" smtClean="0"/>
              <a:t> of CPU execution and I/O wait</a:t>
            </a:r>
          </a:p>
          <a:p>
            <a:endParaRPr lang="en-US" dirty="0" smtClean="0"/>
          </a:p>
          <a:p>
            <a:r>
              <a:rPr lang="en-US" b="1" dirty="0" smtClean="0"/>
              <a:t>CPU burst </a:t>
            </a:r>
            <a:r>
              <a:rPr lang="en-US" dirty="0" smtClean="0"/>
              <a:t>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369890"/>
            <a:ext cx="117729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CPU Scheduler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14138" cy="6040439"/>
          </a:xfrm>
        </p:spPr>
        <p:txBody>
          <a:bodyPr>
            <a:normAutofit fontScale="85000" lnSpcReduction="20000"/>
          </a:bodyPr>
          <a:lstStyle/>
          <a:p>
            <a:pPr marL="489784" indent="-489784">
              <a:defRPr/>
            </a:pPr>
            <a:r>
              <a:rPr lang="en-US" dirty="0"/>
              <a:t>Selects from among the processes in</a:t>
            </a:r>
            <a:r>
              <a:rPr lang="en-US" dirty="0" smtClean="0"/>
              <a:t> ready queue, and </a:t>
            </a:r>
            <a:r>
              <a:rPr lang="en-US" dirty="0"/>
              <a:t>allocates the CPU to one of </a:t>
            </a:r>
            <a:r>
              <a:rPr lang="en-US" dirty="0" smtClean="0"/>
              <a:t>them</a:t>
            </a:r>
          </a:p>
          <a:p>
            <a:pPr marL="1061198" lvl="1" indent="-408154">
              <a:defRPr/>
            </a:pPr>
            <a:r>
              <a:rPr lang="en-US" dirty="0" smtClean="0"/>
              <a:t>Queue may be ordered in various ways</a:t>
            </a:r>
          </a:p>
          <a:p>
            <a:pPr marL="489784" indent="-489784">
              <a:defRPr/>
            </a:pPr>
            <a:r>
              <a:rPr lang="en-US" dirty="0"/>
              <a:t>CPU scheduling decisions may take place when a process:</a:t>
            </a:r>
          </a:p>
          <a:p>
            <a:pPr marL="1142829" lvl="1" indent="-489784">
              <a:buNone/>
              <a:defRPr/>
            </a:pPr>
            <a:r>
              <a:rPr lang="en-US" dirty="0">
                <a:solidFill>
                  <a:srgbClr val="CC6600"/>
                </a:solidFill>
              </a:rPr>
              <a:t>1.	</a:t>
            </a:r>
            <a:r>
              <a:rPr lang="en-US" dirty="0"/>
              <a:t>Switches from running to waiting state</a:t>
            </a:r>
          </a:p>
          <a:p>
            <a:pPr marL="1142829" lvl="1" indent="-489784">
              <a:buNone/>
              <a:defRPr/>
            </a:pPr>
            <a:r>
              <a:rPr lang="en-US" dirty="0">
                <a:solidFill>
                  <a:srgbClr val="CC6600"/>
                </a:solidFill>
              </a:rPr>
              <a:t>2.</a:t>
            </a:r>
            <a:r>
              <a:rPr lang="en-US" dirty="0"/>
              <a:t>	Switches from running to ready state</a:t>
            </a:r>
          </a:p>
          <a:p>
            <a:pPr marL="1142829" lvl="1" indent="-489784">
              <a:buNone/>
              <a:defRPr/>
            </a:pPr>
            <a:r>
              <a:rPr lang="en-US" dirty="0">
                <a:solidFill>
                  <a:srgbClr val="CC6600"/>
                </a:solidFill>
              </a:rPr>
              <a:t>3.</a:t>
            </a:r>
            <a:r>
              <a:rPr lang="en-US" dirty="0"/>
              <a:t>	Switches from waiting to ready</a:t>
            </a:r>
          </a:p>
          <a:p>
            <a:pPr marL="1142829" lvl="1" indent="-489784">
              <a:buFont typeface="Monotype Sorts" charset="2"/>
              <a:buAutoNum type="arabicPeriod" startAt="4"/>
              <a:defRPr/>
            </a:pPr>
            <a:r>
              <a:rPr lang="en-US" dirty="0" smtClean="0"/>
              <a:t>Terminates</a:t>
            </a:r>
          </a:p>
          <a:p>
            <a:pPr marL="489784" indent="-489784">
              <a:defRPr/>
            </a:pPr>
            <a:r>
              <a:rPr lang="en-US" dirty="0"/>
              <a:t>Scheduling under 1 and 4 is </a:t>
            </a:r>
            <a:r>
              <a:rPr lang="en-US" b="1" dirty="0" smtClean="0"/>
              <a:t>non preemptive</a:t>
            </a:r>
          </a:p>
          <a:p>
            <a:pPr marL="489784" indent="-489784">
              <a:defRPr/>
            </a:pPr>
            <a:r>
              <a:rPr lang="en-US" dirty="0"/>
              <a:t>All other scheduling is </a:t>
            </a:r>
            <a:r>
              <a:rPr lang="en-US" b="1" dirty="0" smtClean="0"/>
              <a:t>preemptive</a:t>
            </a:r>
          </a:p>
          <a:p>
            <a:pPr marL="1061198" lvl="1" indent="-408154">
              <a:defRPr/>
            </a:pPr>
            <a:r>
              <a:rPr lang="en-US" dirty="0" smtClean="0"/>
              <a:t>Consider access to shared data</a:t>
            </a:r>
          </a:p>
          <a:p>
            <a:pPr marL="1061198" lvl="1" indent="-408154">
              <a:defRPr/>
            </a:pPr>
            <a:r>
              <a:rPr lang="en-US" dirty="0" smtClean="0"/>
              <a:t>Consider preemption while in kernel mode</a:t>
            </a:r>
          </a:p>
          <a:p>
            <a:pPr marL="1061198" lvl="1" indent="-408154">
              <a:defRPr/>
            </a:pPr>
            <a:r>
              <a:rPr lang="en-US" dirty="0" smtClean="0"/>
              <a:t>Consider interrupts occurring during crucial OS activities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Dispatcher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41427" y="2425960"/>
            <a:ext cx="11596688" cy="61022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Dispatcher module gives control of the CPU to the process selected by the short-term scheduler; this involves:</a:t>
            </a:r>
          </a:p>
          <a:p>
            <a:pPr lvl="1"/>
            <a:r>
              <a:rPr lang="en-US" dirty="0" smtClean="0"/>
              <a:t>switching context</a:t>
            </a:r>
          </a:p>
          <a:p>
            <a:pPr lvl="1"/>
            <a:r>
              <a:rPr lang="en-US" dirty="0" smtClean="0"/>
              <a:t>switching to user mode</a:t>
            </a:r>
          </a:p>
          <a:p>
            <a:pPr lvl="1"/>
            <a:r>
              <a:rPr lang="en-US" dirty="0" smtClean="0"/>
              <a:t>jumping to the proper location in the user program to restart that program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Dispatch latency </a:t>
            </a:r>
            <a:r>
              <a:rPr lang="en-US" dirty="0" smtClean="0"/>
              <a:t>– time it takes for the dispatcher to stop one process and start another running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369890"/>
            <a:ext cx="115443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Scheduling Criteria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228725" y="1662116"/>
            <a:ext cx="11456988" cy="6611937"/>
          </a:xfrm>
        </p:spPr>
        <p:txBody>
          <a:bodyPr>
            <a:normAutofit fontScale="85000" lnSpcReduction="20000"/>
          </a:bodyPr>
          <a:lstStyle/>
          <a:p>
            <a:r>
              <a:rPr lang="en-US" b="1" smtClean="0"/>
              <a:t>CPU utilization </a:t>
            </a:r>
            <a:r>
              <a:rPr lang="en-US" smtClean="0"/>
              <a:t>– keep the CPU as busy as possible</a:t>
            </a:r>
          </a:p>
          <a:p>
            <a:endParaRPr lang="en-US" smtClean="0"/>
          </a:p>
          <a:p>
            <a:r>
              <a:rPr lang="en-US" b="1" smtClean="0"/>
              <a:t>Throughput</a:t>
            </a:r>
            <a:r>
              <a:rPr lang="en-US" smtClean="0"/>
              <a:t> – # of processes that complete their execution per time unit</a:t>
            </a:r>
          </a:p>
          <a:p>
            <a:endParaRPr lang="en-US" smtClean="0"/>
          </a:p>
          <a:p>
            <a:r>
              <a:rPr lang="en-US" b="1" smtClean="0"/>
              <a:t>Turnaround time </a:t>
            </a:r>
            <a:r>
              <a:rPr lang="en-US" smtClean="0"/>
              <a:t>– amount of time to execute a particular process</a:t>
            </a:r>
          </a:p>
          <a:p>
            <a:endParaRPr lang="en-US" smtClean="0"/>
          </a:p>
          <a:p>
            <a:r>
              <a:rPr lang="en-US" b="1" smtClean="0"/>
              <a:t>Waiting time </a:t>
            </a:r>
            <a:r>
              <a:rPr lang="en-US" smtClean="0"/>
              <a:t>– amount of time a process has been waiting in the ready queue</a:t>
            </a:r>
          </a:p>
          <a:p>
            <a:endParaRPr lang="en-US" smtClean="0"/>
          </a:p>
          <a:p>
            <a:r>
              <a:rPr lang="en-US" b="1" smtClean="0"/>
              <a:t>Response time </a:t>
            </a:r>
            <a:r>
              <a:rPr lang="en-US" smtClean="0"/>
              <a:t>– amount of time it takes from when a request was submitted until the first response is produced, not output  (for time-sharing environment)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369890"/>
            <a:ext cx="11544300" cy="768351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Scheduling Algorithm Optimization Criteria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1919288"/>
            <a:ext cx="11026775" cy="5978525"/>
          </a:xfrm>
        </p:spPr>
        <p:txBody>
          <a:bodyPr/>
          <a:lstStyle/>
          <a:p>
            <a:r>
              <a:rPr lang="en-US" smtClean="0"/>
              <a:t>Max CPU utilization</a:t>
            </a:r>
          </a:p>
          <a:p>
            <a:r>
              <a:rPr lang="en-US" smtClean="0"/>
              <a:t>Max throughput</a:t>
            </a:r>
          </a:p>
          <a:p>
            <a:r>
              <a:rPr lang="en-US" smtClean="0"/>
              <a:t>Min turnaround time </a:t>
            </a:r>
          </a:p>
          <a:p>
            <a:r>
              <a:rPr lang="en-US" smtClean="0"/>
              <a:t>Min waiting time </a:t>
            </a:r>
          </a:p>
          <a:p>
            <a:r>
              <a:rPr lang="en-US" smtClean="0"/>
              <a:t>Min response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9749</TotalTime>
  <Words>942</Words>
  <Application>Microsoft Office PowerPoint</Application>
  <PresentationFormat>Custom</PresentationFormat>
  <Paragraphs>265</Paragraphs>
  <Slides>22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Theme1</vt:lpstr>
      <vt:lpstr>Equation</vt:lpstr>
      <vt:lpstr>   Operating System/ BTCS-2401    </vt:lpstr>
      <vt:lpstr>Topic 7th :CPU Scheduling</vt:lpstr>
      <vt:lpstr>Topics To Be Covered</vt:lpstr>
      <vt:lpstr>Objectives</vt:lpstr>
      <vt:lpstr>Basic Concepts</vt:lpstr>
      <vt:lpstr>CPU Scheduler</vt:lpstr>
      <vt:lpstr>Dispatcher</vt:lpstr>
      <vt:lpstr>Scheduling Criteria</vt:lpstr>
      <vt:lpstr>Scheduling Algorithm Optimization Criteria</vt:lpstr>
      <vt:lpstr>First-Come, First-Served (FCFS) Scheduling</vt:lpstr>
      <vt:lpstr>Shortest-Job-First (SJF) Scheduling</vt:lpstr>
      <vt:lpstr>Example of SJF</vt:lpstr>
      <vt:lpstr>Determining Length of Next CPU Burst</vt:lpstr>
      <vt:lpstr>Example of Shortest-remaining-time-first</vt:lpstr>
      <vt:lpstr>Priority Scheduling</vt:lpstr>
      <vt:lpstr>Multilevel Queue</vt:lpstr>
      <vt:lpstr>Multilevel Queue Scheduling</vt:lpstr>
      <vt:lpstr>Multilevel Feedback Queue</vt:lpstr>
      <vt:lpstr>Example of Multilevel Feedback Queue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6:  CPU Scheduling</dc:title>
  <dc:creator>Marilyn Turnamian</dc:creator>
  <cp:lastModifiedBy>Admin</cp:lastModifiedBy>
  <cp:revision>176</cp:revision>
  <cp:lastPrinted>2011-02-07T04:52:44Z</cp:lastPrinted>
  <dcterms:created xsi:type="dcterms:W3CDTF">2011-02-10T17:10:04Z</dcterms:created>
  <dcterms:modified xsi:type="dcterms:W3CDTF">2023-06-19T10:49:27Z</dcterms:modified>
</cp:coreProperties>
</file>