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F65DC-4990-4B32-BC49-1131E7523773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E8CED-830D-4F00-A2A9-FE80A4E16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A0A9-2E43-460D-BA99-D57A1667D618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56D8-C6C9-44FF-A61E-CAE2CAD62324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FB88-578F-4BC9-A58C-36F0A15606F8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48625" cy="750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600200"/>
            <a:ext cx="3910013" cy="2581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2988" y="1600200"/>
            <a:ext cx="3910012" cy="2581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48625" cy="750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600200"/>
            <a:ext cx="3910013" cy="2581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52988" y="1600200"/>
            <a:ext cx="3910012" cy="25812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44CE-7439-412F-A063-9B84501DB2D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CE4D-15D9-4E9D-AF1E-A3C89BAB81A5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2D003-A10B-42B6-8C03-502F1AE59D4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154C-8D58-4F6D-B0E5-A3B3C45B7D6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A8D9-B013-45D7-B47B-2CD62F252C5B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7C1B-07F6-4963-BBCA-A95256A4342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CC5F-5F71-4BCE-BB72-6C08DC78BFA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27C7-0EEF-480E-B6B0-72329DBE4F0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C25CC-3D8E-4468-AE76-13A9863CCC8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computer networks II (BTCS-501)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48625" cy="1409700"/>
          </a:xfrm>
        </p:spPr>
        <p:txBody>
          <a:bodyPr/>
          <a:lstStyle/>
          <a:p>
            <a:pPr algn="ctr"/>
            <a:r>
              <a:rPr lang="en-US"/>
              <a:t>Classless Inter-Domain Routing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4692650"/>
          </a:xfrm>
        </p:spPr>
        <p:txBody>
          <a:bodyPr/>
          <a:lstStyle/>
          <a:p>
            <a:r>
              <a:rPr lang="en-US"/>
              <a:t>Eliminates traditional classful IP routing.</a:t>
            </a:r>
          </a:p>
          <a:p>
            <a:r>
              <a:rPr lang="en-US"/>
              <a:t>Supports the deployment of arbitrarily sized networks </a:t>
            </a:r>
          </a:p>
          <a:p>
            <a:r>
              <a:rPr lang="en-US"/>
              <a:t>Routing information is advertised with a bit mask/prefix length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</a:t>
            </a:r>
            <a:r>
              <a:rPr lang="en-US" sz="2400"/>
              <a:t>specifies the number of leftmost contiguous bits in the network portion of each routing table entry</a:t>
            </a:r>
          </a:p>
          <a:p>
            <a:r>
              <a:rPr lang="en-US"/>
              <a:t>Example: 192.168.0.0/21</a:t>
            </a:r>
            <a:endParaRPr lang="en-US" sz="2400"/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CIDR Table Entry…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5216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Extract the destination IP address.</a:t>
            </a:r>
          </a:p>
          <a:p>
            <a:pPr>
              <a:lnSpc>
                <a:spcPct val="80000"/>
              </a:lnSpc>
            </a:pPr>
            <a:r>
              <a:rPr lang="en-US"/>
              <a:t>Boolean AND the IP address with the subnet mask for each entry in the routing table.</a:t>
            </a:r>
          </a:p>
          <a:p>
            <a:pPr>
              <a:lnSpc>
                <a:spcPct val="80000"/>
              </a:lnSpc>
            </a:pPr>
            <a:r>
              <a:rPr lang="en-US"/>
              <a:t>The answer you get after ANDing is checked with the  base address entry corresponding to the subnet mask entry with which the destination entry was Boolean ANDed.</a:t>
            </a:r>
          </a:p>
          <a:p>
            <a:pPr>
              <a:lnSpc>
                <a:spcPct val="80000"/>
              </a:lnSpc>
            </a:pPr>
            <a:r>
              <a:rPr lang="en-US"/>
              <a:t>If a match is obtained the packet is forwarded to the router with the corresponding base address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48625" cy="1409700"/>
          </a:xfrm>
        </p:spPr>
        <p:txBody>
          <a:bodyPr/>
          <a:lstStyle/>
          <a:p>
            <a:pPr algn="ctr"/>
            <a:r>
              <a:rPr lang="en-US"/>
              <a:t>Network Address Translation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90575" y="1600200"/>
            <a:ext cx="3910013" cy="4062413"/>
          </a:xfrm>
        </p:spPr>
        <p:txBody>
          <a:bodyPr/>
          <a:lstStyle/>
          <a:p>
            <a:r>
              <a:rPr lang="en-US" sz="2800"/>
              <a:t>Each organization- single </a:t>
            </a:r>
            <a:r>
              <a:rPr lang="en-US" sz="2800" i="1"/>
              <a:t>IP </a:t>
            </a:r>
            <a:r>
              <a:rPr lang="en-US" sz="2800"/>
              <a:t>address</a:t>
            </a:r>
          </a:p>
          <a:p>
            <a:r>
              <a:rPr lang="en-US" sz="2800"/>
              <a:t>Within organization – each host with IP unique to the orgn., from reserved set of IP addresses </a:t>
            </a:r>
          </a:p>
        </p:txBody>
      </p:sp>
      <p:graphicFrame>
        <p:nvGraphicFramePr>
          <p:cNvPr id="28705" name="Group 33"/>
          <p:cNvGraphicFramePr>
            <a:graphicFrameLocks noGrp="1"/>
          </p:cNvGraphicFramePr>
          <p:nvPr>
            <p:ph sz="half" idx="2"/>
          </p:nvPr>
        </p:nvGraphicFramePr>
        <p:xfrm>
          <a:off x="4953000" y="2438400"/>
          <a:ext cx="3910013" cy="2581276"/>
        </p:xfrm>
        <a:graphic>
          <a:graphicData uri="http://schemas.openxmlformats.org/drawingml/2006/table">
            <a:tbl>
              <a:tblPr/>
              <a:tblGrid>
                <a:gridCol w="3910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 Reserved ranges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10.0.0.0 – 10.255.255.255 (16,777,216 hosts)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172.16.0.0 – 172.31.255.255/12 (1,048,576 hosts)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192.168.0.0 – 192.168.255.255/16 (65,536 hosts)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 Example</a:t>
            </a:r>
          </a:p>
        </p:txBody>
      </p:sp>
      <p:pic>
        <p:nvPicPr>
          <p:cNvPr id="30725" name="Picture 5" descr="NAThardwar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295400"/>
            <a:ext cx="9144000" cy="3138488"/>
          </a:xfrm>
          <a:noFill/>
          <a:ln/>
        </p:spPr>
      </p:pic>
      <p:sp>
        <p:nvSpPr>
          <p:cNvPr id="31053" name="Rectangle 333"/>
          <p:cNvSpPr>
            <a:spLocks noChangeArrowheads="1"/>
          </p:cNvSpPr>
          <p:nvPr/>
        </p:nvSpPr>
        <p:spPr bwMode="auto">
          <a:xfrm>
            <a:off x="0" y="272097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214" name="Group 494"/>
          <p:cNvGraphicFramePr>
            <a:graphicFrameLocks noGrp="1"/>
          </p:cNvGraphicFramePr>
          <p:nvPr/>
        </p:nvGraphicFramePr>
        <p:xfrm>
          <a:off x="2057400" y="4953000"/>
          <a:ext cx="4276725" cy="1417320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4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096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Source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Computer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Source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Computer's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IP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Source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Computer's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 Router's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IP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 Router's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Assigned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 Number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10.0.0.1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24.2.249.4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10.0.0.2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24.2.249.4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10.0.0.3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3750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24.2.249.4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10.0.0.4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24.2.249.4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1219" name="Line 499"/>
          <p:cNvSpPr>
            <a:spLocks noChangeShapeType="1"/>
          </p:cNvSpPr>
          <p:nvPr/>
        </p:nvSpPr>
        <p:spPr bwMode="auto">
          <a:xfrm flipH="1">
            <a:off x="2590800" y="2590800"/>
            <a:ext cx="457200" cy="18288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20" name="Line 500"/>
          <p:cNvSpPr>
            <a:spLocks noChangeShapeType="1"/>
          </p:cNvSpPr>
          <p:nvPr/>
        </p:nvSpPr>
        <p:spPr bwMode="auto">
          <a:xfrm flipH="1" flipV="1">
            <a:off x="2438400" y="1371600"/>
            <a:ext cx="533400" cy="9144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21" name="Text Box 501"/>
          <p:cNvSpPr txBox="1">
            <a:spLocks noChangeArrowheads="1"/>
          </p:cNvSpPr>
          <p:nvPr/>
        </p:nvSpPr>
        <p:spPr bwMode="auto">
          <a:xfrm>
            <a:off x="2727325" y="1409700"/>
            <a:ext cx="9271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chemeClr val="bg2"/>
                </a:solidFill>
              </a:rPr>
              <a:t>10.0.0.4</a:t>
            </a:r>
          </a:p>
        </p:txBody>
      </p:sp>
      <p:sp>
        <p:nvSpPr>
          <p:cNvPr id="31224" name="Rectangle 504"/>
          <p:cNvSpPr>
            <a:spLocks noChangeArrowheads="1"/>
          </p:cNvSpPr>
          <p:nvPr/>
        </p:nvSpPr>
        <p:spPr bwMode="auto">
          <a:xfrm>
            <a:off x="2819400" y="3962400"/>
            <a:ext cx="9271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chemeClr val="bg2"/>
                </a:solidFill>
              </a:rPr>
              <a:t>10.0.0.1</a:t>
            </a:r>
          </a:p>
        </p:txBody>
      </p:sp>
      <p:sp>
        <p:nvSpPr>
          <p:cNvPr id="31225" name="Text Box 505"/>
          <p:cNvSpPr txBox="1">
            <a:spLocks noChangeArrowheads="1"/>
          </p:cNvSpPr>
          <p:nvPr/>
        </p:nvSpPr>
        <p:spPr bwMode="auto">
          <a:xfrm>
            <a:off x="0" y="3048000"/>
            <a:ext cx="420688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B</a:t>
            </a:r>
          </a:p>
        </p:txBody>
      </p:sp>
      <p:sp>
        <p:nvSpPr>
          <p:cNvPr id="31228" name="Rectangle 508"/>
          <p:cNvSpPr>
            <a:spLocks noChangeArrowheads="1"/>
          </p:cNvSpPr>
          <p:nvPr/>
        </p:nvSpPr>
        <p:spPr bwMode="auto">
          <a:xfrm>
            <a:off x="-9525" y="1600200"/>
            <a:ext cx="4413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C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Features of IPv6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4035425"/>
          </a:xfrm>
        </p:spPr>
        <p:txBody>
          <a:bodyPr>
            <a:normAutofit lnSpcReduction="10000"/>
          </a:bodyPr>
          <a:lstStyle/>
          <a:p>
            <a:r>
              <a:rPr lang="en-US" b="0">
                <a:effectLst/>
              </a:rPr>
              <a:t>Larger Address Space</a:t>
            </a:r>
          </a:p>
          <a:p>
            <a:r>
              <a:rPr lang="en-US" b="0">
                <a:effectLst/>
              </a:rPr>
              <a:t>Aggregation-based address hierarchy</a:t>
            </a:r>
          </a:p>
          <a:p>
            <a:pPr>
              <a:buFont typeface="Wingdings" pitchFamily="2" charset="2"/>
              <a:buNone/>
            </a:pPr>
            <a:r>
              <a:rPr lang="en-US" b="0">
                <a:effectLst/>
              </a:rPr>
              <a:t>		– Efficient backbone routing</a:t>
            </a:r>
          </a:p>
          <a:p>
            <a:r>
              <a:rPr lang="en-US" b="0">
                <a:effectLst/>
              </a:rPr>
              <a:t>Efficient and Extensible IP datagram</a:t>
            </a:r>
          </a:p>
          <a:p>
            <a:r>
              <a:rPr lang="en-US" b="0">
                <a:effectLst/>
              </a:rPr>
              <a:t>Stateless Address Autoconfiguration</a:t>
            </a:r>
          </a:p>
          <a:p>
            <a:r>
              <a:rPr lang="en-US" b="0">
                <a:effectLst/>
              </a:rPr>
              <a:t>Security (IPsec mandatory)</a:t>
            </a:r>
          </a:p>
          <a:p>
            <a:r>
              <a:rPr lang="en-US" b="0">
                <a:effectLst/>
              </a:rPr>
              <a:t>Mobility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80000"/>
              </a:lnSpc>
            </a:pPr>
            <a:r>
              <a:rPr lang="en-US"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128-bit IPv6 Address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730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0">
                <a:latin typeface="Verdana" pitchFamily="34" charset="0"/>
                <a:cs typeface="Angsana New" pitchFamily="18" charset="-34"/>
              </a:rPr>
              <a:t>3FFE:085B:1F1F:0000:0000:0000:</a:t>
            </a:r>
            <a:r>
              <a:rPr lang="en-US" sz="2400" b="0">
                <a:solidFill>
                  <a:srgbClr val="FF0000"/>
                </a:solidFill>
                <a:latin typeface="Verdana" pitchFamily="34" charset="0"/>
                <a:cs typeface="Angsana New" pitchFamily="18" charset="-34"/>
              </a:rPr>
              <a:t>00A9:1234</a:t>
            </a:r>
          </a:p>
        </p:txBody>
      </p:sp>
      <p:sp>
        <p:nvSpPr>
          <p:cNvPr id="37894" name="AutoShape 6"/>
          <p:cNvSpPr>
            <a:spLocks/>
          </p:cNvSpPr>
          <p:nvPr/>
        </p:nvSpPr>
        <p:spPr bwMode="auto">
          <a:xfrm rot="5400000">
            <a:off x="4305300" y="-1181100"/>
            <a:ext cx="457200" cy="7086600"/>
          </a:xfrm>
          <a:prstGeom prst="rightBrace">
            <a:avLst>
              <a:gd name="adj1" fmla="val 1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0" y="2565400"/>
            <a:ext cx="923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0">
                <a:latin typeface="Angsana New" pitchFamily="18" charset="-34"/>
                <a:cs typeface="Angsana New" pitchFamily="18" charset="-34"/>
              </a:rPr>
              <a:t>8 groups of 16-bit hexadecimal numbers separated by </a:t>
            </a:r>
            <a:r>
              <a:rPr lang="en-US" sz="2800" b="0">
                <a:latin typeface="Times New Roman"/>
                <a:cs typeface="Angsana New" pitchFamily="18" charset="-34"/>
              </a:rPr>
              <a:t>“</a:t>
            </a:r>
            <a:r>
              <a:rPr lang="en-US" sz="2800" b="0">
                <a:latin typeface="Angsana New" pitchFamily="18" charset="-34"/>
                <a:cs typeface="Angsana New" pitchFamily="18" charset="-34"/>
              </a:rPr>
              <a:t>:</a:t>
            </a:r>
            <a:r>
              <a:rPr lang="en-US" sz="2800" b="0">
                <a:latin typeface="Times New Roman"/>
                <a:cs typeface="Angsana New" pitchFamily="18" charset="-34"/>
              </a:rPr>
              <a:t>”</a:t>
            </a:r>
            <a:endParaRPr lang="en-US" sz="2800" b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2209800" y="4343400"/>
            <a:ext cx="411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0">
                <a:latin typeface="Verdana" pitchFamily="34" charset="0"/>
                <a:cs typeface="Angsana New" pitchFamily="18" charset="-34"/>
              </a:rPr>
              <a:t>3FFE:85B:1F1F::A9:1234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0" y="5238750"/>
            <a:ext cx="914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Angsana New" pitchFamily="18" charset="-34"/>
                <a:cs typeface="Angsana New" pitchFamily="18" charset="-34"/>
              </a:rPr>
              <a:t>::</a:t>
            </a:r>
            <a:r>
              <a:rPr lang="en-US" sz="2400" b="0">
                <a:latin typeface="Angsana New" pitchFamily="18" charset="-34"/>
                <a:cs typeface="Angsana New" pitchFamily="18" charset="-34"/>
              </a:rPr>
              <a:t> = all zeros in one or more group of 16-bit hexadecimal numbers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2971800" y="3124200"/>
            <a:ext cx="37496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0">
                <a:latin typeface="Angsana New" pitchFamily="18" charset="-34"/>
                <a:cs typeface="Angsana New" pitchFamily="18" charset="-34"/>
              </a:rPr>
              <a:t>Leading zeros can be removed</a:t>
            </a:r>
          </a:p>
          <a:p>
            <a:pPr algn="l"/>
            <a:endParaRPr lang="en-US" sz="2800" b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3505200" y="39624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572000" y="3962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V="1">
            <a:off x="4495800" y="4800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543050" y="1493838"/>
            <a:ext cx="3581400" cy="1828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43050" y="4160838"/>
            <a:ext cx="3581400" cy="1828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543050" y="179863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1543050" y="210343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543050" y="240823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1543050" y="271303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1543050" y="301783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543050" y="446563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1543050" y="477043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1543050" y="538003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743450" y="49228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743450" y="50752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4743450" y="52276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743450" y="55324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4743450" y="56848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 flipH="1">
            <a:off x="4743450" y="58372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1009650" y="41608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1009650" y="59896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>
            <a:off x="1009650" y="14938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1009650" y="33226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857250" y="4922838"/>
            <a:ext cx="609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200">
                <a:cs typeface="Times New Roman" pitchFamily="18" charset="0"/>
              </a:rPr>
              <a:t>40</a:t>
            </a:r>
          </a:p>
          <a:p>
            <a:pPr eaLnBrk="1" hangingPunct="1"/>
            <a:r>
              <a:rPr lang="en-US" sz="1200">
                <a:cs typeface="Times New Roman" pitchFamily="18" charset="0"/>
              </a:rPr>
              <a:t>bytes</a:t>
            </a:r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1162050" y="5303838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94" name="Line 26"/>
          <p:cNvSpPr>
            <a:spLocks noChangeShapeType="1"/>
          </p:cNvSpPr>
          <p:nvPr/>
        </p:nvSpPr>
        <p:spPr bwMode="auto">
          <a:xfrm flipV="1">
            <a:off x="1162050" y="4160838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857250" y="2179638"/>
            <a:ext cx="609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200">
                <a:cs typeface="Times New Roman" pitchFamily="18" charset="0"/>
              </a:rPr>
              <a:t>20</a:t>
            </a:r>
          </a:p>
          <a:p>
            <a:pPr eaLnBrk="1" hangingPunct="1"/>
            <a:r>
              <a:rPr lang="en-US" sz="1200">
                <a:cs typeface="Times New Roman" pitchFamily="18" charset="0"/>
              </a:rPr>
              <a:t>bytes</a:t>
            </a:r>
          </a:p>
        </p:txBody>
      </p:sp>
      <p:sp>
        <p:nvSpPr>
          <p:cNvPr id="32796" name="Line 28"/>
          <p:cNvSpPr>
            <a:spLocks noChangeShapeType="1"/>
          </p:cNvSpPr>
          <p:nvPr/>
        </p:nvSpPr>
        <p:spPr bwMode="auto">
          <a:xfrm flipV="1">
            <a:off x="1162050" y="1493838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97" name="Line 29"/>
          <p:cNvSpPr>
            <a:spLocks noChangeShapeType="1"/>
          </p:cNvSpPr>
          <p:nvPr/>
        </p:nvSpPr>
        <p:spPr bwMode="auto">
          <a:xfrm>
            <a:off x="1162050" y="2560638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2762250" y="3352800"/>
            <a:ext cx="8429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200">
                <a:latin typeface="Tahoma" charset="0"/>
              </a:rPr>
              <a:t>IPv4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2762250" y="6046788"/>
            <a:ext cx="8429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200">
                <a:latin typeface="Tahoma" charset="0"/>
              </a:rPr>
              <a:t>IPv6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1450975" y="122555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0</a:t>
            </a:r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>
            <a:off x="2000250" y="14938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>
            <a:off x="2457450" y="14938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803" name="Line 35"/>
          <p:cNvSpPr>
            <a:spLocks noChangeShapeType="1"/>
          </p:cNvSpPr>
          <p:nvPr/>
        </p:nvSpPr>
        <p:spPr bwMode="auto">
          <a:xfrm>
            <a:off x="3219450" y="1493838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>
            <a:off x="3752850" y="17986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2914650" y="12192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15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3187700" y="12192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16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4972050" y="12192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31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1543050" y="1493838"/>
            <a:ext cx="30765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vers     hlen         TOS                    total length</a:t>
            </a: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1847850" y="1828800"/>
            <a:ext cx="299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identification              flags            flag-offset</a:t>
            </a:r>
          </a:p>
        </p:txBody>
      </p:sp>
      <p:sp>
        <p:nvSpPr>
          <p:cNvPr id="32810" name="Text Box 42"/>
          <p:cNvSpPr txBox="1">
            <a:spLocks noChangeArrowheads="1"/>
          </p:cNvSpPr>
          <p:nvPr/>
        </p:nvSpPr>
        <p:spPr bwMode="auto">
          <a:xfrm>
            <a:off x="1771650" y="2133600"/>
            <a:ext cx="2962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TTL           protocol          header checksum</a:t>
            </a:r>
          </a:p>
        </p:txBody>
      </p:sp>
      <p:sp>
        <p:nvSpPr>
          <p:cNvPr id="32811" name="Line 43"/>
          <p:cNvSpPr>
            <a:spLocks noChangeShapeType="1"/>
          </p:cNvSpPr>
          <p:nvPr/>
        </p:nvSpPr>
        <p:spPr bwMode="auto">
          <a:xfrm>
            <a:off x="2457450" y="21034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2760663" y="2438400"/>
            <a:ext cx="1144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source address</a:t>
            </a:r>
          </a:p>
        </p:txBody>
      </p:sp>
      <p:sp>
        <p:nvSpPr>
          <p:cNvPr id="32813" name="Text Box 45"/>
          <p:cNvSpPr txBox="1">
            <a:spLocks noChangeArrowheads="1"/>
          </p:cNvSpPr>
          <p:nvPr/>
        </p:nvSpPr>
        <p:spPr bwMode="auto">
          <a:xfrm>
            <a:off x="2609850" y="2743200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destination address</a:t>
            </a:r>
          </a:p>
        </p:txBody>
      </p:sp>
      <p:sp>
        <p:nvSpPr>
          <p:cNvPr id="32814" name="Text Box 46"/>
          <p:cNvSpPr txBox="1">
            <a:spLocks noChangeArrowheads="1"/>
          </p:cNvSpPr>
          <p:nvPr/>
        </p:nvSpPr>
        <p:spPr bwMode="auto">
          <a:xfrm>
            <a:off x="2547938" y="3048000"/>
            <a:ext cx="1509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options and padding</a:t>
            </a:r>
          </a:p>
        </p:txBody>
      </p:sp>
      <p:sp>
        <p:nvSpPr>
          <p:cNvPr id="32815" name="Line 47"/>
          <p:cNvSpPr>
            <a:spLocks noChangeShapeType="1"/>
          </p:cNvSpPr>
          <p:nvPr/>
        </p:nvSpPr>
        <p:spPr bwMode="auto">
          <a:xfrm>
            <a:off x="3219450" y="4160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816" name="Line 48"/>
          <p:cNvSpPr>
            <a:spLocks noChangeShapeType="1"/>
          </p:cNvSpPr>
          <p:nvPr/>
        </p:nvSpPr>
        <p:spPr bwMode="auto">
          <a:xfrm>
            <a:off x="4133850" y="44656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817" name="Line 49"/>
          <p:cNvSpPr>
            <a:spLocks noChangeShapeType="1"/>
          </p:cNvSpPr>
          <p:nvPr/>
        </p:nvSpPr>
        <p:spPr bwMode="auto">
          <a:xfrm>
            <a:off x="2076450" y="41608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818" name="Text Box 50"/>
          <p:cNvSpPr txBox="1">
            <a:spLocks noChangeArrowheads="1"/>
          </p:cNvSpPr>
          <p:nvPr/>
        </p:nvSpPr>
        <p:spPr bwMode="auto">
          <a:xfrm>
            <a:off x="1620838" y="4191000"/>
            <a:ext cx="2841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vers       traffic class                   flow-label</a:t>
            </a:r>
          </a:p>
        </p:txBody>
      </p:sp>
      <p:sp>
        <p:nvSpPr>
          <p:cNvPr id="32819" name="Text Box 51"/>
          <p:cNvSpPr txBox="1">
            <a:spLocks noChangeArrowheads="1"/>
          </p:cNvSpPr>
          <p:nvPr/>
        </p:nvSpPr>
        <p:spPr bwMode="auto">
          <a:xfrm>
            <a:off x="1846263" y="4495800"/>
            <a:ext cx="31861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payload length           next header       hop limit</a:t>
            </a:r>
          </a:p>
        </p:txBody>
      </p:sp>
      <p:sp>
        <p:nvSpPr>
          <p:cNvPr id="32820" name="Text Box 52"/>
          <p:cNvSpPr txBox="1">
            <a:spLocks noChangeArrowheads="1"/>
          </p:cNvSpPr>
          <p:nvPr/>
        </p:nvSpPr>
        <p:spPr bwMode="auto">
          <a:xfrm>
            <a:off x="2686050" y="4953000"/>
            <a:ext cx="11445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source address</a:t>
            </a:r>
          </a:p>
        </p:txBody>
      </p:sp>
      <p:sp>
        <p:nvSpPr>
          <p:cNvPr id="32821" name="Text Box 53"/>
          <p:cNvSpPr txBox="1">
            <a:spLocks noChangeArrowheads="1"/>
          </p:cNvSpPr>
          <p:nvPr/>
        </p:nvSpPr>
        <p:spPr bwMode="auto">
          <a:xfrm>
            <a:off x="2533650" y="5562600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cs typeface="Times New Roman" pitchFamily="18" charset="0"/>
              </a:rPr>
              <a:t>destination address</a:t>
            </a:r>
          </a:p>
        </p:txBody>
      </p:sp>
      <p:sp>
        <p:nvSpPr>
          <p:cNvPr id="32822" name="Text Box 54"/>
          <p:cNvSpPr txBox="1">
            <a:spLocks noChangeArrowheads="1"/>
          </p:cNvSpPr>
          <p:nvPr/>
        </p:nvSpPr>
        <p:spPr bwMode="auto">
          <a:xfrm>
            <a:off x="5711825" y="1341438"/>
            <a:ext cx="16986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200" u="sng">
                <a:cs typeface="Times New Roman" pitchFamily="18" charset="0"/>
              </a:rPr>
              <a:t>Removed (6)</a:t>
            </a:r>
          </a:p>
        </p:txBody>
      </p:sp>
      <p:sp>
        <p:nvSpPr>
          <p:cNvPr id="32823" name="Text Box 55"/>
          <p:cNvSpPr txBox="1">
            <a:spLocks noChangeArrowheads="1"/>
          </p:cNvSpPr>
          <p:nvPr/>
        </p:nvSpPr>
        <p:spPr bwMode="auto">
          <a:xfrm>
            <a:off x="5946775" y="1760538"/>
            <a:ext cx="22193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ID, flags, flag offset</a:t>
            </a:r>
          </a:p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TOS, hlen</a:t>
            </a:r>
          </a:p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header checksum</a:t>
            </a:r>
          </a:p>
        </p:txBody>
      </p:sp>
      <p:sp>
        <p:nvSpPr>
          <p:cNvPr id="32824" name="Text Box 56"/>
          <p:cNvSpPr txBox="1">
            <a:spLocks noChangeArrowheads="1"/>
          </p:cNvSpPr>
          <p:nvPr/>
        </p:nvSpPr>
        <p:spPr bwMode="auto">
          <a:xfrm>
            <a:off x="5734050" y="2789238"/>
            <a:ext cx="1652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200" u="sng">
                <a:cs typeface="Times New Roman" pitchFamily="18" charset="0"/>
              </a:rPr>
              <a:t>Changed (3)</a:t>
            </a:r>
          </a:p>
        </p:txBody>
      </p:sp>
      <p:sp>
        <p:nvSpPr>
          <p:cNvPr id="32825" name="Text Box 57"/>
          <p:cNvSpPr txBox="1">
            <a:spLocks noChangeArrowheads="1"/>
          </p:cNvSpPr>
          <p:nvPr/>
        </p:nvSpPr>
        <p:spPr bwMode="auto">
          <a:xfrm>
            <a:off x="5734050" y="4191000"/>
            <a:ext cx="13731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200" u="sng">
                <a:cs typeface="Times New Roman" pitchFamily="18" charset="0"/>
              </a:rPr>
              <a:t>Added (2)</a:t>
            </a:r>
          </a:p>
        </p:txBody>
      </p:sp>
      <p:sp>
        <p:nvSpPr>
          <p:cNvPr id="32826" name="Text Box 58"/>
          <p:cNvSpPr txBox="1">
            <a:spLocks noChangeArrowheads="1"/>
          </p:cNvSpPr>
          <p:nvPr/>
        </p:nvSpPr>
        <p:spPr bwMode="auto">
          <a:xfrm>
            <a:off x="5734050" y="5334000"/>
            <a:ext cx="13954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200" u="sng">
                <a:cs typeface="Times New Roman" pitchFamily="18" charset="0"/>
              </a:rPr>
              <a:t>Expanded</a:t>
            </a:r>
          </a:p>
        </p:txBody>
      </p:sp>
      <p:sp>
        <p:nvSpPr>
          <p:cNvPr id="32827" name="Text Box 59"/>
          <p:cNvSpPr txBox="1">
            <a:spLocks noChangeArrowheads="1"/>
          </p:cNvSpPr>
          <p:nvPr/>
        </p:nvSpPr>
        <p:spPr bwMode="auto">
          <a:xfrm>
            <a:off x="5953125" y="3170238"/>
            <a:ext cx="26574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total length =&gt; payload</a:t>
            </a:r>
          </a:p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protocol =&gt; next header</a:t>
            </a:r>
          </a:p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TTL =&gt; hop limit</a:t>
            </a:r>
          </a:p>
        </p:txBody>
      </p:sp>
      <p:sp>
        <p:nvSpPr>
          <p:cNvPr id="32828" name="Text Box 60"/>
          <p:cNvSpPr txBox="1">
            <a:spLocks noChangeArrowheads="1"/>
          </p:cNvSpPr>
          <p:nvPr/>
        </p:nvSpPr>
        <p:spPr bwMode="auto">
          <a:xfrm>
            <a:off x="5962650" y="4616450"/>
            <a:ext cx="1444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traffic class</a:t>
            </a:r>
          </a:p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flow label</a:t>
            </a:r>
          </a:p>
        </p:txBody>
      </p:sp>
      <p:sp>
        <p:nvSpPr>
          <p:cNvPr id="32829" name="Text Box 61"/>
          <p:cNvSpPr txBox="1">
            <a:spLocks noChangeArrowheads="1"/>
          </p:cNvSpPr>
          <p:nvPr/>
        </p:nvSpPr>
        <p:spPr bwMode="auto">
          <a:xfrm>
            <a:off x="5953125" y="5759450"/>
            <a:ext cx="2416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1800">
                <a:cs typeface="Times New Roman" pitchFamily="18" charset="0"/>
              </a:rPr>
              <a:t> address 32 to 128 bits</a:t>
            </a:r>
          </a:p>
        </p:txBody>
      </p:sp>
      <p:sp>
        <p:nvSpPr>
          <p:cNvPr id="32830" name="Rectangle 62"/>
          <p:cNvSpPr>
            <a:spLocks noChangeArrowheads="1"/>
          </p:cNvSpPr>
          <p:nvPr/>
        </p:nvSpPr>
        <p:spPr bwMode="auto">
          <a:xfrm>
            <a:off x="990600" y="3048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90000"/>
              </a:lnSpc>
            </a:pPr>
            <a:r>
              <a:rPr lang="en-US"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Header comparison</a:t>
            </a:r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6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80000"/>
              </a:lnSpc>
            </a:pPr>
            <a:endParaRPr lang="en-US" sz="4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286000" y="-187325"/>
            <a:ext cx="45720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48625" cy="1409700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Major Improvements of </a:t>
            </a:r>
            <a:br>
              <a:rPr lang="en-US"/>
            </a:br>
            <a:r>
              <a:rPr lang="en-US"/>
              <a:t>IPv6 Header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3451225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rgbClr val="FF3300"/>
                </a:solidFill>
              </a:rPr>
              <a:t>No option field</a:t>
            </a:r>
            <a:r>
              <a:rPr lang="en-US"/>
              <a:t>:  Replaced by extension header.  Result in a fixed length, 40-byte IP header.</a:t>
            </a:r>
          </a:p>
          <a:p>
            <a:r>
              <a:rPr lang="en-US">
                <a:solidFill>
                  <a:srgbClr val="FF3300"/>
                </a:solidFill>
              </a:rPr>
              <a:t>No header checksum</a:t>
            </a:r>
            <a:r>
              <a:rPr lang="en-US"/>
              <a:t>:  Result in fast processing. </a:t>
            </a:r>
          </a:p>
          <a:p>
            <a:r>
              <a:rPr lang="en-US">
                <a:solidFill>
                  <a:srgbClr val="FF3300"/>
                </a:solidFill>
              </a:rPr>
              <a:t>No fragmentation at intermediate nodes</a:t>
            </a:r>
            <a:r>
              <a:rPr lang="en-US"/>
              <a:t>: Result in fast IP forwarding.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Extension Headers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4830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Routing – Extended routing, like IPv4 loose list of routers to visit</a:t>
            </a:r>
          </a:p>
          <a:p>
            <a:pPr>
              <a:lnSpc>
                <a:spcPct val="80000"/>
              </a:lnSpc>
            </a:pPr>
            <a:r>
              <a:rPr lang="en-US" sz="2800"/>
              <a:t>Fragmentation – Fragmentation and reassembly</a:t>
            </a:r>
          </a:p>
          <a:p>
            <a:pPr>
              <a:lnSpc>
                <a:spcPct val="80000"/>
              </a:lnSpc>
            </a:pPr>
            <a:r>
              <a:rPr lang="en-US" sz="2800"/>
              <a:t>Authentication – Integrity and authentication, security </a:t>
            </a:r>
          </a:p>
          <a:p>
            <a:pPr>
              <a:lnSpc>
                <a:spcPct val="80000"/>
              </a:lnSpc>
            </a:pPr>
            <a:r>
              <a:rPr lang="en-US" sz="2800"/>
              <a:t>Encapsulation – Confidentiality</a:t>
            </a:r>
          </a:p>
          <a:p>
            <a:pPr>
              <a:lnSpc>
                <a:spcPct val="80000"/>
              </a:lnSpc>
            </a:pPr>
            <a:r>
              <a:rPr lang="en-US" sz="2800"/>
              <a:t>Hop-by-Hop Option – Special options that require hop-by-hop processing</a:t>
            </a:r>
          </a:p>
          <a:p>
            <a:pPr>
              <a:lnSpc>
                <a:spcPct val="80000"/>
              </a:lnSpc>
            </a:pPr>
            <a:r>
              <a:rPr lang="en-US" sz="2800"/>
              <a:t>Destination Options – Optional information to be examined by the destination node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48625" cy="1409700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Stateless Address Autoconfiguration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4473575"/>
          </a:xfrm>
        </p:spPr>
        <p:txBody>
          <a:bodyPr/>
          <a:lstStyle/>
          <a:p>
            <a:r>
              <a:rPr lang="en-US"/>
              <a:t>3 ways to configure network interfaces: Manually, Stateful, Stateless</a:t>
            </a:r>
          </a:p>
          <a:p>
            <a:r>
              <a:rPr lang="en-US"/>
              <a:t>IPSAA</a:t>
            </a:r>
            <a:r>
              <a:rPr lang="en-US">
                <a:sym typeface="Wingdings" pitchFamily="2" charset="2"/>
              </a:rPr>
              <a:t> IPv6 addr. Separated into 2 2 parts: network and interface id.</a:t>
            </a:r>
          </a:p>
          <a:p>
            <a:r>
              <a:rPr lang="en-US">
                <a:sym typeface="Wingdings" pitchFamily="2" charset="2"/>
              </a:rPr>
              <a:t>Link- local addresses: prefix FE80::0 + interface identifier (EUI-64 format)</a:t>
            </a:r>
          </a:p>
          <a:p>
            <a:r>
              <a:rPr lang="en-US">
                <a:sym typeface="Wingdings" pitchFamily="2" charset="2"/>
              </a:rPr>
              <a:t>Obtain network id through Router solicitation (RS)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Basics of IPV6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48625" cy="1409700"/>
          </a:xfrm>
        </p:spPr>
        <p:txBody>
          <a:bodyPr>
            <a:normAutofit fontScale="90000"/>
          </a:bodyPr>
          <a:lstStyle/>
          <a:p>
            <a:r>
              <a:rPr lang="en-US" b="0">
                <a:effectLst/>
              </a:rPr>
              <a:t>Conclusion</a:t>
            </a:r>
            <a:br>
              <a:rPr lang="en-US" b="0">
                <a:effectLst/>
              </a:rPr>
            </a:br>
            <a:endParaRPr lang="en-US" b="0">
              <a:effectLst/>
            </a:endParaRPr>
          </a:p>
        </p:txBody>
      </p:sp>
      <p:sp>
        <p:nvSpPr>
          <p:cNvPr id="40969" name="Rectangle 9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54737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b="0">
                <a:effectLst/>
              </a:rPr>
              <a:t>	IPv6 is NEW 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>
                <a:effectLst/>
              </a:rPr>
              <a:t>	– built on the experiences learned from IPv4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>
                <a:effectLst/>
              </a:rPr>
              <a:t>	– new features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>
                <a:effectLst/>
              </a:rPr>
              <a:t>	– large address space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>
                <a:effectLst/>
              </a:rPr>
              <a:t>	– new efficient header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>
                <a:effectLst/>
              </a:rPr>
              <a:t>	– autoconfiguration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b="0">
                <a:effectLst/>
              </a:rPr>
              <a:t>	… and OLD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>
                <a:effectLst/>
              </a:rPr>
              <a:t>	– still IP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>
                <a:effectLst/>
              </a:rPr>
              <a:t>	– build on a solid base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>
                <a:effectLst/>
              </a:rPr>
              <a:t>	– started in 1995, a lot of implementations and tests done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Topics to be </a:t>
            </a:r>
            <a:r>
              <a:rPr lang="en-US" sz="4000" dirty="0"/>
              <a:t>covered</a:t>
            </a:r>
            <a:r>
              <a:rPr lang="en-US" dirty="0"/>
              <a:t> in 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IPsec</a:t>
            </a:r>
            <a:r>
              <a:rPr lang="en-US" dirty="0"/>
              <a:t>: overview of </a:t>
            </a:r>
            <a:r>
              <a:rPr lang="en-US" dirty="0" err="1"/>
              <a:t>IPsec</a:t>
            </a:r>
            <a:r>
              <a:rPr lang="en-US" dirty="0"/>
              <a:t> </a:t>
            </a:r>
          </a:p>
          <a:p>
            <a:r>
              <a:rPr lang="en-US" dirty="0"/>
              <a:t>IP and IPv6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Basics of IPV6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4473575"/>
          </a:xfrm>
        </p:spPr>
        <p:txBody>
          <a:bodyPr>
            <a:normAutofit lnSpcReduction="10000"/>
          </a:bodyPr>
          <a:lstStyle/>
          <a:p>
            <a:r>
              <a:rPr lang="en-US"/>
              <a:t>IP Network Addressing</a:t>
            </a:r>
          </a:p>
          <a:p>
            <a:r>
              <a:rPr lang="en-US"/>
              <a:t>Classful IP addressing</a:t>
            </a:r>
          </a:p>
          <a:p>
            <a:r>
              <a:rPr lang="en-US"/>
              <a:t>Techniques to reduce address shortage in IPv4</a:t>
            </a:r>
          </a:p>
          <a:p>
            <a:r>
              <a:rPr lang="en-US"/>
              <a:t>Features of IPv6</a:t>
            </a:r>
          </a:p>
          <a:p>
            <a:r>
              <a:rPr lang="en-US"/>
              <a:t>Header Comparisons</a:t>
            </a:r>
          </a:p>
          <a:p>
            <a:r>
              <a:rPr lang="en-US"/>
              <a:t>Extension Headers</a:t>
            </a:r>
          </a:p>
          <a:p>
            <a:r>
              <a:rPr lang="en-US"/>
              <a:t>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Network Addressing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53625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latin typeface="Times New Roman" pitchFamily="18" charset="0"/>
              </a:rPr>
              <a:t>INTERNET </a:t>
            </a:r>
            <a:r>
              <a:rPr lang="en-US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>
                <a:latin typeface="Times New Roman" pitchFamily="18" charset="0"/>
              </a:rPr>
              <a:t>world’s largest public data network, doubling in size every nine months</a:t>
            </a:r>
          </a:p>
          <a:p>
            <a:pPr>
              <a:lnSpc>
                <a:spcPct val="80000"/>
              </a:lnSpc>
            </a:pPr>
            <a:r>
              <a:rPr lang="en-US">
                <a:latin typeface="Times New Roman" pitchFamily="18" charset="0"/>
              </a:rPr>
              <a:t>IPv4, defines a 32-bit address - 2</a:t>
            </a:r>
            <a:r>
              <a:rPr lang="en-US" baseline="30000">
                <a:latin typeface="Times New Roman" pitchFamily="18" charset="0"/>
              </a:rPr>
              <a:t>32 </a:t>
            </a:r>
            <a:r>
              <a:rPr lang="en-US">
                <a:latin typeface="Times New Roman" pitchFamily="18" charset="0"/>
              </a:rPr>
              <a:t>(4,294,967,296) </a:t>
            </a:r>
            <a:r>
              <a:rPr lang="en-US" baseline="300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IPv4 addresses available</a:t>
            </a:r>
          </a:p>
          <a:p>
            <a:pPr>
              <a:lnSpc>
                <a:spcPct val="80000"/>
              </a:lnSpc>
            </a:pPr>
            <a:r>
              <a:rPr lang="en-US">
                <a:latin typeface="Times New Roman" pitchFamily="18" charset="0"/>
              </a:rPr>
              <a:t>The first problem is concerned with the eventual depletion of the IP address space. </a:t>
            </a:r>
          </a:p>
          <a:p>
            <a:pPr>
              <a:lnSpc>
                <a:spcPct val="80000"/>
              </a:lnSpc>
            </a:pPr>
            <a:r>
              <a:rPr lang="en-US">
                <a:latin typeface="Times New Roman" pitchFamily="18" charset="0"/>
              </a:rPr>
              <a:t>Traditional model of classful addressing does not allow the address space to be used to its maximum potential.</a:t>
            </a:r>
          </a:p>
          <a:p>
            <a:pPr>
              <a:lnSpc>
                <a:spcPct val="80000"/>
              </a:lnSpc>
            </a:pPr>
            <a:endParaRPr lang="en-US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Classful Addressing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600200"/>
            <a:ext cx="7972425" cy="2867025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When IP was first standardized in Sep 1981, each system attached to the IP based Internet had to be assigned a unique 32-bit address</a:t>
            </a:r>
          </a:p>
          <a:p>
            <a:r>
              <a:rPr lang="en-US">
                <a:latin typeface="Times New Roman" pitchFamily="18" charset="0"/>
              </a:rPr>
              <a:t>The 32-bit IP addressing scheme involves a two level addressing hierarchy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19200" y="4648200"/>
            <a:ext cx="6858000" cy="838200"/>
            <a:chOff x="768" y="2928"/>
            <a:chExt cx="4320" cy="528"/>
          </a:xfrm>
        </p:grpSpPr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768" y="2928"/>
              <a:ext cx="2160" cy="52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44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2400" b="0">
                  <a:solidFill>
                    <a:srgbClr val="000044"/>
                  </a:solidFill>
                </a:rPr>
                <a:t>Network Number/Prefix</a:t>
              </a:r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2928" y="2928"/>
              <a:ext cx="2160" cy="52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44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2400" b="0">
                  <a:solidFill>
                    <a:srgbClr val="000044"/>
                  </a:solidFill>
                </a:rPr>
                <a:t>Host Number</a:t>
              </a:r>
            </a:p>
          </p:txBody>
        </p:sp>
      </p:grp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Classful Addressing…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910013" cy="4575175"/>
          </a:xfrm>
        </p:spPr>
        <p:txBody>
          <a:bodyPr/>
          <a:lstStyle/>
          <a:p>
            <a:r>
              <a:rPr lang="en-US" sz="2800"/>
              <a:t>Divided into 5 classes</a:t>
            </a:r>
          </a:p>
          <a:p>
            <a:r>
              <a:rPr lang="en-US" sz="2800"/>
              <a:t>Class A 8 bits N/W id and 24 bits host id and so on B,C.</a:t>
            </a:r>
          </a:p>
          <a:p>
            <a:r>
              <a:rPr lang="en-US" sz="2800"/>
              <a:t>Wastage of IP addresses by assigning blocks of addresses which fall along octet boundaries </a:t>
            </a:r>
          </a:p>
        </p:txBody>
      </p:sp>
      <p:pic>
        <p:nvPicPr>
          <p:cNvPr id="717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2362200"/>
            <a:ext cx="4291013" cy="2971800"/>
          </a:xfrm>
          <a:noFill/>
          <a:ln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48625" cy="1409700"/>
          </a:xfrm>
        </p:spPr>
        <p:txBody>
          <a:bodyPr>
            <a:normAutofit fontScale="90000"/>
          </a:bodyPr>
          <a:lstStyle/>
          <a:p>
            <a:r>
              <a:rPr lang="en-US"/>
              <a:t>Techniques to reduce address shortage in IPv4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7972425" cy="2136775"/>
          </a:xfrm>
        </p:spPr>
        <p:txBody>
          <a:bodyPr/>
          <a:lstStyle/>
          <a:p>
            <a:r>
              <a:rPr lang="en-US"/>
              <a:t>Subnetting</a:t>
            </a:r>
          </a:p>
          <a:p>
            <a:r>
              <a:rPr lang="en-US"/>
              <a:t>Classless Inter Domain </a:t>
            </a:r>
            <a:r>
              <a:rPr lang="en-US">
                <a:sym typeface="Wingdings" pitchFamily="2" charset="2"/>
              </a:rPr>
              <a:t> Routing (CIDR)</a:t>
            </a:r>
          </a:p>
          <a:p>
            <a:r>
              <a:rPr lang="en-US">
                <a:sym typeface="Wingdings" pitchFamily="2" charset="2"/>
              </a:rPr>
              <a:t>Network Address Translation (NAT)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/>
              <a:t>Subnetting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90575" y="1600200"/>
            <a:ext cx="7667625" cy="3422650"/>
          </a:xfrm>
        </p:spPr>
        <p:txBody>
          <a:bodyPr/>
          <a:lstStyle/>
          <a:p>
            <a:r>
              <a:rPr lang="en-US" sz="2800"/>
              <a:t>Three-level hierarchy: network, subnet, and host.</a:t>
            </a:r>
          </a:p>
          <a:p>
            <a:r>
              <a:rPr lang="en-US" sz="2800"/>
              <a:t>The extended-network-prefix is composed of the classful network-prefix and the subnet-number</a:t>
            </a:r>
          </a:p>
          <a:p>
            <a:r>
              <a:rPr lang="en-US" sz="2800"/>
              <a:t>The extended-network-prefix has traditionally been identified by the subnet mask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066800" y="5867400"/>
            <a:ext cx="6858000" cy="381000"/>
            <a:chOff x="672" y="3312"/>
            <a:chExt cx="4320" cy="240"/>
          </a:xfrm>
        </p:grpSpPr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672" y="3312"/>
              <a:ext cx="4320" cy="240"/>
            </a:xfrm>
            <a:prstGeom prst="rect">
              <a:avLst/>
            </a:prstGeom>
            <a:solidFill>
              <a:srgbClr val="C6EE9E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0">
                  <a:solidFill>
                    <a:schemeClr val="bg2"/>
                  </a:solidFill>
                </a:rPr>
                <a:t>Network-Prefix    Subnet-Number  Host-Number</a:t>
              </a:r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>
              <a:off x="2304" y="3312"/>
              <a:ext cx="0" cy="2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>
              <a:off x="3600" y="3312"/>
              <a:ext cx="0" cy="2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Subnetting Example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0" y="1447800"/>
            <a:ext cx="8686800" cy="5399088"/>
            <a:chOff x="0" y="912"/>
            <a:chExt cx="5472" cy="3401"/>
          </a:xfrm>
        </p:grpSpPr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336" y="1536"/>
              <a:ext cx="1248" cy="1584"/>
            </a:xfrm>
            <a:prstGeom prst="cloudCallout">
              <a:avLst>
                <a:gd name="adj1" fmla="val -43269"/>
                <a:gd name="adj2" fmla="val -29986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2800">
                <a:solidFill>
                  <a:schemeClr val="bg2"/>
                </a:solidFill>
              </a:endParaRPr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374" y="2044"/>
              <a:ext cx="1124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bg2"/>
                  </a:solidFill>
                </a:rPr>
                <a:t>Internet</a:t>
              </a:r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2256" y="2160"/>
              <a:ext cx="480" cy="38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/>
                <a:t>G</a:t>
              </a: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3504" y="912"/>
              <a:ext cx="480" cy="384"/>
            </a:xfrm>
            <a:prstGeom prst="rect">
              <a:avLst/>
            </a:prstGeom>
            <a:solidFill>
              <a:srgbClr val="CC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>
                  <a:solidFill>
                    <a:schemeClr val="bg2"/>
                  </a:solidFill>
                </a:rPr>
                <a:t>H1</a:t>
              </a:r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4752" y="912"/>
              <a:ext cx="480" cy="384"/>
            </a:xfrm>
            <a:prstGeom prst="rect">
              <a:avLst/>
            </a:prstGeom>
            <a:solidFill>
              <a:srgbClr val="CC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>
                  <a:solidFill>
                    <a:schemeClr val="bg2"/>
                  </a:solidFill>
                </a:rPr>
                <a:t>H2</a:t>
              </a:r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3552" y="2928"/>
              <a:ext cx="480" cy="384"/>
            </a:xfrm>
            <a:prstGeom prst="rect">
              <a:avLst/>
            </a:prstGeom>
            <a:solidFill>
              <a:srgbClr val="CC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>
                  <a:solidFill>
                    <a:schemeClr val="bg2"/>
                  </a:solidFill>
                </a:rPr>
                <a:t>H3</a:t>
              </a:r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800" y="2928"/>
              <a:ext cx="480" cy="384"/>
            </a:xfrm>
            <a:prstGeom prst="rect">
              <a:avLst/>
            </a:prstGeom>
            <a:solidFill>
              <a:srgbClr val="CC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>
                  <a:solidFill>
                    <a:schemeClr val="bg2"/>
                  </a:solidFill>
                </a:rPr>
                <a:t>H4</a:t>
              </a:r>
            </a:p>
          </p:txBody>
        </p:sp>
        <p:sp>
          <p:nvSpPr>
            <p:cNvPr id="17427" name="Line 19"/>
            <p:cNvSpPr>
              <a:spLocks noChangeShapeType="1"/>
            </p:cNvSpPr>
            <p:nvPr/>
          </p:nvSpPr>
          <p:spPr bwMode="auto">
            <a:xfrm>
              <a:off x="2448" y="3648"/>
              <a:ext cx="30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2448" y="1584"/>
              <a:ext cx="30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2592" y="254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22"/>
            <p:cNvSpPr>
              <a:spLocks noChangeShapeType="1"/>
            </p:cNvSpPr>
            <p:nvPr/>
          </p:nvSpPr>
          <p:spPr bwMode="auto">
            <a:xfrm flipV="1">
              <a:off x="2592" y="15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744" y="129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792" y="3312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25"/>
            <p:cNvSpPr>
              <a:spLocks noChangeShapeType="1"/>
            </p:cNvSpPr>
            <p:nvPr/>
          </p:nvSpPr>
          <p:spPr bwMode="auto">
            <a:xfrm>
              <a:off x="5088" y="3312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4992" y="129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27"/>
            <p:cNvSpPr>
              <a:spLocks noChangeShapeType="1"/>
            </p:cNvSpPr>
            <p:nvPr/>
          </p:nvSpPr>
          <p:spPr bwMode="auto">
            <a:xfrm flipH="1">
              <a:off x="1584" y="2352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1200" y="3744"/>
              <a:ext cx="116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17437" name="Text Box 29"/>
            <p:cNvSpPr txBox="1">
              <a:spLocks noChangeArrowheads="1"/>
            </p:cNvSpPr>
            <p:nvPr/>
          </p:nvSpPr>
          <p:spPr bwMode="auto">
            <a:xfrm>
              <a:off x="2352" y="4025"/>
              <a:ext cx="233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Subnet mask 255.255.255.0</a:t>
              </a:r>
            </a:p>
          </p:txBody>
        </p:sp>
        <p:sp>
          <p:nvSpPr>
            <p:cNvPr id="17438" name="Text Box 30"/>
            <p:cNvSpPr txBox="1">
              <a:spLocks noChangeArrowheads="1"/>
            </p:cNvSpPr>
            <p:nvPr/>
          </p:nvSpPr>
          <p:spPr bwMode="auto">
            <a:xfrm>
              <a:off x="1670" y="2664"/>
              <a:ext cx="884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All traffic</a:t>
              </a:r>
            </a:p>
            <a:p>
              <a:pPr algn="l"/>
              <a:r>
                <a:rPr lang="en-US" sz="1800"/>
                <a:t>to 128.10.0.0</a:t>
              </a:r>
            </a:p>
          </p:txBody>
        </p:sp>
        <p:sp>
          <p:nvSpPr>
            <p:cNvPr id="17439" name="Text Box 31"/>
            <p:cNvSpPr txBox="1">
              <a:spLocks noChangeArrowheads="1"/>
            </p:cNvSpPr>
            <p:nvPr/>
          </p:nvSpPr>
          <p:spPr bwMode="auto">
            <a:xfrm>
              <a:off x="2486" y="936"/>
              <a:ext cx="7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128.10.1.1</a:t>
              </a:r>
            </a:p>
          </p:txBody>
        </p:sp>
        <p:sp>
          <p:nvSpPr>
            <p:cNvPr id="17441" name="Rectangle 33"/>
            <p:cNvSpPr>
              <a:spLocks noChangeArrowheads="1"/>
            </p:cNvSpPr>
            <p:nvPr/>
          </p:nvSpPr>
          <p:spPr bwMode="auto">
            <a:xfrm>
              <a:off x="4032" y="960"/>
              <a:ext cx="7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128.10.1.2</a:t>
              </a:r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736" y="2976"/>
              <a:ext cx="7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128.10.2.1</a:t>
              </a:r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4032" y="2976"/>
              <a:ext cx="7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128.10.2.2</a:t>
              </a:r>
            </a:p>
          </p:txBody>
        </p:sp>
        <p:sp>
          <p:nvSpPr>
            <p:cNvPr id="17446" name="Text Box 38"/>
            <p:cNvSpPr txBox="1">
              <a:spLocks noChangeArrowheads="1"/>
            </p:cNvSpPr>
            <p:nvPr/>
          </p:nvSpPr>
          <p:spPr bwMode="auto">
            <a:xfrm>
              <a:off x="3168" y="1632"/>
              <a:ext cx="156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Sub-network 128.10.1.0</a:t>
              </a:r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120" y="3696"/>
              <a:ext cx="156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Sub-network 128.10.2.0</a:t>
              </a:r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0" y="3168"/>
              <a:ext cx="240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400"/>
                <a:t>Net mask 255.255.0.0</a:t>
              </a:r>
            </a:p>
          </p:txBody>
        </p:sp>
      </p:grp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networks II (BTCS-501)</a:t>
            </a:r>
          </a:p>
        </p:txBody>
      </p:sp>
      <p:pic>
        <p:nvPicPr>
          <p:cNvPr id="31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956</Words>
  <Application>Microsoft Office PowerPoint</Application>
  <PresentationFormat>On-screen Show (4:3)</PresentationFormat>
  <Paragraphs>219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COMPUTER NETWORKS-II / BTCS-3501    </vt:lpstr>
      <vt:lpstr>Topics to be covered</vt:lpstr>
      <vt:lpstr>Basics of IPV6</vt:lpstr>
      <vt:lpstr>IP Network Addressing</vt:lpstr>
      <vt:lpstr>Classful Addressing</vt:lpstr>
      <vt:lpstr>Classful Addressing…</vt:lpstr>
      <vt:lpstr>Techniques to reduce address shortage in IPv4</vt:lpstr>
      <vt:lpstr>Subnetting</vt:lpstr>
      <vt:lpstr>Subnetting Example</vt:lpstr>
      <vt:lpstr>Classless Inter-Domain Routing</vt:lpstr>
      <vt:lpstr>CIDR Table Entry…</vt:lpstr>
      <vt:lpstr>Network Address Translation</vt:lpstr>
      <vt:lpstr>NAT Example</vt:lpstr>
      <vt:lpstr>Features of IPv6</vt:lpstr>
      <vt:lpstr>Slide 15</vt:lpstr>
      <vt:lpstr>Slide 16</vt:lpstr>
      <vt:lpstr>Major Improvements of  IPv6 Header</vt:lpstr>
      <vt:lpstr>Extension Headers</vt:lpstr>
      <vt:lpstr>Stateless Address Autoconfiguration</vt:lpstr>
      <vt:lpstr>Conclusion 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 (cont.)</dc:title>
  <dc:creator>Windows 8</dc:creator>
  <cp:lastModifiedBy>Admin</cp:lastModifiedBy>
  <cp:revision>6</cp:revision>
  <dcterms:created xsi:type="dcterms:W3CDTF">2006-08-16T00:00:00Z</dcterms:created>
  <dcterms:modified xsi:type="dcterms:W3CDTF">2023-06-20T06:13:00Z</dcterms:modified>
</cp:coreProperties>
</file>