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82" r:id="rId3"/>
    <p:sldId id="349" r:id="rId4"/>
    <p:sldId id="352" r:id="rId5"/>
    <p:sldId id="351" r:id="rId6"/>
    <p:sldId id="350" r:id="rId7"/>
    <p:sldId id="38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41"/>
    <p:restoredTop sz="94729"/>
  </p:normalViewPr>
  <p:slideViewPr>
    <p:cSldViewPr>
      <p:cViewPr>
        <p:scale>
          <a:sx n="72" d="100"/>
          <a:sy n="72" d="100"/>
        </p:scale>
        <p:origin x="-552" y="-3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8/1/2023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8/1/2023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8/1/2023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8/1/2023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8/1/2023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8/1/2023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8/1/2023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513168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COMMUNICATIVE ENGLISH / BENG-1101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b="1" dirty="0" smtClean="0">
                <a:solidFill>
                  <a:schemeClr val="tx1"/>
                </a:solidFill>
              </a:rPr>
              <a:t>Department of English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7289800" y="40386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</a:t>
            </a:r>
            <a:r>
              <a:rPr lang="en-US" dirty="0"/>
              <a:t> </a:t>
            </a:r>
            <a:r>
              <a:rPr lang="en-US" b="1" dirty="0" smtClean="0"/>
              <a:t>AMIT MOHAN </a:t>
            </a:r>
          </a:p>
          <a:p>
            <a:pPr algn="l"/>
            <a:r>
              <a:rPr lang="en-US" dirty="0" smtClean="0"/>
              <a:t>    </a:t>
            </a:r>
            <a:r>
              <a:rPr lang="en-US" sz="3800" dirty="0" smtClean="0"/>
              <a:t>Head &amp; Assistant Professor </a:t>
            </a:r>
          </a:p>
          <a:p>
            <a:pPr algn="l"/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990600" y="25908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</a:t>
            </a:r>
            <a:r>
              <a:rPr lang="en-US" sz="4800" dirty="0" smtClean="0">
                <a:latin typeface="+mn-lt"/>
              </a:rPr>
              <a:t>(Common to all branches)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First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Topic Discussed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9783" y="1374153"/>
            <a:ext cx="109728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N" dirty="0" smtClean="0">
                <a:latin typeface="Algerian" pitchFamily="82" charset="0"/>
              </a:rPr>
              <a:t>phonetics</a:t>
            </a:r>
          </a:p>
          <a:p>
            <a:pPr marL="0" indent="0" algn="ctr">
              <a:buNone/>
            </a:pPr>
            <a:endParaRPr lang="en-IN" dirty="0" smtClean="0">
              <a:latin typeface="Algerian" pitchFamily="82" charset="0"/>
            </a:endParaRPr>
          </a:p>
          <a:p>
            <a:pPr marL="0" indent="0">
              <a:buNone/>
            </a:pPr>
            <a:endParaRPr lang="en-IN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b="1" dirty="0" smtClean="0">
                <a:solidFill>
                  <a:schemeClr val="tx1"/>
                </a:solidFill>
              </a:rPr>
              <a:t>Department of English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057400"/>
            <a:ext cx="6805928" cy="4079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prstClr val="white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prstClr val="white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b="1" dirty="0" smtClean="0">
                <a:solidFill>
                  <a:prstClr val="black"/>
                </a:solidFill>
              </a:rPr>
              <a:t>Department of English</a:t>
            </a:r>
            <a:endParaRPr lang="en-US" sz="1400" b="1" dirty="0">
              <a:solidFill>
                <a:prstClr val="black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378" y="928066"/>
            <a:ext cx="10481739" cy="5320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13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3713" y="152400"/>
            <a:ext cx="9448800" cy="838200"/>
          </a:xfrm>
        </p:spPr>
        <p:txBody>
          <a:bodyPr/>
          <a:lstStyle/>
          <a:p>
            <a:r>
              <a:rPr lang="en-IN" b="1" dirty="0">
                <a:latin typeface="Algerian" pitchFamily="82" charset="0"/>
              </a:rPr>
              <a:t>Respiratory System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prstClr val="white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prstClr val="white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b="1" dirty="0" smtClean="0">
                <a:solidFill>
                  <a:prstClr val="black"/>
                </a:solidFill>
              </a:rPr>
              <a:t>Department of English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4953000" cy="4525963"/>
          </a:xfrm>
        </p:spPr>
        <p:txBody>
          <a:bodyPr>
            <a:normAutofit fontScale="850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/>
              <a:t>The Respiratory system comprises </a:t>
            </a:r>
            <a:r>
              <a:rPr lang="en-US" sz="2800" dirty="0">
                <a:solidFill>
                  <a:srgbClr val="FF0000"/>
                </a:solidFill>
              </a:rPr>
              <a:t>the lungs, the muscles of the chest, and the wind pipe or trachea.</a:t>
            </a:r>
            <a:r>
              <a:rPr lang="en-US" sz="2800" dirty="0"/>
              <a:t> </a:t>
            </a:r>
            <a:endParaRPr lang="en-US" sz="2800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/>
              <a:t>The </a:t>
            </a:r>
            <a:r>
              <a:rPr lang="en-US" sz="2800" dirty="0"/>
              <a:t>primary function of the lungs is to enable us to breathe. The most usual source of energy for our vocal activity is provided by an air-stream expelled from the lungs.  It is the secondary function of this system. </a:t>
            </a:r>
            <a:endParaRPr lang="en-US" sz="2800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/>
              <a:t>All </a:t>
            </a:r>
            <a:r>
              <a:rPr lang="en-US" sz="2800" dirty="0"/>
              <a:t>the essential sounds of the English language require </a:t>
            </a:r>
            <a:r>
              <a:rPr lang="en-US" sz="2800" dirty="0" smtClean="0"/>
              <a:t>pulmonic (</a:t>
            </a:r>
            <a:r>
              <a:rPr lang="en-US" sz="2800" dirty="0"/>
              <a:t>lungs) air-stream for their production.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219200"/>
            <a:ext cx="5186362" cy="4113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614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601200" cy="904804"/>
          </a:xfrm>
        </p:spPr>
        <p:txBody>
          <a:bodyPr/>
          <a:lstStyle/>
          <a:p>
            <a:pPr algn="ctr"/>
            <a:r>
              <a:rPr lang="en-IN" b="1" dirty="0" smtClean="0">
                <a:latin typeface="Algerian" pitchFamily="82" charset="0"/>
              </a:rPr>
              <a:t>Phonatory system</a:t>
            </a:r>
            <a:endParaRPr lang="en-IN" b="1" dirty="0">
              <a:latin typeface="Algerian" pitchFamily="82" charset="0"/>
            </a:endParaRP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prstClr val="white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prstClr val="white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b="1" dirty="0" smtClean="0">
                <a:solidFill>
                  <a:prstClr val="black"/>
                </a:solidFill>
              </a:rPr>
              <a:t>Department of English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37322" y="1517374"/>
            <a:ext cx="5257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en-US" sz="2400" dirty="0"/>
              <a:t>The Phonatory system is formed by the organs exist in the throat, such as – </a:t>
            </a:r>
            <a:r>
              <a:rPr lang="en-US" sz="2400" dirty="0">
                <a:solidFill>
                  <a:srgbClr val="FF0000"/>
                </a:solidFill>
              </a:rPr>
              <a:t>Larynx (Voice box) and Vocal cords / folds</a:t>
            </a:r>
            <a:r>
              <a:rPr lang="en-US" sz="2400" dirty="0"/>
              <a:t>. </a:t>
            </a:r>
            <a:endParaRPr lang="en-US" sz="2400" dirty="0" smtClean="0"/>
          </a:p>
          <a:p>
            <a:pPr marL="285750" indent="-285750" algn="just">
              <a:buFont typeface="Wingdings" pitchFamily="2" charset="2"/>
              <a:buChar char="Ø"/>
            </a:pPr>
            <a:r>
              <a:rPr lang="en-US" sz="2400" dirty="0" smtClean="0"/>
              <a:t>The </a:t>
            </a:r>
            <a:r>
              <a:rPr lang="en-US" sz="2400" dirty="0"/>
              <a:t>larynx is a little box that is popularly called – ‘the Adam’s apple’ , which is more prominent in men than in women. </a:t>
            </a:r>
            <a:endParaRPr lang="en-US" sz="2400" dirty="0" smtClean="0"/>
          </a:p>
          <a:p>
            <a:pPr marL="285750" indent="-285750" algn="just">
              <a:buFont typeface="Wingdings" pitchFamily="2" charset="2"/>
              <a:buChar char="Ø"/>
            </a:pPr>
            <a:r>
              <a:rPr lang="en-US" sz="2400" dirty="0" smtClean="0"/>
              <a:t>The </a:t>
            </a:r>
            <a:r>
              <a:rPr lang="en-US" sz="2400" dirty="0"/>
              <a:t>larynx contains a pair of muscular folds called the ‘vocal cords’.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447800"/>
            <a:ext cx="5398421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614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81000" y="762000"/>
            <a:ext cx="10972800" cy="447675"/>
          </a:xfrm>
        </p:spPr>
        <p:txBody>
          <a:bodyPr>
            <a:normAutofit fontScale="90000"/>
          </a:bodyPr>
          <a:lstStyle/>
          <a:p>
            <a:r>
              <a:rPr lang="en-IN" sz="3600" b="1" dirty="0" smtClean="0">
                <a:latin typeface="Algerian" pitchFamily="82" charset="0"/>
              </a:rPr>
              <a:t>          </a:t>
            </a:r>
            <a:r>
              <a:rPr lang="en-IN" sz="4900" b="1" dirty="0" smtClean="0">
                <a:latin typeface="Algerian" pitchFamily="82" charset="0"/>
              </a:rPr>
              <a:t>Positions of vocal cords</a:t>
            </a:r>
            <a:r>
              <a:rPr lang="en-IN" b="1" dirty="0"/>
              <a:t/>
            </a:r>
            <a:br>
              <a:rPr lang="en-IN" b="1" dirty="0"/>
            </a:b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prstClr val="white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prstClr val="white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b="1" dirty="0" smtClean="0">
                <a:solidFill>
                  <a:prstClr val="black"/>
                </a:solidFill>
              </a:rPr>
              <a:t>Department of English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3228" y="1295400"/>
            <a:ext cx="58651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2800" dirty="0"/>
              <a:t>There are three important positions of the vocal cords</a:t>
            </a:r>
            <a:r>
              <a:rPr lang="en-US" sz="2800" dirty="0" smtClean="0"/>
              <a:t>:</a:t>
            </a:r>
          </a:p>
          <a:p>
            <a:endParaRPr lang="en-US" sz="2800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en-US" sz="2800" dirty="0" smtClean="0"/>
              <a:t>Vocal </a:t>
            </a:r>
            <a:r>
              <a:rPr lang="en-US" sz="2800" dirty="0"/>
              <a:t>cords drawn wide </a:t>
            </a:r>
            <a:r>
              <a:rPr lang="en-US" sz="2800" dirty="0" smtClean="0"/>
              <a:t>apart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2800" dirty="0" smtClean="0"/>
              <a:t>Vocal </a:t>
            </a:r>
            <a:r>
              <a:rPr lang="en-US" sz="2800" dirty="0"/>
              <a:t>cords held loosely </a:t>
            </a:r>
            <a:r>
              <a:rPr lang="en-US" sz="2800" dirty="0" smtClean="0"/>
              <a:t>together</a:t>
            </a:r>
            <a:endParaRPr lang="en-US" sz="2800" dirty="0"/>
          </a:p>
          <a:p>
            <a:pPr marL="285750" indent="-285750">
              <a:buFont typeface="Wingdings" pitchFamily="2" charset="2"/>
              <a:buChar char="§"/>
            </a:pPr>
            <a:r>
              <a:rPr lang="en-US" sz="2800" dirty="0" smtClean="0"/>
              <a:t>Vocal </a:t>
            </a:r>
            <a:r>
              <a:rPr lang="en-US" sz="2800" dirty="0"/>
              <a:t>cords held tightly </a:t>
            </a:r>
            <a:r>
              <a:rPr lang="en-US" sz="2800" dirty="0" smtClean="0"/>
              <a:t>together</a:t>
            </a:r>
            <a:endParaRPr lang="en-US" sz="2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076"/>
          <a:stretch/>
        </p:blipFill>
        <p:spPr bwMode="auto">
          <a:xfrm>
            <a:off x="228600" y="4595031"/>
            <a:ext cx="3501175" cy="1031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713" y="1093944"/>
            <a:ext cx="5416334" cy="532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973056"/>
            <a:ext cx="2296709" cy="2275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614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Topics Discussed in Next Lecture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N" dirty="0" smtClean="0"/>
              <a:t> </a:t>
            </a:r>
            <a:r>
              <a:rPr lang="en-IN" sz="4000" b="1" dirty="0" smtClean="0"/>
              <a:t>Phonetics</a:t>
            </a:r>
          </a:p>
          <a:p>
            <a:pPr marL="0" indent="0" algn="ctr">
              <a:buNone/>
            </a:pPr>
            <a:endParaRPr lang="en-IN" sz="4000" b="1" dirty="0" smtClean="0"/>
          </a:p>
          <a:p>
            <a:r>
              <a:rPr lang="en-IN" b="1" dirty="0" smtClean="0"/>
              <a:t>Organs of Speech – Articulatory System</a:t>
            </a:r>
            <a:endParaRPr lang="en-IN" b="1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prstClr val="white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prstClr val="white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b="1" dirty="0" smtClean="0">
                <a:solidFill>
                  <a:prstClr val="black"/>
                </a:solidFill>
              </a:rPr>
              <a:t>Department of English</a:t>
            </a:r>
            <a:endParaRPr lang="en-US" sz="1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28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855</TotalTime>
  <Words>250</Words>
  <Application>Microsoft Office PowerPoint</Application>
  <PresentationFormat>Custom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 COMMUNICATIVE ENGLISH / BENG-1101    </vt:lpstr>
      <vt:lpstr>Topic Discussed</vt:lpstr>
      <vt:lpstr>PowerPoint Presentation</vt:lpstr>
      <vt:lpstr>Respiratory System</vt:lpstr>
      <vt:lpstr>Phonatory system</vt:lpstr>
      <vt:lpstr>          Positions of vocal cords </vt:lpstr>
      <vt:lpstr>Topics Discussed in Next Lecture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amit</cp:lastModifiedBy>
  <cp:revision>136</cp:revision>
  <dcterms:created xsi:type="dcterms:W3CDTF">2020-11-12T04:35:12Z</dcterms:created>
  <dcterms:modified xsi:type="dcterms:W3CDTF">2023-08-01T05:57:23Z</dcterms:modified>
</cp:coreProperties>
</file>