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3" r:id="rId7"/>
    <p:sldId id="264" r:id="rId8"/>
    <p:sldId id="268" r:id="rId9"/>
    <p:sldId id="260" r:id="rId10"/>
    <p:sldId id="261" r:id="rId11"/>
    <p:sldId id="262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3BCA-7B2C-443F-B47D-FAF419FB1E2D}" type="datetimeFigureOut">
              <a:rPr lang="en-US" smtClean="0"/>
              <a:pPr/>
              <a:t>21/06/2023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983AD-F85E-4CA8-9664-3BABE8E339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762000"/>
            <a:ext cx="8458200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SOFTWARE TESTING &amp; QUALITY ASSURANCE / BTCS-4714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Six Sigma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All </a:t>
            </a:r>
            <a:r>
              <a:rPr lang="en-US" dirty="0"/>
              <a:t>of these steps need to be performed so that you can </a:t>
            </a:r>
            <a:r>
              <a:rPr lang="en-US" u="sng" dirty="0"/>
              <a:t>manage</a:t>
            </a:r>
            <a:r>
              <a:rPr lang="en-US" dirty="0"/>
              <a:t> the process to accomplish something</a:t>
            </a:r>
          </a:p>
          <a:p>
            <a:r>
              <a:rPr lang="en-US" dirty="0"/>
              <a:t>You </a:t>
            </a:r>
            <a:r>
              <a:rPr lang="en-US" u="sng" dirty="0"/>
              <a:t>cannot</a:t>
            </a:r>
            <a:r>
              <a:rPr lang="en-US" dirty="0"/>
              <a:t> effectively </a:t>
            </a:r>
            <a:r>
              <a:rPr lang="en-US" u="sng" dirty="0"/>
              <a:t>manage</a:t>
            </a:r>
            <a:r>
              <a:rPr lang="en-US" dirty="0"/>
              <a:t> and </a:t>
            </a:r>
            <a:r>
              <a:rPr lang="en-US" u="sng" dirty="0"/>
              <a:t>improve</a:t>
            </a:r>
            <a:r>
              <a:rPr lang="en-US" dirty="0"/>
              <a:t> a process until you first do these steps (in this order):</a:t>
            </a:r>
          </a:p>
          <a:p>
            <a:r>
              <a:rPr lang="en-US" dirty="0" smtClean="0"/>
              <a:t>The </a:t>
            </a:r>
            <a:r>
              <a:rPr lang="en-US" dirty="0"/>
              <a:t>work to be done</a:t>
            </a:r>
          </a:p>
          <a:p>
            <a:r>
              <a:rPr lang="en-US" b="1" dirty="0"/>
              <a:t>Define</a:t>
            </a:r>
            <a:r>
              <a:rPr lang="en-US" dirty="0"/>
              <a:t> the work process</a:t>
            </a:r>
            <a:endParaRPr lang="en-US" b="1" dirty="0"/>
          </a:p>
          <a:p>
            <a:r>
              <a:rPr lang="en-US" b="1" dirty="0"/>
              <a:t>Measure</a:t>
            </a:r>
            <a:r>
              <a:rPr lang="en-US" dirty="0"/>
              <a:t> the work process</a:t>
            </a:r>
            <a:endParaRPr lang="en-US" b="1" dirty="0"/>
          </a:p>
          <a:p>
            <a:r>
              <a:rPr lang="en-US" b="1" dirty="0"/>
              <a:t>Analyze</a:t>
            </a:r>
            <a:r>
              <a:rPr lang="en-US" dirty="0"/>
              <a:t> the work process</a:t>
            </a:r>
            <a:endParaRPr lang="en-US" b="1" dirty="0"/>
          </a:p>
          <a:p>
            <a:r>
              <a:rPr lang="en-US" b="1" dirty="0"/>
              <a:t>Control</a:t>
            </a:r>
            <a:r>
              <a:rPr lang="en-US" dirty="0"/>
              <a:t> the work process</a:t>
            </a:r>
            <a:endParaRPr lang="en-US" b="1" dirty="0"/>
          </a:p>
          <a:p>
            <a:r>
              <a:rPr lang="en-US" b="1" dirty="0"/>
              <a:t>Manage</a:t>
            </a:r>
            <a:r>
              <a:rPr lang="en-US" dirty="0"/>
              <a:t> and </a:t>
            </a:r>
            <a:r>
              <a:rPr lang="en-US" b="1" dirty="0"/>
              <a:t>improve</a:t>
            </a:r>
            <a:r>
              <a:rPr lang="en-US" dirty="0"/>
              <a:t> the work process</a:t>
            </a:r>
            <a:endParaRPr lang="en-US" b="1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Sigma (continued)</a:t>
            </a:r>
            <a:endParaRPr lang="en-US" dirty="0"/>
          </a:p>
        </p:txBody>
      </p:sp>
      <p:pic>
        <p:nvPicPr>
          <p:cNvPr id="4" name="Picture 2" descr="D:\JAS\DATA\STQA\IC-DMAI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5480969" cy="4525963"/>
          </a:xfrm>
          <a:prstGeom prst="rect">
            <a:avLst/>
          </a:prstGeom>
          <a:noFill/>
        </p:spPr>
      </p:pic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DMAIC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methodology consists of the following five steps.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efine --&gt; </a:t>
            </a:r>
            <a:r>
              <a:rPr lang="en-US" b="1" dirty="0" smtClean="0"/>
              <a:t>M</a:t>
            </a:r>
            <a:r>
              <a:rPr lang="en-US" dirty="0" smtClean="0"/>
              <a:t>easure --&gt; </a:t>
            </a:r>
            <a:r>
              <a:rPr lang="en-US" b="1" dirty="0" smtClean="0"/>
              <a:t>A</a:t>
            </a:r>
            <a:r>
              <a:rPr lang="en-US" dirty="0" smtClean="0"/>
              <a:t>nalyze --&gt; </a:t>
            </a:r>
            <a:r>
              <a:rPr lang="en-US" b="1" dirty="0" smtClean="0"/>
              <a:t>I</a:t>
            </a:r>
            <a:r>
              <a:rPr lang="en-US" dirty="0" smtClean="0"/>
              <a:t>mprove --&gt;</a:t>
            </a:r>
            <a:r>
              <a:rPr lang="en-US" b="1" dirty="0" smtClean="0"/>
              <a:t>C</a:t>
            </a:r>
            <a:r>
              <a:rPr lang="en-US" dirty="0" smtClean="0"/>
              <a:t>ontrol</a:t>
            </a:r>
          </a:p>
          <a:p>
            <a:r>
              <a:rPr lang="en-US" b="1" dirty="0" smtClean="0"/>
              <a:t>Define</a:t>
            </a:r>
            <a:r>
              <a:rPr lang="en-US" dirty="0" smtClean="0"/>
              <a:t> − Define the problem or project goal that needs to be addressed.</a:t>
            </a:r>
          </a:p>
          <a:p>
            <a:r>
              <a:rPr lang="en-US" b="1" dirty="0" smtClean="0"/>
              <a:t>Measure</a:t>
            </a:r>
            <a:r>
              <a:rPr lang="en-US" dirty="0" smtClean="0"/>
              <a:t> − Measure the problem and process from which it was produced.</a:t>
            </a:r>
          </a:p>
          <a:p>
            <a:r>
              <a:rPr lang="en-US" b="1" dirty="0" smtClean="0"/>
              <a:t>Analyze</a:t>
            </a:r>
            <a:r>
              <a:rPr lang="en-US" dirty="0" smtClean="0"/>
              <a:t> − Analyze data and process to determine root causes of defects and opportunities.</a:t>
            </a:r>
          </a:p>
          <a:p>
            <a:r>
              <a:rPr lang="en-US" b="1" dirty="0" smtClean="0"/>
              <a:t>Improve</a:t>
            </a:r>
            <a:r>
              <a:rPr lang="en-US" dirty="0" smtClean="0"/>
              <a:t> − Improve the process by finding solutions to fix, diminish, and prevent future problems.</a:t>
            </a:r>
          </a:p>
          <a:p>
            <a:r>
              <a:rPr lang="en-US" b="1" dirty="0" smtClean="0"/>
              <a:t>Control</a:t>
            </a:r>
            <a:r>
              <a:rPr lang="en-US" dirty="0" smtClean="0"/>
              <a:t> − Implement, control, and sustain the improvements solutions to keep the process on the new course.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DMADV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methodology consists of five steps −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efine --&gt; </a:t>
            </a:r>
            <a:r>
              <a:rPr lang="en-US" b="1" dirty="0" smtClean="0"/>
              <a:t>M</a:t>
            </a:r>
            <a:r>
              <a:rPr lang="en-US" dirty="0" smtClean="0"/>
              <a:t>easure --&gt; </a:t>
            </a:r>
            <a:r>
              <a:rPr lang="en-US" b="1" dirty="0" smtClean="0"/>
              <a:t>A</a:t>
            </a:r>
            <a:r>
              <a:rPr lang="en-US" dirty="0" smtClean="0"/>
              <a:t>nalyze --&gt; </a:t>
            </a:r>
            <a:r>
              <a:rPr lang="en-US" b="1" dirty="0" smtClean="0"/>
              <a:t>D</a:t>
            </a:r>
            <a:r>
              <a:rPr lang="en-US" dirty="0" smtClean="0"/>
              <a:t>esign --&gt;</a:t>
            </a:r>
            <a:r>
              <a:rPr lang="en-US" b="1" dirty="0" smtClean="0"/>
              <a:t>V</a:t>
            </a:r>
            <a:r>
              <a:rPr lang="en-US" dirty="0" smtClean="0"/>
              <a:t>erify</a:t>
            </a:r>
          </a:p>
          <a:p>
            <a:r>
              <a:rPr lang="en-US" b="1" dirty="0" smtClean="0"/>
              <a:t>Define</a:t>
            </a:r>
            <a:r>
              <a:rPr lang="en-US" dirty="0" smtClean="0"/>
              <a:t> − Define the Problem or Project Goal that needs to be addressed.</a:t>
            </a:r>
          </a:p>
          <a:p>
            <a:r>
              <a:rPr lang="en-US" b="1" dirty="0" smtClean="0"/>
              <a:t>Measure</a:t>
            </a:r>
            <a:r>
              <a:rPr lang="en-US" dirty="0" smtClean="0"/>
              <a:t> − Measure and determine customers needs and specifications.</a:t>
            </a:r>
          </a:p>
          <a:p>
            <a:r>
              <a:rPr lang="en-US" b="1" dirty="0" smtClean="0"/>
              <a:t>Analyze</a:t>
            </a:r>
            <a:r>
              <a:rPr lang="en-US" dirty="0" smtClean="0"/>
              <a:t> − Analyze the process to meet the customer needs.</a:t>
            </a:r>
          </a:p>
          <a:p>
            <a:r>
              <a:rPr lang="en-US" b="1" dirty="0" smtClean="0"/>
              <a:t>Design</a:t>
            </a:r>
            <a:r>
              <a:rPr lang="en-US" dirty="0" smtClean="0"/>
              <a:t> − Design a process that will meet customers needs.</a:t>
            </a:r>
          </a:p>
          <a:p>
            <a:r>
              <a:rPr lang="en-US" b="1" dirty="0" smtClean="0"/>
              <a:t>Verify</a:t>
            </a:r>
            <a:r>
              <a:rPr lang="en-US" dirty="0" smtClean="0"/>
              <a:t> − Verify the design performance and ability to meet customer needs.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DFSS Methodology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DFSS is a separate and emerging discipline related to Six Sigma quality processes. This is a systematic methodology utilizing tools, training, and measurements to enable us to design products and processes that meet customer expectations and can be produced at Six Sigma Quality levels.</a:t>
            </a:r>
          </a:p>
          <a:p>
            <a:r>
              <a:rPr lang="en-US" dirty="0" smtClean="0"/>
              <a:t>This methodology can have the following five steps.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efine --&gt; </a:t>
            </a:r>
            <a:r>
              <a:rPr lang="en-US" b="1" dirty="0" smtClean="0"/>
              <a:t>I</a:t>
            </a:r>
            <a:r>
              <a:rPr lang="en-US" dirty="0" smtClean="0"/>
              <a:t>dentify --&gt; </a:t>
            </a:r>
            <a:r>
              <a:rPr lang="en-US" b="1" dirty="0" smtClean="0"/>
              <a:t>D</a:t>
            </a:r>
            <a:r>
              <a:rPr lang="en-US" dirty="0" smtClean="0"/>
              <a:t>esign --&gt; </a:t>
            </a:r>
            <a:r>
              <a:rPr lang="en-US" b="1" dirty="0" smtClean="0"/>
              <a:t>O</a:t>
            </a:r>
            <a:r>
              <a:rPr lang="en-US" dirty="0" smtClean="0"/>
              <a:t>ptimize --&gt;</a:t>
            </a:r>
            <a:r>
              <a:rPr lang="en-US" b="1" dirty="0" smtClean="0"/>
              <a:t>V</a:t>
            </a:r>
            <a:r>
              <a:rPr lang="en-US" dirty="0" smtClean="0"/>
              <a:t>erify</a:t>
            </a:r>
          </a:p>
          <a:p>
            <a:r>
              <a:rPr lang="en-US" b="1" dirty="0" smtClean="0"/>
              <a:t>Define</a:t>
            </a:r>
            <a:r>
              <a:rPr lang="en-US" dirty="0" smtClean="0"/>
              <a:t> − Define what the customers want, or what they do not want.</a:t>
            </a:r>
          </a:p>
          <a:p>
            <a:r>
              <a:rPr lang="en-US" b="1" dirty="0" smtClean="0"/>
              <a:t>Identify</a:t>
            </a:r>
            <a:r>
              <a:rPr lang="en-US" dirty="0" smtClean="0"/>
              <a:t> − Identify the customer and the project.</a:t>
            </a:r>
          </a:p>
          <a:p>
            <a:r>
              <a:rPr lang="en-US" b="1" dirty="0" smtClean="0"/>
              <a:t>Design</a:t>
            </a:r>
            <a:r>
              <a:rPr lang="en-US" dirty="0" smtClean="0"/>
              <a:t> − Design a process that meets customers needs.</a:t>
            </a:r>
          </a:p>
          <a:p>
            <a:r>
              <a:rPr lang="en-US" b="1" dirty="0" smtClean="0"/>
              <a:t>Optimize</a:t>
            </a:r>
            <a:r>
              <a:rPr lang="en-US" dirty="0" smtClean="0"/>
              <a:t> − Determine process capability and optimize the design.</a:t>
            </a:r>
          </a:p>
          <a:p>
            <a:r>
              <a:rPr lang="en-US" b="1" dirty="0" smtClean="0"/>
              <a:t>Verify</a:t>
            </a:r>
            <a:r>
              <a:rPr lang="en-US" dirty="0" smtClean="0"/>
              <a:t> − Test, verify, and validate the design.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Statistical Software Quality Assurance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Six Sigma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Collect</a:t>
            </a:r>
            <a:r>
              <a:rPr lang="en-US" dirty="0"/>
              <a:t> and categorize information (i.e., causes) about software defects that occur</a:t>
            </a:r>
          </a:p>
          <a:p>
            <a:r>
              <a:rPr lang="en-US" dirty="0"/>
              <a:t>Attempt to trace each defect to its underlying cause (e.g., nonconformance to specifications, design error, violation of standards, poor communication with the customer)</a:t>
            </a:r>
          </a:p>
          <a:p>
            <a:r>
              <a:rPr lang="en-US" dirty="0"/>
              <a:t>Using the Pareto principle (80% of defects can be traced to 20% of all causes), isolate the 20%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Sample of Possible Causes</a:t>
            </a:r>
            <a:br>
              <a:rPr lang="en-US" dirty="0" smtClean="0"/>
            </a:br>
            <a:r>
              <a:rPr lang="en-US" dirty="0" smtClean="0"/>
              <a:t>for Defects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Incomplete</a:t>
            </a:r>
            <a:r>
              <a:rPr lang="en-US" dirty="0"/>
              <a:t> or erroneous specifications</a:t>
            </a:r>
          </a:p>
          <a:p>
            <a:r>
              <a:rPr lang="en-US" dirty="0"/>
              <a:t>Misinterpretation of customer communication</a:t>
            </a:r>
          </a:p>
          <a:p>
            <a:r>
              <a:rPr lang="en-US" dirty="0"/>
              <a:t>Intentional deviation from specifications</a:t>
            </a:r>
          </a:p>
          <a:p>
            <a:r>
              <a:rPr lang="en-US" dirty="0"/>
              <a:t>Violation of programming standards</a:t>
            </a:r>
          </a:p>
          <a:p>
            <a:r>
              <a:rPr lang="en-US" dirty="0"/>
              <a:t>Errors in data representation</a:t>
            </a:r>
          </a:p>
          <a:p>
            <a:r>
              <a:rPr lang="en-US" dirty="0"/>
              <a:t>Inconsistent component interface</a:t>
            </a:r>
          </a:p>
          <a:p>
            <a:r>
              <a:rPr lang="en-US" dirty="0"/>
              <a:t>Errors in design logic</a:t>
            </a:r>
          </a:p>
          <a:p>
            <a:r>
              <a:rPr lang="en-US" dirty="0"/>
              <a:t>Incomplete or erroneous testing</a:t>
            </a:r>
          </a:p>
          <a:p>
            <a:r>
              <a:rPr lang="en-US" dirty="0"/>
              <a:t>Inaccurate or incomplete documentation</a:t>
            </a:r>
          </a:p>
          <a:p>
            <a:r>
              <a:rPr lang="en-US" dirty="0"/>
              <a:t>Errors in programming language translation of design</a:t>
            </a:r>
          </a:p>
          <a:p>
            <a:r>
              <a:rPr lang="en-US" dirty="0"/>
              <a:t>Ambiguous or inconsistent human/computer interface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Six Sigma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Popularized </a:t>
            </a:r>
            <a:r>
              <a:rPr lang="en-US" dirty="0"/>
              <a:t>by Motorola in the 1980s</a:t>
            </a:r>
          </a:p>
          <a:p>
            <a:r>
              <a:rPr lang="en-US" dirty="0"/>
              <a:t>Is the most widely used strategy for statistical quality assurance</a:t>
            </a:r>
          </a:p>
          <a:p>
            <a:r>
              <a:rPr lang="en-US" dirty="0"/>
              <a:t>Uses data and statistical analysis to measure and improve a company's operational performance</a:t>
            </a:r>
          </a:p>
          <a:p>
            <a:r>
              <a:rPr lang="en-US" dirty="0"/>
              <a:t>Identifies and eliminates defects in manufacturing and service-related processes</a:t>
            </a:r>
          </a:p>
          <a:p>
            <a:r>
              <a:rPr lang="en-US" dirty="0"/>
              <a:t>The "Six Sigma" refers to six standard deviations (3.4 defects per a million occurrences)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Sigma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Six Sigma is a method that provides organizations tools to improve the capability of their business processes. </a:t>
            </a:r>
          </a:p>
          <a:p>
            <a:r>
              <a:rPr lang="en-US" dirty="0" smtClean="0"/>
              <a:t>This increase in performance and decrease in process variation helps lead to defect reduction and improvement in profits, employee morale, and quality of products or services.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Sigma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Six Sigma has two key methodologies −</a:t>
            </a:r>
          </a:p>
          <a:p>
            <a:r>
              <a:rPr lang="en-US" sz="3000" b="1" dirty="0" smtClean="0"/>
              <a:t>DMAIC</a:t>
            </a:r>
            <a:r>
              <a:rPr lang="en-US" sz="3000" dirty="0" smtClean="0"/>
              <a:t> − It refers to a data-driven quality strategy for improving processes. </a:t>
            </a:r>
          </a:p>
          <a:p>
            <a:r>
              <a:rPr lang="en-US" sz="3000" dirty="0" smtClean="0"/>
              <a:t>This methodology is used to improve an existing business process.</a:t>
            </a:r>
          </a:p>
          <a:p>
            <a:r>
              <a:rPr lang="en-US" sz="3000" b="1" dirty="0" smtClean="0"/>
              <a:t>DMADV</a:t>
            </a:r>
            <a:r>
              <a:rPr lang="en-US" sz="3000" dirty="0" smtClean="0"/>
              <a:t> − It refers to a data-driven quality strategy for designing products &amp; processes. </a:t>
            </a:r>
          </a:p>
          <a:p>
            <a:r>
              <a:rPr lang="en-US" sz="3000" dirty="0" smtClean="0"/>
              <a:t>This methodology is used to create new product designs or process designs in such a way that it results in a more predictable, mature and defect free performance.</a:t>
            </a:r>
          </a:p>
          <a:p>
            <a:endParaRPr lang="en-US" sz="3000" dirty="0" smtClean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DFSS</a:t>
            </a:r>
            <a:r>
              <a:rPr lang="en-US" dirty="0" smtClean="0"/>
              <a:t> − Design For Six Sigma.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one more methodology called </a:t>
            </a:r>
            <a:r>
              <a:rPr lang="en-US" b="1" dirty="0" smtClean="0"/>
              <a:t>DFSS</a:t>
            </a:r>
            <a:r>
              <a:rPr lang="en-US" dirty="0" smtClean="0"/>
              <a:t> − Design For Six Sigma. </a:t>
            </a:r>
          </a:p>
          <a:p>
            <a:r>
              <a:rPr lang="en-US" dirty="0" smtClean="0"/>
              <a:t>DFSS is a data-driven quality strategy for designing or redesigning a product or service from the ground up.</a:t>
            </a:r>
          </a:p>
          <a:p>
            <a:r>
              <a:rPr lang="en-US" dirty="0" smtClean="0"/>
              <a:t>Sometimes a DMAIC project may turn into a DFSS project because the process in question requires complete redesign to bring about the desired degree of improvement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Six Sigma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Three</a:t>
            </a:r>
            <a:r>
              <a:rPr lang="en-US" dirty="0"/>
              <a:t> core steps</a:t>
            </a:r>
            <a:endParaRPr lang="en-US" sz="1800" dirty="0"/>
          </a:p>
          <a:p>
            <a:pPr lvl="1"/>
            <a:r>
              <a:rPr lang="en-US" dirty="0"/>
              <a:t>Define customer requirements, deliverables, and project goals via well-defined methods of customer communication</a:t>
            </a:r>
            <a:endParaRPr lang="en-US" sz="1600" dirty="0"/>
          </a:p>
          <a:p>
            <a:pPr lvl="1"/>
            <a:r>
              <a:rPr lang="en-US" dirty="0"/>
              <a:t>Measure the existing process and its output to determine current quality performance (collect defect metrics)</a:t>
            </a:r>
            <a:endParaRPr lang="en-US" sz="1600" dirty="0"/>
          </a:p>
          <a:p>
            <a:pPr lvl="1"/>
            <a:r>
              <a:rPr lang="en-US" dirty="0"/>
              <a:t>Analyze defect metrics and determine the vital few causes (the 20%)</a:t>
            </a:r>
            <a:endParaRPr lang="en-US" sz="1600" dirty="0"/>
          </a:p>
          <a:p>
            <a:r>
              <a:rPr lang="en-US" dirty="0"/>
              <a:t>Two additional steps are added for existing processes (and can be done in parallel)</a:t>
            </a:r>
            <a:endParaRPr lang="en-US" sz="1800" dirty="0"/>
          </a:p>
          <a:p>
            <a:pPr lvl="1"/>
            <a:r>
              <a:rPr lang="en-US" dirty="0"/>
              <a:t>Improve the process by eliminating the root causes of defects</a:t>
            </a:r>
            <a:endParaRPr lang="en-US" sz="1600" dirty="0"/>
          </a:p>
          <a:p>
            <a:pPr lvl="1"/>
            <a:r>
              <a:rPr lang="en-US" dirty="0"/>
              <a:t>Control the process to ensure that future work does not reintroduce the causes of defects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274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SOFTWARE TESTING &amp; QUALITY ASSURANCE / BTCS-4714    </vt:lpstr>
      <vt:lpstr>Statistical Software Quality Assurance</vt:lpstr>
      <vt:lpstr>Process Steps</vt:lpstr>
      <vt:lpstr>A Sample of Possible Causes for Defects </vt:lpstr>
      <vt:lpstr>Six Sigma </vt:lpstr>
      <vt:lpstr>Six Sigma</vt:lpstr>
      <vt:lpstr>Six Sigma (continued)</vt:lpstr>
      <vt:lpstr>DFSS − Design For Six Sigma.</vt:lpstr>
      <vt:lpstr>Six Sigma (continued)</vt:lpstr>
      <vt:lpstr>Six Sigma (continued)</vt:lpstr>
      <vt:lpstr>Six Sigma (continued)</vt:lpstr>
      <vt:lpstr>DMAIC Methodology</vt:lpstr>
      <vt:lpstr>DMADV Methodology</vt:lpstr>
      <vt:lpstr>DFSS Methodology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Software Quality Assurance</dc:title>
  <dc:creator>Admin</dc:creator>
  <cp:lastModifiedBy>Admin</cp:lastModifiedBy>
  <cp:revision>6</cp:revision>
  <dcterms:created xsi:type="dcterms:W3CDTF">2021-07-29T08:05:27Z</dcterms:created>
  <dcterms:modified xsi:type="dcterms:W3CDTF">2023-06-21T10:10:25Z</dcterms:modified>
</cp:coreProperties>
</file>