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86" r:id="rId2"/>
    <p:sldId id="281" r:id="rId3"/>
    <p:sldId id="287" r:id="rId4"/>
    <p:sldId id="257" r:id="rId5"/>
    <p:sldId id="258" r:id="rId6"/>
    <p:sldId id="259" r:id="rId7"/>
    <p:sldId id="260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80" r:id="rId23"/>
    <p:sldId id="282" r:id="rId24"/>
    <p:sldId id="285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10B65-1D77-45A3-A189-9550B37784F6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F14C4-3168-4D52-8682-8AD0AC1E05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9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3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8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72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6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80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34" algn="l" defTabSz="9143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BAB4E1-C066-4B86-8FF8-4769ACAA51DF}" type="slidenum">
              <a:rPr lang="en-US"/>
              <a:pPr/>
              <a:t>24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0138" y="677863"/>
            <a:ext cx="4600575" cy="3451225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5A126-1036-471D-8264-A00BCFC88144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6DE2A-E5A1-44F2-8649-895C7C3B0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4" y="6392863"/>
            <a:ext cx="4018557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 Communication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806457" y="1721498"/>
            <a:ext cx="7635875" cy="466064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Processes must name each other explicitly:</a:t>
            </a:r>
          </a:p>
          <a:p>
            <a:pPr lvl="1"/>
            <a:r>
              <a:rPr lang="en-US" b="1" dirty="0" smtClean="0"/>
              <a:t>send</a:t>
            </a:r>
            <a:r>
              <a:rPr lang="en-US" dirty="0" smtClean="0"/>
              <a:t> (</a:t>
            </a:r>
            <a:r>
              <a:rPr lang="en-US" i="1" dirty="0" smtClean="0"/>
              <a:t>P, message</a:t>
            </a:r>
            <a:r>
              <a:rPr lang="en-US" dirty="0" smtClean="0"/>
              <a:t>) – send a message to process P</a:t>
            </a:r>
          </a:p>
          <a:p>
            <a:pPr lvl="1"/>
            <a:r>
              <a:rPr lang="en-US" b="1" dirty="0" smtClean="0"/>
              <a:t>receive</a:t>
            </a:r>
            <a:r>
              <a:rPr lang="en-US" dirty="0" smtClean="0"/>
              <a:t>(</a:t>
            </a:r>
            <a:r>
              <a:rPr lang="en-US" i="1" dirty="0" smtClean="0"/>
              <a:t>Q, message</a:t>
            </a:r>
            <a:r>
              <a:rPr lang="en-US" dirty="0" smtClean="0"/>
              <a:t>) – receive a message from process Q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Properties of communication link</a:t>
            </a:r>
          </a:p>
          <a:p>
            <a:pPr lvl="1"/>
            <a:r>
              <a:rPr lang="en-US" dirty="0" smtClean="0"/>
              <a:t>Links are established automatically</a:t>
            </a:r>
          </a:p>
          <a:p>
            <a:pPr lvl="1"/>
            <a:r>
              <a:rPr lang="en-US" dirty="0" smtClean="0"/>
              <a:t>A link is associated with exactly one pair of communicating processes</a:t>
            </a:r>
          </a:p>
          <a:p>
            <a:pPr lvl="1"/>
            <a:r>
              <a:rPr lang="en-US" dirty="0" smtClean="0"/>
              <a:t>Between each pair there exists exactly one link</a:t>
            </a:r>
          </a:p>
          <a:p>
            <a:pPr lvl="1"/>
            <a:r>
              <a:rPr lang="en-US" dirty="0" smtClean="0"/>
              <a:t>The link may be unidirectional, but is usually bi-directional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Indirect Communication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833471"/>
            <a:ext cx="7596717" cy="436672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Messages are directed and received from mailboxes (also referred to as ports)</a:t>
            </a:r>
          </a:p>
          <a:p>
            <a:pPr lvl="1"/>
            <a:r>
              <a:rPr lang="en-US" dirty="0" smtClean="0"/>
              <a:t>Each mailbox has a unique id</a:t>
            </a:r>
          </a:p>
          <a:p>
            <a:pPr lvl="1"/>
            <a:r>
              <a:rPr lang="en-US" dirty="0" smtClean="0"/>
              <a:t>Processes can communicate only if they share a mailbox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Properties of communication link</a:t>
            </a:r>
          </a:p>
          <a:p>
            <a:pPr lvl="1"/>
            <a:r>
              <a:rPr lang="en-US" dirty="0" smtClean="0"/>
              <a:t>Link established only if processes share a common mailbox</a:t>
            </a:r>
          </a:p>
          <a:p>
            <a:pPr lvl="1"/>
            <a:r>
              <a:rPr lang="en-US" dirty="0" smtClean="0"/>
              <a:t>A link may be associated with many processes</a:t>
            </a:r>
          </a:p>
          <a:p>
            <a:pPr lvl="1"/>
            <a:r>
              <a:rPr lang="en-US" dirty="0" smtClean="0"/>
              <a:t>Each pair of processes may share several communication links</a:t>
            </a:r>
          </a:p>
          <a:p>
            <a:pPr lvl="1"/>
            <a:r>
              <a:rPr lang="en-US" dirty="0" smtClean="0"/>
              <a:t>Link may be unidirectional or bi-directional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Indirect Communication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945433"/>
            <a:ext cx="7580842" cy="375090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Operations</a:t>
            </a:r>
          </a:p>
          <a:p>
            <a:pPr lvl="1"/>
            <a:r>
              <a:rPr lang="en-US" dirty="0" smtClean="0"/>
              <a:t>create a new mailbox</a:t>
            </a:r>
          </a:p>
          <a:p>
            <a:pPr lvl="1"/>
            <a:r>
              <a:rPr lang="en-US" dirty="0" smtClean="0"/>
              <a:t>send and receive messages through mailbox</a:t>
            </a:r>
          </a:p>
          <a:p>
            <a:pPr lvl="1"/>
            <a:r>
              <a:rPr lang="en-US" dirty="0" smtClean="0"/>
              <a:t>destroy a mailbox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Primitives are defined as: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</a:t>
            </a:r>
            <a:r>
              <a:rPr lang="en-US" b="1" dirty="0" smtClean="0"/>
              <a:t>send</a:t>
            </a:r>
            <a:r>
              <a:rPr lang="en-US" dirty="0" smtClean="0"/>
              <a:t>(</a:t>
            </a:r>
            <a:r>
              <a:rPr lang="en-US" i="1" dirty="0" smtClean="0"/>
              <a:t>A, message</a:t>
            </a:r>
            <a:r>
              <a:rPr lang="en-US" dirty="0" smtClean="0"/>
              <a:t>) – send a message to mailbox A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	</a:t>
            </a:r>
            <a:r>
              <a:rPr lang="en-US" b="1" dirty="0" smtClean="0"/>
              <a:t>receive</a:t>
            </a:r>
            <a:r>
              <a:rPr lang="en-US" dirty="0" smtClean="0"/>
              <a:t>(</a:t>
            </a:r>
            <a:r>
              <a:rPr lang="en-US" i="1" dirty="0" smtClean="0"/>
              <a:t>A, message</a:t>
            </a:r>
            <a:r>
              <a:rPr lang="en-US" dirty="0" smtClean="0"/>
              <a:t>) – receive a message from mailbox 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Synchronization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06456" y="1777483"/>
            <a:ext cx="7469717" cy="4660640"/>
          </a:xfrm>
        </p:spPr>
        <p:txBody>
          <a:bodyPr>
            <a:normAutofit fontScale="77500" lnSpcReduction="20000"/>
          </a:bodyPr>
          <a:lstStyle/>
          <a:p>
            <a:pPr marL="379934" indent="-379934"/>
            <a:r>
              <a:rPr lang="en-US" dirty="0" smtClean="0"/>
              <a:t>Message passing may be either blocking or non-blocking</a:t>
            </a:r>
          </a:p>
          <a:p>
            <a:pPr marL="379934" indent="-379934"/>
            <a:endParaRPr lang="en-US" dirty="0" smtClean="0"/>
          </a:p>
          <a:p>
            <a:pPr marL="379934" indent="-379934"/>
            <a:r>
              <a:rPr lang="en-US" b="1" dirty="0" smtClean="0"/>
              <a:t>Blocking</a:t>
            </a:r>
            <a:r>
              <a:rPr lang="en-US" dirty="0" smtClean="0"/>
              <a:t> is considered </a:t>
            </a:r>
            <a:r>
              <a:rPr lang="en-US" b="1" dirty="0" smtClean="0"/>
              <a:t>synchronous</a:t>
            </a:r>
          </a:p>
          <a:p>
            <a:pPr marL="798749" lvl="1" indent="-342163"/>
            <a:r>
              <a:rPr lang="en-US" b="1" dirty="0" smtClean="0"/>
              <a:t>Blocking send </a:t>
            </a:r>
            <a:r>
              <a:rPr lang="en-US" dirty="0" smtClean="0"/>
              <a:t>has the sender block until the message is received</a:t>
            </a:r>
          </a:p>
          <a:p>
            <a:pPr marL="798749" lvl="1" indent="-342163"/>
            <a:r>
              <a:rPr lang="en-US" b="1" dirty="0" smtClean="0"/>
              <a:t>Blocking receive </a:t>
            </a:r>
            <a:r>
              <a:rPr lang="en-US" dirty="0" smtClean="0"/>
              <a:t>has the receiver block until a message is available</a:t>
            </a:r>
          </a:p>
          <a:p>
            <a:pPr marL="798749" lvl="1" indent="-342163"/>
            <a:endParaRPr lang="en-US" dirty="0" smtClean="0"/>
          </a:p>
          <a:p>
            <a:pPr marL="379934" indent="-379934"/>
            <a:r>
              <a:rPr lang="en-US" b="1" dirty="0" smtClean="0"/>
              <a:t>Non-blocking</a:t>
            </a:r>
            <a:r>
              <a:rPr lang="en-US" dirty="0" smtClean="0"/>
              <a:t> is considered </a:t>
            </a:r>
            <a:r>
              <a:rPr lang="en-US" b="1" dirty="0" smtClean="0"/>
              <a:t>asynchronous</a:t>
            </a:r>
          </a:p>
          <a:p>
            <a:pPr marL="798749" lvl="1" indent="-342163"/>
            <a:r>
              <a:rPr lang="en-US" b="1" dirty="0" smtClean="0"/>
              <a:t>Non-blocking </a:t>
            </a:r>
            <a:r>
              <a:rPr lang="en-US" dirty="0" smtClean="0"/>
              <a:t>send has the sender send the message and continue</a:t>
            </a:r>
          </a:p>
          <a:p>
            <a:pPr marL="798749" lvl="1" indent="-342163"/>
            <a:r>
              <a:rPr lang="en-US" b="1" dirty="0" smtClean="0"/>
              <a:t>Non-blocking </a:t>
            </a:r>
            <a:r>
              <a:rPr lang="en-US" dirty="0" smtClean="0"/>
              <a:t>receive has the receiver receive a valid message or null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Buffering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06456" y="1903444"/>
            <a:ext cx="7526867" cy="4590662"/>
          </a:xfrm>
        </p:spPr>
        <p:txBody>
          <a:bodyPr/>
          <a:lstStyle/>
          <a:p>
            <a:r>
              <a:rPr lang="en-US" dirty="0" smtClean="0"/>
              <a:t>Queue of messages attached to the link; implemented in one of three ways</a:t>
            </a:r>
          </a:p>
          <a:p>
            <a:pPr lvl="1">
              <a:buFont typeface="Monotype Sorts" charset="2"/>
              <a:buNone/>
            </a:pPr>
            <a:r>
              <a:rPr lang="en-US" dirty="0" smtClean="0">
                <a:solidFill>
                  <a:srgbClr val="CC6600"/>
                </a:solidFill>
              </a:rPr>
              <a:t>1.</a:t>
            </a:r>
            <a:r>
              <a:rPr lang="en-US" dirty="0" smtClean="0"/>
              <a:t>	Zero capacity – 0 messages</a:t>
            </a:r>
            <a:br>
              <a:rPr lang="en-US" dirty="0" smtClean="0"/>
            </a:br>
            <a:r>
              <a:rPr lang="en-US" dirty="0" smtClean="0"/>
              <a:t>Sender must wait for receiver (rendezvous)</a:t>
            </a:r>
          </a:p>
          <a:p>
            <a:pPr lvl="1">
              <a:buFont typeface="Monotype Sorts" charset="2"/>
              <a:buNone/>
            </a:pPr>
            <a:r>
              <a:rPr lang="en-US" dirty="0" smtClean="0">
                <a:solidFill>
                  <a:srgbClr val="CC6600"/>
                </a:solidFill>
              </a:rPr>
              <a:t>2.</a:t>
            </a:r>
            <a:r>
              <a:rPr lang="en-US" dirty="0" smtClean="0"/>
              <a:t>	Bounded capacity – finite length of </a:t>
            </a:r>
            <a:r>
              <a:rPr lang="en-US" i="1" dirty="0" smtClean="0"/>
              <a:t>n</a:t>
            </a:r>
            <a:r>
              <a:rPr lang="en-US" dirty="0" smtClean="0"/>
              <a:t> messages</a:t>
            </a:r>
            <a:br>
              <a:rPr lang="en-US" dirty="0" smtClean="0"/>
            </a:br>
            <a:r>
              <a:rPr lang="en-US" dirty="0" smtClean="0"/>
              <a:t>Sender must wait if link full</a:t>
            </a:r>
          </a:p>
          <a:p>
            <a:pPr lvl="1">
              <a:buFont typeface="Monotype Sorts" charset="2"/>
              <a:buNone/>
            </a:pPr>
            <a:r>
              <a:rPr lang="en-US" dirty="0" smtClean="0">
                <a:solidFill>
                  <a:srgbClr val="CC6600"/>
                </a:solidFill>
              </a:rPr>
              <a:t>3.</a:t>
            </a:r>
            <a:r>
              <a:rPr lang="en-US" dirty="0" smtClean="0"/>
              <a:t>	Unbounded capacity – infinite length </a:t>
            </a:r>
            <a:br>
              <a:rPr lang="en-US" dirty="0" smtClean="0"/>
            </a:br>
            <a:r>
              <a:rPr lang="en-US" dirty="0" smtClean="0"/>
              <a:t>Sender never waits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757767" y="277422"/>
            <a:ext cx="8229600" cy="576263"/>
          </a:xfrm>
        </p:spPr>
        <p:txBody>
          <a:bodyPr/>
          <a:lstStyle/>
          <a:p>
            <a:pPr algn="l"/>
            <a:r>
              <a:rPr lang="en-US" sz="2800" dirty="0" smtClean="0"/>
              <a:t>Examples of IPC Systems – Windows XP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806450" y="1233493"/>
            <a:ext cx="7568142" cy="453032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Message-passing centric via local procedure call (LPC) facility</a:t>
            </a:r>
          </a:p>
          <a:p>
            <a:pPr lvl="1"/>
            <a:r>
              <a:rPr lang="en-US" dirty="0" smtClean="0"/>
              <a:t>Only works between processes on the same system</a:t>
            </a:r>
          </a:p>
          <a:p>
            <a:pPr lvl="1"/>
            <a:r>
              <a:rPr lang="en-US" dirty="0" smtClean="0"/>
              <a:t>Uses ports (like mailboxes) to establish and maintain communication channels</a:t>
            </a:r>
          </a:p>
          <a:p>
            <a:pPr lvl="1"/>
            <a:r>
              <a:rPr lang="en-US" dirty="0" smtClean="0"/>
              <a:t>Communication works as follows:</a:t>
            </a:r>
          </a:p>
          <a:p>
            <a:pPr lvl="2"/>
            <a:r>
              <a:rPr lang="en-US" dirty="0" smtClean="0"/>
              <a:t>The client opens a handle to the subsystem’s connection port object.</a:t>
            </a:r>
          </a:p>
          <a:p>
            <a:pPr lvl="2"/>
            <a:r>
              <a:rPr lang="en-US" dirty="0" smtClean="0"/>
              <a:t>The client sends a connection request.</a:t>
            </a:r>
          </a:p>
          <a:p>
            <a:pPr lvl="2"/>
            <a:r>
              <a:rPr lang="en-US" dirty="0" smtClean="0"/>
              <a:t>The server creates two private communication ports and returns the handle to one of them to the client.</a:t>
            </a:r>
          </a:p>
          <a:p>
            <a:pPr lvl="2"/>
            <a:r>
              <a:rPr lang="en-US" dirty="0" smtClean="0"/>
              <a:t>The client and server use the corresponding port handle to send messages or callbacks and to listen for replies.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914400" y="1328737"/>
            <a:ext cx="8229600" cy="57626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Local Procedure Calls in Windows XP</a:t>
            </a:r>
          </a:p>
        </p:txBody>
      </p:sp>
      <p:pic>
        <p:nvPicPr>
          <p:cNvPr id="47107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133600"/>
            <a:ext cx="7441142" cy="3831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72067" y="277422"/>
            <a:ext cx="8229600" cy="576263"/>
          </a:xfrm>
        </p:spPr>
        <p:txBody>
          <a:bodyPr/>
          <a:lstStyle/>
          <a:p>
            <a:pPr eaLnBrk="1" hangingPunct="1"/>
            <a:r>
              <a:rPr lang="en-US" sz="2800" dirty="0" smtClean="0"/>
              <a:t>Communications in Client-Server Systems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Sockets</a:t>
            </a:r>
          </a:p>
          <a:p>
            <a:endParaRPr lang="en-US" smtClean="0"/>
          </a:p>
          <a:p>
            <a:r>
              <a:rPr lang="en-US" smtClean="0"/>
              <a:t>Remote Procedure Calls</a:t>
            </a:r>
          </a:p>
          <a:p>
            <a:endParaRPr lang="en-US" smtClean="0"/>
          </a:p>
          <a:p>
            <a:r>
              <a:rPr lang="en-US" smtClean="0"/>
              <a:t>Pipes</a:t>
            </a:r>
          </a:p>
          <a:p>
            <a:endParaRPr lang="en-US" smtClean="0"/>
          </a:p>
          <a:p>
            <a:r>
              <a:rPr lang="en-US" smtClean="0"/>
              <a:t>Remote Method Invocation (Java)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Sockets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2001422"/>
            <a:ext cx="6977592" cy="439471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socket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is defined as an </a:t>
            </a:r>
            <a:r>
              <a:rPr lang="en-US" i="1" dirty="0" smtClean="0"/>
              <a:t>endpoint for communication</a:t>
            </a:r>
          </a:p>
          <a:p>
            <a:endParaRPr lang="en-US" dirty="0" smtClean="0"/>
          </a:p>
          <a:p>
            <a:r>
              <a:rPr lang="en-US" dirty="0" smtClean="0"/>
              <a:t>Concatenation of IP address and port</a:t>
            </a:r>
          </a:p>
          <a:p>
            <a:endParaRPr lang="en-US" dirty="0" smtClean="0"/>
          </a:p>
          <a:p>
            <a:r>
              <a:rPr lang="en-US" dirty="0" smtClean="0"/>
              <a:t>The socket </a:t>
            </a:r>
            <a:r>
              <a:rPr lang="en-US" b="1" dirty="0" smtClean="0"/>
              <a:t>161.25.19.8:1625</a:t>
            </a:r>
            <a:r>
              <a:rPr lang="en-US" dirty="0" smtClean="0"/>
              <a:t> refers to port </a:t>
            </a:r>
            <a:r>
              <a:rPr lang="en-US" b="1" dirty="0" smtClean="0"/>
              <a:t>1625</a:t>
            </a:r>
            <a:r>
              <a:rPr lang="en-US" dirty="0" smtClean="0"/>
              <a:t> on host </a:t>
            </a:r>
            <a:r>
              <a:rPr lang="en-US" b="1" dirty="0" smtClean="0"/>
              <a:t>161.25.19.8</a:t>
            </a:r>
          </a:p>
          <a:p>
            <a:endParaRPr lang="en-US" b="1" dirty="0" smtClean="0"/>
          </a:p>
          <a:p>
            <a:r>
              <a:rPr lang="en-US" dirty="0" smtClean="0"/>
              <a:t>Communication consists between a pair of sockets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Socket Communication</a:t>
            </a:r>
          </a:p>
        </p:txBody>
      </p:sp>
      <p:pic>
        <p:nvPicPr>
          <p:cNvPr id="501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3092" y="2085398"/>
            <a:ext cx="6470650" cy="428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438400"/>
            <a:ext cx="8229600" cy="12953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Topic 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: Inter-process </a:t>
            </a:r>
            <a:r>
              <a:rPr lang="en-US" sz="3600" dirty="0" smtClean="0"/>
              <a:t>Communication</a:t>
            </a:r>
          </a:p>
          <a:p>
            <a:endParaRPr lang="en-US" sz="3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Remote Procedure Calls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2001416"/>
            <a:ext cx="7607300" cy="433873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Remote procedure call (RPC) abstracts procedure calls between processes on networked systems</a:t>
            </a:r>
          </a:p>
          <a:p>
            <a:endParaRPr lang="en-US" dirty="0" smtClean="0"/>
          </a:p>
          <a:p>
            <a:r>
              <a:rPr lang="en-US" b="1" dirty="0" smtClean="0"/>
              <a:t>Stubs</a:t>
            </a:r>
            <a:r>
              <a:rPr lang="en-US" dirty="0" smtClean="0"/>
              <a:t> – client-side proxy for the actual procedure on the server</a:t>
            </a:r>
          </a:p>
          <a:p>
            <a:endParaRPr lang="en-US" dirty="0" smtClean="0"/>
          </a:p>
          <a:p>
            <a:r>
              <a:rPr lang="en-US" dirty="0" smtClean="0"/>
              <a:t>The client-side stub locates the server and </a:t>
            </a:r>
            <a:r>
              <a:rPr lang="en-US" i="1" dirty="0" err="1" smtClean="0"/>
              <a:t>marshalls</a:t>
            </a:r>
            <a:r>
              <a:rPr lang="en-US" dirty="0" smtClean="0"/>
              <a:t> the parameters</a:t>
            </a:r>
          </a:p>
          <a:p>
            <a:endParaRPr lang="en-US" dirty="0" smtClean="0"/>
          </a:p>
          <a:p>
            <a:r>
              <a:rPr lang="en-US" dirty="0" smtClean="0"/>
              <a:t>The server-side stub receives this message, unpacks the </a:t>
            </a:r>
            <a:r>
              <a:rPr lang="en-US" dirty="0" err="1" smtClean="0"/>
              <a:t>marshalled</a:t>
            </a:r>
            <a:r>
              <a:rPr lang="en-US" dirty="0" smtClean="0"/>
              <a:t> parameters, and performs the procedure on the server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Pipes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2085392"/>
            <a:ext cx="7568142" cy="41567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Acts as a conduit allowing two processes to communicate</a:t>
            </a:r>
          </a:p>
          <a:p>
            <a:endParaRPr lang="en-US" dirty="0" smtClean="0"/>
          </a:p>
          <a:p>
            <a:r>
              <a:rPr lang="en-US" b="1" dirty="0" smtClean="0"/>
              <a:t>Issues</a:t>
            </a:r>
          </a:p>
          <a:p>
            <a:pPr lvl="1"/>
            <a:r>
              <a:rPr lang="en-US" dirty="0" smtClean="0"/>
              <a:t>Is communication unidirectional or bidirectional?</a:t>
            </a:r>
          </a:p>
          <a:p>
            <a:pPr lvl="1"/>
            <a:r>
              <a:rPr lang="en-US" dirty="0" smtClean="0"/>
              <a:t>In the case of two-way communication, is it half or full-duplex?</a:t>
            </a:r>
          </a:p>
          <a:p>
            <a:pPr lvl="1"/>
            <a:r>
              <a:rPr lang="en-US" dirty="0" smtClean="0"/>
              <a:t>Must there exist a relationship (i.e. parent-child) between the communicating processes?</a:t>
            </a:r>
          </a:p>
          <a:p>
            <a:pPr lvl="1"/>
            <a:r>
              <a:rPr lang="en-US" dirty="0" smtClean="0"/>
              <a:t>Can the pipes be used over a network?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Ordinary Pipes</a:t>
            </a:r>
          </a:p>
        </p:txBody>
      </p:sp>
      <p:sp>
        <p:nvSpPr>
          <p:cNvPr id="54275" name="Content Placeholder 7"/>
          <p:cNvSpPr>
            <a:spLocks noGrp="1"/>
          </p:cNvSpPr>
          <p:nvPr>
            <p:ph idx="1"/>
          </p:nvPr>
        </p:nvSpPr>
        <p:spPr>
          <a:xfrm>
            <a:off x="806456" y="1903445"/>
            <a:ext cx="7539567" cy="449269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Ordinary Pipes </a:t>
            </a:r>
            <a:r>
              <a:rPr lang="en-US" dirty="0" smtClean="0"/>
              <a:t>allow communication in standard producer-consumer style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Producer writes to one end (the </a:t>
            </a:r>
            <a:r>
              <a:rPr lang="en-US" i="1" dirty="0" smtClean="0"/>
              <a:t>write-end </a:t>
            </a:r>
            <a:r>
              <a:rPr lang="en-US" dirty="0" smtClean="0"/>
              <a:t>of the pipe)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Consumer reads from the other end (the </a:t>
            </a:r>
            <a:r>
              <a:rPr lang="en-US" i="1" dirty="0" smtClean="0"/>
              <a:t>read-end </a:t>
            </a:r>
            <a:r>
              <a:rPr lang="en-US" dirty="0" smtClean="0"/>
              <a:t>of the pipe)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Ordinary pipes are therefore unidirectional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Require parent-child relationship between communicating processes</a:t>
            </a:r>
          </a:p>
          <a:p>
            <a:endParaRPr lang="en-US" dirty="0" smtClean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u="sng" dirty="0" smtClean="0">
                <a:solidFill>
                  <a:schemeClr val="tx1"/>
                </a:solidFill>
              </a:rPr>
              <a:t>Summary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err="1" smtClean="0"/>
              <a:t>Interprocess</a:t>
            </a:r>
            <a:r>
              <a:rPr lang="en-US" sz="4000" dirty="0" smtClean="0"/>
              <a:t> Communication</a:t>
            </a:r>
          </a:p>
          <a:p>
            <a:r>
              <a:rPr lang="en-US" sz="4000" dirty="0" smtClean="0"/>
              <a:t>Examples of IPC Systems</a:t>
            </a:r>
          </a:p>
          <a:p>
            <a:r>
              <a:rPr lang="en-US" sz="4000" dirty="0" smtClean="0"/>
              <a:t>Communication in Client-Server Systems</a:t>
            </a:r>
          </a:p>
          <a:p>
            <a:endParaRPr lang="en-US" sz="4000" dirty="0" smtClean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Topics To Be Next Covered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Multithreading Models</a:t>
            </a:r>
          </a:p>
          <a:p>
            <a:r>
              <a:rPr lang="en-US" dirty="0" smtClean="0"/>
              <a:t>Thread Libraries</a:t>
            </a:r>
          </a:p>
          <a:p>
            <a:r>
              <a:rPr lang="en-US" dirty="0" smtClean="0"/>
              <a:t>Threading Issues</a:t>
            </a:r>
          </a:p>
          <a:p>
            <a:r>
              <a:rPr lang="en-US" dirty="0" smtClean="0"/>
              <a:t>Operating System Examples</a:t>
            </a:r>
          </a:p>
          <a:p>
            <a:r>
              <a:rPr lang="en-US" dirty="0" smtClean="0"/>
              <a:t>Windows XP Threads</a:t>
            </a:r>
          </a:p>
          <a:p>
            <a:r>
              <a:rPr lang="en-US" dirty="0" smtClean="0"/>
              <a:t>Linux Threads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 smtClean="0"/>
              <a:t>Silberschatz</a:t>
            </a:r>
            <a:r>
              <a:rPr lang="en-US" sz="3200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sz="3200" dirty="0" smtClean="0"/>
              <a:t> </a:t>
            </a:r>
            <a:r>
              <a:rPr lang="en-US" sz="3200" dirty="0" err="1" smtClean="0"/>
              <a:t>Dhamdhere</a:t>
            </a:r>
            <a:r>
              <a:rPr lang="en-US" sz="3200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  <a:p>
            <a:r>
              <a:rPr lang="en-US" dirty="0" smtClean="0"/>
              <a:t>Examples of IPC Systems</a:t>
            </a:r>
          </a:p>
          <a:p>
            <a:r>
              <a:rPr lang="en-US" dirty="0" smtClean="0"/>
              <a:t>Communication in Client-Server Systems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83192" y="277422"/>
            <a:ext cx="7703608" cy="57626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Interprocess</a:t>
            </a:r>
            <a:r>
              <a:rPr lang="en-US" dirty="0" smtClean="0"/>
              <a:t> Communication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806450" y="1233493"/>
            <a:ext cx="7512050" cy="4530329"/>
          </a:xfrm>
        </p:spPr>
        <p:txBody>
          <a:bodyPr>
            <a:normAutofit fontScale="70000" lnSpcReduction="20000"/>
          </a:bodyPr>
          <a:lstStyle/>
          <a:p>
            <a:r>
              <a:rPr lang="en-US" smtClean="0"/>
              <a:t>Processes within a system may be </a:t>
            </a:r>
            <a:r>
              <a:rPr lang="en-US" b="1" smtClean="0"/>
              <a:t>independent </a:t>
            </a:r>
            <a:r>
              <a:rPr lang="en-US" smtClean="0"/>
              <a:t>or </a:t>
            </a:r>
            <a:r>
              <a:rPr lang="en-US" b="1" smtClean="0"/>
              <a:t>cooperating</a:t>
            </a:r>
          </a:p>
          <a:p>
            <a:r>
              <a:rPr lang="en-US" smtClean="0"/>
              <a:t>Cooperating process can affect or be affected by other processes, including sharing data</a:t>
            </a:r>
          </a:p>
          <a:p>
            <a:r>
              <a:rPr lang="en-US" smtClean="0"/>
              <a:t>Reasons for cooperating processes:</a:t>
            </a:r>
          </a:p>
          <a:p>
            <a:pPr lvl="1"/>
            <a:r>
              <a:rPr lang="en-US" smtClean="0"/>
              <a:t>Information sharing</a:t>
            </a:r>
          </a:p>
          <a:p>
            <a:pPr lvl="1"/>
            <a:r>
              <a:rPr lang="en-US" smtClean="0"/>
              <a:t>Computation speedup</a:t>
            </a:r>
          </a:p>
          <a:p>
            <a:pPr lvl="1"/>
            <a:r>
              <a:rPr lang="en-US" smtClean="0"/>
              <a:t>Modularity</a:t>
            </a:r>
          </a:p>
          <a:p>
            <a:pPr lvl="1"/>
            <a:r>
              <a:rPr lang="en-US" smtClean="0"/>
              <a:t>Convenience	</a:t>
            </a:r>
          </a:p>
          <a:p>
            <a:r>
              <a:rPr lang="en-US" smtClean="0"/>
              <a:t>Cooperating processes need </a:t>
            </a:r>
            <a:r>
              <a:rPr lang="en-US" b="1" smtClean="0"/>
              <a:t>interprocess communication </a:t>
            </a:r>
            <a:r>
              <a:rPr lang="en-US" smtClean="0"/>
              <a:t>(</a:t>
            </a:r>
            <a:r>
              <a:rPr lang="en-US" b="1" smtClean="0"/>
              <a:t>IPC</a:t>
            </a:r>
            <a:r>
              <a:rPr lang="en-US" smtClean="0"/>
              <a:t>)</a:t>
            </a:r>
          </a:p>
          <a:p>
            <a:r>
              <a:rPr lang="en-US" smtClean="0"/>
              <a:t>Two models of IPC</a:t>
            </a:r>
          </a:p>
          <a:p>
            <a:pPr lvl="1"/>
            <a:r>
              <a:rPr lang="en-US" smtClean="0"/>
              <a:t>Shared memory</a:t>
            </a:r>
          </a:p>
          <a:p>
            <a:pPr lvl="1"/>
            <a:r>
              <a:rPr lang="en-US" smtClean="0"/>
              <a:t>Message passing</a:t>
            </a:r>
          </a:p>
          <a:p>
            <a:pPr lvl="1"/>
            <a:endParaRPr lang="en-US" smtClean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Communications Models </a:t>
            </a: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65252" y="1833471"/>
            <a:ext cx="6453717" cy="4394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0450" y="277422"/>
            <a:ext cx="762635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Cooperating Processes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93"/>
            <a:ext cx="7530042" cy="4530329"/>
          </a:xfrm>
        </p:spPr>
        <p:txBody>
          <a:bodyPr>
            <a:normAutofit fontScale="85000" lnSpcReduction="20000"/>
          </a:bodyPr>
          <a:lstStyle/>
          <a:p>
            <a:r>
              <a:rPr lang="en-US" b="1" smtClean="0"/>
              <a:t>Independent</a:t>
            </a:r>
            <a:r>
              <a:rPr lang="en-US" smtClean="0"/>
              <a:t> process cannot affect or be affected by the execution of another process</a:t>
            </a:r>
          </a:p>
          <a:p>
            <a:endParaRPr lang="en-US" smtClean="0"/>
          </a:p>
          <a:p>
            <a:r>
              <a:rPr lang="en-US" b="1" smtClean="0">
                <a:solidFill>
                  <a:srgbClr val="000000"/>
                </a:solidFill>
              </a:rPr>
              <a:t>Cooperating</a:t>
            </a:r>
            <a:r>
              <a:rPr lang="en-US" smtClean="0"/>
              <a:t> process can affect or be affected by the execution of another process</a:t>
            </a:r>
          </a:p>
          <a:p>
            <a:endParaRPr lang="en-US" smtClean="0"/>
          </a:p>
          <a:p>
            <a:r>
              <a:rPr lang="en-US" smtClean="0"/>
              <a:t>Advantages of process cooperation</a:t>
            </a:r>
          </a:p>
          <a:p>
            <a:pPr lvl="1"/>
            <a:r>
              <a:rPr lang="en-US" smtClean="0"/>
              <a:t>Information sharing </a:t>
            </a:r>
          </a:p>
          <a:p>
            <a:pPr lvl="1"/>
            <a:r>
              <a:rPr lang="en-US" smtClean="0"/>
              <a:t>Computation speed-up</a:t>
            </a:r>
          </a:p>
          <a:p>
            <a:pPr lvl="1"/>
            <a:r>
              <a:rPr lang="en-US" smtClean="0"/>
              <a:t>Modularity</a:t>
            </a:r>
          </a:p>
          <a:p>
            <a:pPr lvl="1"/>
            <a:r>
              <a:rPr lang="en-US" smtClean="0"/>
              <a:t>Convenience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49300" y="277422"/>
            <a:ext cx="79375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Producer-Consumer Problem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827622" y="1410894"/>
            <a:ext cx="6668559" cy="4498181"/>
          </a:xfrm>
        </p:spPr>
        <p:txBody>
          <a:bodyPr/>
          <a:lstStyle/>
          <a:p>
            <a:r>
              <a:rPr lang="en-US" smtClean="0"/>
              <a:t>Paradigm for cooperating processes, </a:t>
            </a:r>
            <a:r>
              <a:rPr lang="en-US" i="1" smtClean="0"/>
              <a:t>producer</a:t>
            </a:r>
            <a:r>
              <a:rPr lang="en-US" smtClean="0"/>
              <a:t> process produces information that is consumed by a </a:t>
            </a:r>
            <a:r>
              <a:rPr lang="en-US" i="1" smtClean="0"/>
              <a:t>consumer</a:t>
            </a:r>
            <a:r>
              <a:rPr lang="en-US" smtClean="0"/>
              <a:t> process</a:t>
            </a:r>
          </a:p>
          <a:p>
            <a:pPr lvl="1"/>
            <a:r>
              <a:rPr lang="en-US" i="1" smtClean="0"/>
              <a:t>unbounded-buffer</a:t>
            </a:r>
            <a:r>
              <a:rPr lang="en-US" smtClean="0"/>
              <a:t> places no practical limit on the size of the buffer</a:t>
            </a:r>
          </a:p>
          <a:p>
            <a:pPr lvl="1"/>
            <a:r>
              <a:rPr lang="en-US" i="1" smtClean="0"/>
              <a:t>bounded-buffer</a:t>
            </a:r>
            <a:r>
              <a:rPr lang="en-US" smtClean="0"/>
              <a:t> assumes that there is a fixed buffer size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4892" y="296472"/>
            <a:ext cx="822960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500" dirty="0" err="1" smtClean="0"/>
              <a:t>Interprocess</a:t>
            </a:r>
            <a:r>
              <a:rPr lang="en-US" sz="2500" dirty="0" smtClean="0"/>
              <a:t> Communication – </a:t>
            </a:r>
            <a:br>
              <a:rPr lang="en-US" sz="2500" dirty="0" smtClean="0"/>
            </a:br>
            <a:r>
              <a:rPr lang="en-US" sz="2500" dirty="0" smtClean="0"/>
              <a:t>Message Passing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93"/>
            <a:ext cx="7695142" cy="453032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Mechanism for processes to communicate and to synchronize their actions</a:t>
            </a:r>
          </a:p>
          <a:p>
            <a:pPr>
              <a:lnSpc>
                <a:spcPct val="90000"/>
              </a:lnSpc>
            </a:pPr>
            <a:r>
              <a:rPr lang="en-US" smtClean="0"/>
              <a:t>Message system – processes communicate with each other without resorting to shared variables</a:t>
            </a:r>
          </a:p>
          <a:p>
            <a:pPr>
              <a:lnSpc>
                <a:spcPct val="90000"/>
              </a:lnSpc>
            </a:pPr>
            <a:r>
              <a:rPr lang="en-US" smtClean="0"/>
              <a:t>IPC facility provides two operations: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send</a:t>
            </a:r>
            <a:r>
              <a:rPr lang="en-US" smtClean="0"/>
              <a:t>(</a:t>
            </a:r>
            <a:r>
              <a:rPr lang="en-US" i="1" smtClean="0"/>
              <a:t>message</a:t>
            </a:r>
            <a:r>
              <a:rPr lang="en-US" smtClean="0"/>
              <a:t>) – message size fixed or variable 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receive</a:t>
            </a:r>
            <a:r>
              <a:rPr lang="en-US" smtClean="0"/>
              <a:t>(</a:t>
            </a:r>
            <a:r>
              <a:rPr lang="en-US" i="1" smtClean="0"/>
              <a:t>message</a:t>
            </a:r>
            <a:r>
              <a:rPr lang="en-US" smtClean="0"/>
              <a:t>)</a:t>
            </a:r>
          </a:p>
          <a:p>
            <a:pPr>
              <a:lnSpc>
                <a:spcPct val="90000"/>
              </a:lnSpc>
            </a:pPr>
            <a:r>
              <a:rPr lang="en-US" smtClean="0"/>
              <a:t>If </a:t>
            </a:r>
            <a:r>
              <a:rPr lang="en-US" i="1" smtClean="0"/>
              <a:t>P</a:t>
            </a:r>
            <a:r>
              <a:rPr lang="en-US" smtClean="0"/>
              <a:t> and </a:t>
            </a:r>
            <a:r>
              <a:rPr lang="en-US" i="1" smtClean="0"/>
              <a:t>Q</a:t>
            </a:r>
            <a:r>
              <a:rPr lang="en-US" smtClean="0"/>
              <a:t> wish to communicate, they need to: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establish a </a:t>
            </a:r>
            <a:r>
              <a:rPr lang="en-US" i="1" smtClean="0"/>
              <a:t>communication</a:t>
            </a:r>
            <a:r>
              <a:rPr lang="en-US" smtClean="0"/>
              <a:t> </a:t>
            </a:r>
            <a:r>
              <a:rPr lang="en-US" i="1" smtClean="0"/>
              <a:t>link</a:t>
            </a:r>
            <a:r>
              <a:rPr lang="en-US" smtClean="0"/>
              <a:t> between them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exchange messages via send/receive</a:t>
            </a:r>
          </a:p>
          <a:p>
            <a:pPr>
              <a:lnSpc>
                <a:spcPct val="90000"/>
              </a:lnSpc>
            </a:pPr>
            <a:r>
              <a:rPr lang="en-US" smtClean="0"/>
              <a:t>Implementation of communication link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physical (e.g., shared memory, hardware bus)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logical (e.g., logical properties)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982" y="277422"/>
            <a:ext cx="7616825" cy="576263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dirty="0" smtClean="0"/>
              <a:t>Implementation Questions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806456" y="1233493"/>
            <a:ext cx="7666567" cy="4530329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How are links established?</a:t>
            </a:r>
          </a:p>
          <a:p>
            <a:r>
              <a:rPr lang="en-US" smtClean="0"/>
              <a:t>Can a link be associated with more than two processes?</a:t>
            </a:r>
          </a:p>
          <a:p>
            <a:r>
              <a:rPr lang="en-US" smtClean="0"/>
              <a:t>How many links can there be between every pair of communicating processes?</a:t>
            </a:r>
          </a:p>
          <a:p>
            <a:r>
              <a:rPr lang="en-US" smtClean="0"/>
              <a:t>What is the capacity of a link?</a:t>
            </a:r>
          </a:p>
          <a:p>
            <a:r>
              <a:rPr lang="en-US" smtClean="0"/>
              <a:t>Is the size of a message that the link can accommodate fixed or variable?</a:t>
            </a:r>
          </a:p>
          <a:p>
            <a:r>
              <a:rPr lang="en-US" smtClean="0"/>
              <a:t>Is a link unidirectional or bi-directional?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3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33</TotalTime>
  <Words>958</Words>
  <Application>Microsoft Office PowerPoint</Application>
  <PresentationFormat>On-screen Show (4:3)</PresentationFormat>
  <Paragraphs>190</Paragraphs>
  <Slides>25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Slide 2</vt:lpstr>
      <vt:lpstr>Topics To Be Covered</vt:lpstr>
      <vt:lpstr>Interprocess Communication</vt:lpstr>
      <vt:lpstr>Communications Models </vt:lpstr>
      <vt:lpstr>Cooperating Processes</vt:lpstr>
      <vt:lpstr>Producer-Consumer Problem</vt:lpstr>
      <vt:lpstr>Interprocess Communication –  Message Passing</vt:lpstr>
      <vt:lpstr>Implementation Questions</vt:lpstr>
      <vt:lpstr>Direct Communication</vt:lpstr>
      <vt:lpstr>Indirect Communication</vt:lpstr>
      <vt:lpstr>Indirect Communication</vt:lpstr>
      <vt:lpstr>Synchronization</vt:lpstr>
      <vt:lpstr>Buffering</vt:lpstr>
      <vt:lpstr>Examples of IPC Systems – Windows XP</vt:lpstr>
      <vt:lpstr>Local Procedure Calls in Windows XP</vt:lpstr>
      <vt:lpstr>Communications in Client-Server Systems</vt:lpstr>
      <vt:lpstr>Sockets</vt:lpstr>
      <vt:lpstr>Socket Communication</vt:lpstr>
      <vt:lpstr>Remote Procedure Calls</vt:lpstr>
      <vt:lpstr>Pipes</vt:lpstr>
      <vt:lpstr>Ordinary Pipes</vt:lpstr>
      <vt:lpstr>Summary</vt:lpstr>
      <vt:lpstr>Topics To Be Next 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SYSTEM(CS-202)</dc:title>
  <dc:creator>hp</dc:creator>
  <cp:lastModifiedBy>Admin</cp:lastModifiedBy>
  <cp:revision>5</cp:revision>
  <dcterms:created xsi:type="dcterms:W3CDTF">2013-01-03T09:19:00Z</dcterms:created>
  <dcterms:modified xsi:type="dcterms:W3CDTF">2023-06-19T10:45:00Z</dcterms:modified>
</cp:coreProperties>
</file>