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965B-EE9D-491A-A44E-B846738935C7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D9C8-4003-4D97-B640-610DAE3C25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965B-EE9D-491A-A44E-B846738935C7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D9C8-4003-4D97-B640-610DAE3C25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965B-EE9D-491A-A44E-B846738935C7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D9C8-4003-4D97-B640-610DAE3C25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965B-EE9D-491A-A44E-B846738935C7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D9C8-4003-4D97-B640-610DAE3C25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965B-EE9D-491A-A44E-B846738935C7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D9C8-4003-4D97-B640-610DAE3C25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965B-EE9D-491A-A44E-B846738935C7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D9C8-4003-4D97-B640-610DAE3C25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965B-EE9D-491A-A44E-B846738935C7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D9C8-4003-4D97-B640-610DAE3C25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965B-EE9D-491A-A44E-B846738935C7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D9C8-4003-4D97-B640-610DAE3C25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965B-EE9D-491A-A44E-B846738935C7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D9C8-4003-4D97-B640-610DAE3C25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965B-EE9D-491A-A44E-B846738935C7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D9C8-4003-4D97-B640-610DAE3C25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965B-EE9D-491A-A44E-B846738935C7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D9C8-4003-4D97-B640-610DAE3C25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E965B-EE9D-491A-A44E-B846738935C7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8D9C8-4003-4D97-B640-610DAE3C25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7030A0"/>
                </a:solidFill>
                <a:latin typeface="American Typewriter"/>
              </a:rPr>
              <a:t>	Data Structure/BTCS-2304</a:t>
            </a:r>
          </a:p>
        </p:txBody>
      </p:sp>
      <p:pic>
        <p:nvPicPr>
          <p:cNvPr id="2051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Footer Placeholder 4"/>
          <p:cNvSpPr txBox="1">
            <a:spLocks/>
          </p:cNvSpPr>
          <p:nvPr/>
        </p:nvSpPr>
        <p:spPr bwMode="auto">
          <a:xfrm>
            <a:off x="5257800" y="6492875"/>
            <a:ext cx="3886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1400" b="1">
                <a:latin typeface="Calibri" pitchFamily="34" charset="0"/>
              </a:rPr>
              <a:t>Department of Computer Science &amp; Engineering</a:t>
            </a:r>
          </a:p>
        </p:txBody>
      </p:sp>
      <p:sp>
        <p:nvSpPr>
          <p:cNvPr id="10" name="Rectangle 9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  <a:defRPr/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</a:t>
            </a:r>
            <a:r>
              <a:rPr lang="en-US" sz="9600" dirty="0" smtClean="0"/>
              <a:t>3rd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5975" cy="1447800"/>
          </a:xfrm>
          <a:prstGeom prst="rect">
            <a:avLst/>
          </a:prstGeom>
        </p:spPr>
        <p:txBody>
          <a:bodyPr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Ms. </a:t>
            </a:r>
            <a:r>
              <a:rPr lang="en-US" dirty="0" err="1" smtClean="0"/>
              <a:t>Yogesh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5</a:t>
            </a:r>
          </a:p>
        </p:txBody>
      </p:sp>
      <p:sp>
        <p:nvSpPr>
          <p:cNvPr id="5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AB41E-F69E-4BD2-BD85-AAE656C103F1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90114" name="Oval 2"/>
          <p:cNvSpPr>
            <a:spLocks noChangeArrowheads="1"/>
          </p:cNvSpPr>
          <p:nvPr/>
        </p:nvSpPr>
        <p:spPr bwMode="auto">
          <a:xfrm>
            <a:off x="2381250" y="76200"/>
            <a:ext cx="51435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5" name="Oval 3"/>
          <p:cNvSpPr>
            <a:spLocks noChangeArrowheads="1"/>
          </p:cNvSpPr>
          <p:nvPr/>
        </p:nvSpPr>
        <p:spPr bwMode="auto">
          <a:xfrm>
            <a:off x="3600450" y="895350"/>
            <a:ext cx="51435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2454275" y="0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2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3673475" y="819150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2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0119" name="Line 7"/>
          <p:cNvSpPr>
            <a:spLocks noChangeShapeType="1"/>
          </p:cNvSpPr>
          <p:nvPr/>
        </p:nvSpPr>
        <p:spPr bwMode="auto">
          <a:xfrm>
            <a:off x="2838450" y="514350"/>
            <a:ext cx="80010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0" name="Line 8"/>
          <p:cNvSpPr>
            <a:spLocks noChangeShapeType="1"/>
          </p:cNvSpPr>
          <p:nvPr/>
        </p:nvSpPr>
        <p:spPr bwMode="auto">
          <a:xfrm flipH="1">
            <a:off x="1562100" y="571500"/>
            <a:ext cx="914400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1" name="Line 9"/>
          <p:cNvSpPr>
            <a:spLocks noChangeShapeType="1"/>
          </p:cNvSpPr>
          <p:nvPr/>
        </p:nvSpPr>
        <p:spPr bwMode="auto">
          <a:xfrm flipH="1">
            <a:off x="819150" y="1143000"/>
            <a:ext cx="723900" cy="120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2" name="Line 10"/>
          <p:cNvSpPr>
            <a:spLocks noChangeShapeType="1"/>
          </p:cNvSpPr>
          <p:nvPr/>
        </p:nvSpPr>
        <p:spPr bwMode="auto">
          <a:xfrm>
            <a:off x="838200" y="2343150"/>
            <a:ext cx="1543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3" name="Line 11"/>
          <p:cNvSpPr>
            <a:spLocks noChangeShapeType="1"/>
          </p:cNvSpPr>
          <p:nvPr/>
        </p:nvSpPr>
        <p:spPr bwMode="auto">
          <a:xfrm>
            <a:off x="1524000" y="1143000"/>
            <a:ext cx="838200" cy="120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4" name="Text Box 12"/>
          <p:cNvSpPr txBox="1">
            <a:spLocks noChangeArrowheads="1"/>
          </p:cNvSpPr>
          <p:nvPr/>
        </p:nvSpPr>
        <p:spPr bwMode="auto">
          <a:xfrm>
            <a:off x="1244600" y="1600200"/>
            <a:ext cx="63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20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90125" name="Line 13"/>
          <p:cNvSpPr>
            <a:spLocks noChangeShapeType="1"/>
          </p:cNvSpPr>
          <p:nvPr/>
        </p:nvSpPr>
        <p:spPr bwMode="auto">
          <a:xfrm flipH="1">
            <a:off x="2838450" y="1428750"/>
            <a:ext cx="97155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6" name="Line 14"/>
          <p:cNvSpPr>
            <a:spLocks noChangeShapeType="1"/>
          </p:cNvSpPr>
          <p:nvPr/>
        </p:nvSpPr>
        <p:spPr bwMode="auto">
          <a:xfrm>
            <a:off x="3829050" y="1447800"/>
            <a:ext cx="990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7" name="Line 15"/>
          <p:cNvSpPr>
            <a:spLocks noChangeShapeType="1"/>
          </p:cNvSpPr>
          <p:nvPr/>
        </p:nvSpPr>
        <p:spPr bwMode="auto">
          <a:xfrm flipH="1">
            <a:off x="2152650" y="2247900"/>
            <a:ext cx="723900" cy="120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8" name="Line 16"/>
          <p:cNvSpPr>
            <a:spLocks noChangeShapeType="1"/>
          </p:cNvSpPr>
          <p:nvPr/>
        </p:nvSpPr>
        <p:spPr bwMode="auto">
          <a:xfrm>
            <a:off x="2171700" y="3448050"/>
            <a:ext cx="1543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9" name="Line 17"/>
          <p:cNvSpPr>
            <a:spLocks noChangeShapeType="1"/>
          </p:cNvSpPr>
          <p:nvPr/>
        </p:nvSpPr>
        <p:spPr bwMode="auto">
          <a:xfrm>
            <a:off x="2857500" y="2247900"/>
            <a:ext cx="838200" cy="120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30" name="Text Box 18"/>
          <p:cNvSpPr txBox="1">
            <a:spLocks noChangeArrowheads="1"/>
          </p:cNvSpPr>
          <p:nvPr/>
        </p:nvSpPr>
        <p:spPr bwMode="auto">
          <a:xfrm>
            <a:off x="2578100" y="2705100"/>
            <a:ext cx="63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200">
                <a:solidFill>
                  <a:schemeClr val="tx1"/>
                </a:solidFill>
              </a:rPr>
              <a:t>T2</a:t>
            </a:r>
          </a:p>
        </p:txBody>
      </p:sp>
      <p:sp>
        <p:nvSpPr>
          <p:cNvPr id="90131" name="Line 19"/>
          <p:cNvSpPr>
            <a:spLocks noChangeShapeType="1"/>
          </p:cNvSpPr>
          <p:nvPr/>
        </p:nvSpPr>
        <p:spPr bwMode="auto">
          <a:xfrm flipH="1">
            <a:off x="4095750" y="2209800"/>
            <a:ext cx="723900" cy="120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32" name="Line 20"/>
          <p:cNvSpPr>
            <a:spLocks noChangeShapeType="1"/>
          </p:cNvSpPr>
          <p:nvPr/>
        </p:nvSpPr>
        <p:spPr bwMode="auto">
          <a:xfrm>
            <a:off x="4114800" y="3409950"/>
            <a:ext cx="1543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33" name="Line 21"/>
          <p:cNvSpPr>
            <a:spLocks noChangeShapeType="1"/>
          </p:cNvSpPr>
          <p:nvPr/>
        </p:nvSpPr>
        <p:spPr bwMode="auto">
          <a:xfrm>
            <a:off x="4800600" y="2209800"/>
            <a:ext cx="838200" cy="120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34" name="Text Box 22"/>
          <p:cNvSpPr txBox="1">
            <a:spLocks noChangeArrowheads="1"/>
          </p:cNvSpPr>
          <p:nvPr/>
        </p:nvSpPr>
        <p:spPr bwMode="auto">
          <a:xfrm>
            <a:off x="4521200" y="2667000"/>
            <a:ext cx="63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200">
                <a:solidFill>
                  <a:schemeClr val="tx1"/>
                </a:solidFill>
              </a:rPr>
              <a:t>T3</a:t>
            </a:r>
          </a:p>
        </p:txBody>
      </p:sp>
      <p:sp>
        <p:nvSpPr>
          <p:cNvPr id="90135" name="Line 23"/>
          <p:cNvSpPr>
            <a:spLocks noChangeShapeType="1"/>
          </p:cNvSpPr>
          <p:nvPr/>
        </p:nvSpPr>
        <p:spPr bwMode="auto">
          <a:xfrm flipH="1">
            <a:off x="2876550" y="1371600"/>
            <a:ext cx="647700" cy="59055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36" name="Line 24"/>
          <p:cNvSpPr>
            <a:spLocks noChangeShapeType="1"/>
          </p:cNvSpPr>
          <p:nvPr/>
        </p:nvSpPr>
        <p:spPr bwMode="auto">
          <a:xfrm>
            <a:off x="2876550" y="1962150"/>
            <a:ext cx="971550" cy="142875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37" name="Line 25"/>
          <p:cNvSpPr>
            <a:spLocks noChangeShapeType="1"/>
          </p:cNvSpPr>
          <p:nvPr/>
        </p:nvSpPr>
        <p:spPr bwMode="auto">
          <a:xfrm>
            <a:off x="4267200" y="1257300"/>
            <a:ext cx="609600" cy="47625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38" name="Line 26"/>
          <p:cNvSpPr>
            <a:spLocks noChangeShapeType="1"/>
          </p:cNvSpPr>
          <p:nvPr/>
        </p:nvSpPr>
        <p:spPr bwMode="auto">
          <a:xfrm flipH="1">
            <a:off x="3981450" y="1733550"/>
            <a:ext cx="914400" cy="158115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39" name="Oval 27"/>
          <p:cNvSpPr>
            <a:spLocks noChangeArrowheads="1"/>
          </p:cNvSpPr>
          <p:nvPr/>
        </p:nvSpPr>
        <p:spPr bwMode="auto">
          <a:xfrm>
            <a:off x="5886450" y="2971800"/>
            <a:ext cx="51435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40" name="Oval 28"/>
          <p:cNvSpPr>
            <a:spLocks noChangeArrowheads="1"/>
          </p:cNvSpPr>
          <p:nvPr/>
        </p:nvSpPr>
        <p:spPr bwMode="auto">
          <a:xfrm>
            <a:off x="7105650" y="3790950"/>
            <a:ext cx="51435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41" name="Text Box 29"/>
          <p:cNvSpPr txBox="1">
            <a:spLocks noChangeArrowheads="1"/>
          </p:cNvSpPr>
          <p:nvPr/>
        </p:nvSpPr>
        <p:spPr bwMode="auto">
          <a:xfrm>
            <a:off x="5959475" y="2895600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2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0142" name="Text Box 30"/>
          <p:cNvSpPr txBox="1">
            <a:spLocks noChangeArrowheads="1"/>
          </p:cNvSpPr>
          <p:nvPr/>
        </p:nvSpPr>
        <p:spPr bwMode="auto">
          <a:xfrm>
            <a:off x="7112000" y="3714750"/>
            <a:ext cx="5222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200">
                <a:solidFill>
                  <a:schemeClr val="tx1"/>
                </a:solidFill>
              </a:rPr>
              <a:t>2‘</a:t>
            </a:r>
          </a:p>
        </p:txBody>
      </p:sp>
      <p:sp>
        <p:nvSpPr>
          <p:cNvPr id="90143" name="Line 31"/>
          <p:cNvSpPr>
            <a:spLocks noChangeShapeType="1"/>
          </p:cNvSpPr>
          <p:nvPr/>
        </p:nvSpPr>
        <p:spPr bwMode="auto">
          <a:xfrm>
            <a:off x="6343650" y="3409950"/>
            <a:ext cx="80010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44" name="Line 32"/>
          <p:cNvSpPr>
            <a:spLocks noChangeShapeType="1"/>
          </p:cNvSpPr>
          <p:nvPr/>
        </p:nvSpPr>
        <p:spPr bwMode="auto">
          <a:xfrm flipH="1">
            <a:off x="5067300" y="3467100"/>
            <a:ext cx="914400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45" name="Line 33"/>
          <p:cNvSpPr>
            <a:spLocks noChangeShapeType="1"/>
          </p:cNvSpPr>
          <p:nvPr/>
        </p:nvSpPr>
        <p:spPr bwMode="auto">
          <a:xfrm flipH="1">
            <a:off x="4324350" y="4038600"/>
            <a:ext cx="723900" cy="120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46" name="Line 34"/>
          <p:cNvSpPr>
            <a:spLocks noChangeShapeType="1"/>
          </p:cNvSpPr>
          <p:nvPr/>
        </p:nvSpPr>
        <p:spPr bwMode="auto">
          <a:xfrm>
            <a:off x="4343400" y="5238750"/>
            <a:ext cx="1543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47" name="Line 35"/>
          <p:cNvSpPr>
            <a:spLocks noChangeShapeType="1"/>
          </p:cNvSpPr>
          <p:nvPr/>
        </p:nvSpPr>
        <p:spPr bwMode="auto">
          <a:xfrm>
            <a:off x="5029200" y="4038600"/>
            <a:ext cx="838200" cy="120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48" name="Text Box 36"/>
          <p:cNvSpPr txBox="1">
            <a:spLocks noChangeArrowheads="1"/>
          </p:cNvSpPr>
          <p:nvPr/>
        </p:nvSpPr>
        <p:spPr bwMode="auto">
          <a:xfrm>
            <a:off x="4749800" y="4495800"/>
            <a:ext cx="63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20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90149" name="Line 37"/>
          <p:cNvSpPr>
            <a:spLocks noChangeShapeType="1"/>
          </p:cNvSpPr>
          <p:nvPr/>
        </p:nvSpPr>
        <p:spPr bwMode="auto">
          <a:xfrm flipH="1">
            <a:off x="6343650" y="4324350"/>
            <a:ext cx="97155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50" name="Line 38"/>
          <p:cNvSpPr>
            <a:spLocks noChangeShapeType="1"/>
          </p:cNvSpPr>
          <p:nvPr/>
        </p:nvSpPr>
        <p:spPr bwMode="auto">
          <a:xfrm>
            <a:off x="7334250" y="4343400"/>
            <a:ext cx="990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51" name="Line 39"/>
          <p:cNvSpPr>
            <a:spLocks noChangeShapeType="1"/>
          </p:cNvSpPr>
          <p:nvPr/>
        </p:nvSpPr>
        <p:spPr bwMode="auto">
          <a:xfrm flipH="1">
            <a:off x="5657850" y="5143500"/>
            <a:ext cx="723900" cy="120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52" name="Line 40"/>
          <p:cNvSpPr>
            <a:spLocks noChangeShapeType="1"/>
          </p:cNvSpPr>
          <p:nvPr/>
        </p:nvSpPr>
        <p:spPr bwMode="auto">
          <a:xfrm>
            <a:off x="5676900" y="6343650"/>
            <a:ext cx="1543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53" name="Line 41"/>
          <p:cNvSpPr>
            <a:spLocks noChangeShapeType="1"/>
          </p:cNvSpPr>
          <p:nvPr/>
        </p:nvSpPr>
        <p:spPr bwMode="auto">
          <a:xfrm>
            <a:off x="6362700" y="5143500"/>
            <a:ext cx="838200" cy="120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54" name="Text Box 42"/>
          <p:cNvSpPr txBox="1">
            <a:spLocks noChangeArrowheads="1"/>
          </p:cNvSpPr>
          <p:nvPr/>
        </p:nvSpPr>
        <p:spPr bwMode="auto">
          <a:xfrm>
            <a:off x="6016625" y="5600700"/>
            <a:ext cx="7699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200">
                <a:solidFill>
                  <a:schemeClr val="tx1"/>
                </a:solidFill>
              </a:rPr>
              <a:t>T2’</a:t>
            </a:r>
          </a:p>
        </p:txBody>
      </p:sp>
      <p:sp>
        <p:nvSpPr>
          <p:cNvPr id="90155" name="Line 43"/>
          <p:cNvSpPr>
            <a:spLocks noChangeShapeType="1"/>
          </p:cNvSpPr>
          <p:nvPr/>
        </p:nvSpPr>
        <p:spPr bwMode="auto">
          <a:xfrm flipH="1">
            <a:off x="7600950" y="5105400"/>
            <a:ext cx="723900" cy="120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56" name="Line 44"/>
          <p:cNvSpPr>
            <a:spLocks noChangeShapeType="1"/>
          </p:cNvSpPr>
          <p:nvPr/>
        </p:nvSpPr>
        <p:spPr bwMode="auto">
          <a:xfrm>
            <a:off x="7620000" y="6305550"/>
            <a:ext cx="1543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57" name="Line 45"/>
          <p:cNvSpPr>
            <a:spLocks noChangeShapeType="1"/>
          </p:cNvSpPr>
          <p:nvPr/>
        </p:nvSpPr>
        <p:spPr bwMode="auto">
          <a:xfrm>
            <a:off x="8305800" y="5105400"/>
            <a:ext cx="838200" cy="120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58" name="Text Box 46"/>
          <p:cNvSpPr txBox="1">
            <a:spLocks noChangeArrowheads="1"/>
          </p:cNvSpPr>
          <p:nvPr/>
        </p:nvSpPr>
        <p:spPr bwMode="auto">
          <a:xfrm>
            <a:off x="8026400" y="5562600"/>
            <a:ext cx="63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200">
                <a:solidFill>
                  <a:schemeClr val="tx1"/>
                </a:solidFill>
              </a:rPr>
              <a:t>T3</a:t>
            </a:r>
          </a:p>
        </p:txBody>
      </p:sp>
      <p:sp>
        <p:nvSpPr>
          <p:cNvPr id="90160" name="Line 48"/>
          <p:cNvSpPr>
            <a:spLocks noChangeShapeType="1"/>
          </p:cNvSpPr>
          <p:nvPr/>
        </p:nvSpPr>
        <p:spPr bwMode="auto">
          <a:xfrm>
            <a:off x="6381750" y="4857750"/>
            <a:ext cx="971550" cy="142875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61" name="Line 49"/>
          <p:cNvSpPr>
            <a:spLocks noChangeShapeType="1"/>
          </p:cNvSpPr>
          <p:nvPr/>
        </p:nvSpPr>
        <p:spPr bwMode="auto">
          <a:xfrm>
            <a:off x="7772400" y="4152900"/>
            <a:ext cx="609600" cy="47625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62" name="Line 50"/>
          <p:cNvSpPr>
            <a:spLocks noChangeShapeType="1"/>
          </p:cNvSpPr>
          <p:nvPr/>
        </p:nvSpPr>
        <p:spPr bwMode="auto">
          <a:xfrm flipH="1">
            <a:off x="7486650" y="4629150"/>
            <a:ext cx="914400" cy="158115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2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" name="Rectangle 52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5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9E1A2-FDC0-4664-A767-7C872006933C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609600"/>
            <a:ext cx="91630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altLang="zh-TW" sz="4400">
                <a:solidFill>
                  <a:schemeClr val="tx2"/>
                </a:solidFill>
              </a:rPr>
              <a:t>Binary Tree Traversals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895350" y="1943100"/>
            <a:ext cx="91630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>
                <a:solidFill>
                  <a:schemeClr val="tx1"/>
                </a:solidFill>
              </a:rPr>
              <a:t>Let L, V, and R stand for moving left, visiting </a:t>
            </a:r>
            <a:br>
              <a:rPr lang="en-US" altLang="zh-TW" sz="3200">
                <a:solidFill>
                  <a:schemeClr val="tx1"/>
                </a:solidFill>
              </a:rPr>
            </a:br>
            <a:r>
              <a:rPr lang="en-US" altLang="zh-TW" sz="3200">
                <a:solidFill>
                  <a:schemeClr val="tx1"/>
                </a:solidFill>
              </a:rPr>
              <a:t>the node, and moving right.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>
                <a:solidFill>
                  <a:schemeClr val="tx1"/>
                </a:solidFill>
              </a:rPr>
              <a:t>There are six possible combinations of traversal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2800">
                <a:solidFill>
                  <a:schemeClr val="tx1"/>
                </a:solidFill>
              </a:rPr>
              <a:t>LVR, LRV, VLR, VRL, RVL, RLV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>
                <a:solidFill>
                  <a:schemeClr val="tx1"/>
                </a:solidFill>
              </a:rPr>
              <a:t>Adopt convention that we traverse left before </a:t>
            </a:r>
            <a:br>
              <a:rPr lang="en-US" altLang="zh-TW" sz="3200">
                <a:solidFill>
                  <a:schemeClr val="tx1"/>
                </a:solidFill>
              </a:rPr>
            </a:br>
            <a:r>
              <a:rPr lang="en-US" altLang="zh-TW" sz="3200">
                <a:solidFill>
                  <a:schemeClr val="tx1"/>
                </a:solidFill>
              </a:rPr>
              <a:t>right, only 3 traversals remain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2800">
                <a:solidFill>
                  <a:schemeClr val="tx1"/>
                </a:solidFill>
              </a:rPr>
              <a:t>LVR, LRV, VLR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2800">
                <a:solidFill>
                  <a:schemeClr val="tx1"/>
                </a:solidFill>
              </a:rPr>
              <a:t>inorder, postorder, preorder </a:t>
            </a:r>
          </a:p>
        </p:txBody>
      </p:sp>
      <p:pic>
        <p:nvPicPr>
          <p:cNvPr id="7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5</a:t>
            </a:r>
          </a:p>
        </p:txBody>
      </p:sp>
      <p:sp>
        <p:nvSpPr>
          <p:cNvPr id="6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313AB-BF36-473A-B3FC-5C26EF05A430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42900" y="488950"/>
            <a:ext cx="91630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altLang="zh-TW" sz="4400">
                <a:solidFill>
                  <a:schemeClr val="tx2"/>
                </a:solidFill>
              </a:rPr>
              <a:t>Arithmetic Expression Using BT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375150" y="1768475"/>
            <a:ext cx="571500" cy="569913"/>
            <a:chOff x="2664" y="1090"/>
            <a:chExt cx="360" cy="359"/>
          </a:xfrm>
        </p:grpSpPr>
        <p:sp>
          <p:nvSpPr>
            <p:cNvPr id="51204" name="Oval 4"/>
            <p:cNvSpPr>
              <a:spLocks noChangeArrowheads="1"/>
            </p:cNvSpPr>
            <p:nvPr/>
          </p:nvSpPr>
          <p:spPr bwMode="auto">
            <a:xfrm>
              <a:off x="2664" y="1090"/>
              <a:ext cx="360" cy="35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5" name="Rectangle 5"/>
            <p:cNvSpPr>
              <a:spLocks noChangeArrowheads="1"/>
            </p:cNvSpPr>
            <p:nvPr/>
          </p:nvSpPr>
          <p:spPr bwMode="auto">
            <a:xfrm>
              <a:off x="2733" y="1143"/>
              <a:ext cx="2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400">
                  <a:solidFill>
                    <a:schemeClr val="tx1"/>
                  </a:solidFill>
                </a:rPr>
                <a:t>+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763963" y="2671763"/>
            <a:ext cx="571500" cy="569912"/>
            <a:chOff x="2279" y="1659"/>
            <a:chExt cx="360" cy="359"/>
          </a:xfrm>
        </p:grpSpPr>
        <p:sp>
          <p:nvSpPr>
            <p:cNvPr id="51207" name="Oval 7"/>
            <p:cNvSpPr>
              <a:spLocks noChangeArrowheads="1"/>
            </p:cNvSpPr>
            <p:nvPr/>
          </p:nvSpPr>
          <p:spPr bwMode="auto">
            <a:xfrm>
              <a:off x="2279" y="1659"/>
              <a:ext cx="360" cy="35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8" name="Rectangle 8"/>
            <p:cNvSpPr>
              <a:spLocks noChangeArrowheads="1"/>
            </p:cNvSpPr>
            <p:nvPr/>
          </p:nvSpPr>
          <p:spPr bwMode="auto">
            <a:xfrm>
              <a:off x="2348" y="171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400">
                  <a:solidFill>
                    <a:schemeClr val="tx1"/>
                  </a:solidFill>
                </a:rPr>
                <a:t>*</a:t>
              </a:r>
            </a:p>
          </p:txBody>
        </p:sp>
      </p:grpSp>
      <p:sp>
        <p:nvSpPr>
          <p:cNvPr id="51209" name="Line 9"/>
          <p:cNvSpPr>
            <a:spLocks noChangeShapeType="1"/>
          </p:cNvSpPr>
          <p:nvPr/>
        </p:nvSpPr>
        <p:spPr bwMode="auto">
          <a:xfrm flipH="1">
            <a:off x="4146550" y="2327275"/>
            <a:ext cx="341313" cy="357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755775" y="5373688"/>
            <a:ext cx="571500" cy="569912"/>
            <a:chOff x="1014" y="3361"/>
            <a:chExt cx="360" cy="359"/>
          </a:xfrm>
        </p:grpSpPr>
        <p:sp>
          <p:nvSpPr>
            <p:cNvPr id="51211" name="Oval 11"/>
            <p:cNvSpPr>
              <a:spLocks noChangeArrowheads="1"/>
            </p:cNvSpPr>
            <p:nvPr/>
          </p:nvSpPr>
          <p:spPr bwMode="auto">
            <a:xfrm>
              <a:off x="1014" y="3361"/>
              <a:ext cx="360" cy="35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2" name="Rectangle 12"/>
            <p:cNvSpPr>
              <a:spLocks noChangeArrowheads="1"/>
            </p:cNvSpPr>
            <p:nvPr/>
          </p:nvSpPr>
          <p:spPr bwMode="auto">
            <a:xfrm>
              <a:off x="1083" y="3414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400">
                  <a:solidFill>
                    <a:schemeClr val="tx1"/>
                  </a:solidFill>
                </a:rPr>
                <a:t>A</a:t>
              </a:r>
            </a:p>
          </p:txBody>
        </p:sp>
      </p:grpSp>
      <p:sp>
        <p:nvSpPr>
          <p:cNvPr id="51213" name="Line 13"/>
          <p:cNvSpPr>
            <a:spLocks noChangeShapeType="1"/>
          </p:cNvSpPr>
          <p:nvPr/>
        </p:nvSpPr>
        <p:spPr bwMode="auto">
          <a:xfrm flipH="1">
            <a:off x="2071688" y="5027613"/>
            <a:ext cx="439737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3079750" y="3586163"/>
            <a:ext cx="571500" cy="569912"/>
            <a:chOff x="1848" y="2235"/>
            <a:chExt cx="360" cy="359"/>
          </a:xfrm>
        </p:grpSpPr>
        <p:sp>
          <p:nvSpPr>
            <p:cNvPr id="51215" name="Oval 15"/>
            <p:cNvSpPr>
              <a:spLocks noChangeArrowheads="1"/>
            </p:cNvSpPr>
            <p:nvPr/>
          </p:nvSpPr>
          <p:spPr bwMode="auto">
            <a:xfrm>
              <a:off x="1848" y="2235"/>
              <a:ext cx="360" cy="35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6" name="Rectangle 16"/>
            <p:cNvSpPr>
              <a:spLocks noChangeArrowheads="1"/>
            </p:cNvSpPr>
            <p:nvPr/>
          </p:nvSpPr>
          <p:spPr bwMode="auto">
            <a:xfrm>
              <a:off x="1917" y="228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400">
                  <a:solidFill>
                    <a:schemeClr val="tx1"/>
                  </a:solidFill>
                </a:rPr>
                <a:t>*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400300" y="4502150"/>
            <a:ext cx="571500" cy="569913"/>
            <a:chOff x="1420" y="2812"/>
            <a:chExt cx="360" cy="359"/>
          </a:xfrm>
        </p:grpSpPr>
        <p:sp>
          <p:nvSpPr>
            <p:cNvPr id="51218" name="Oval 18"/>
            <p:cNvSpPr>
              <a:spLocks noChangeArrowheads="1"/>
            </p:cNvSpPr>
            <p:nvPr/>
          </p:nvSpPr>
          <p:spPr bwMode="auto">
            <a:xfrm>
              <a:off x="1420" y="2812"/>
              <a:ext cx="360" cy="35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9" name="Rectangle 19"/>
            <p:cNvSpPr>
              <a:spLocks noChangeArrowheads="1"/>
            </p:cNvSpPr>
            <p:nvPr/>
          </p:nvSpPr>
          <p:spPr bwMode="auto">
            <a:xfrm>
              <a:off x="1489" y="2865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400">
                  <a:solidFill>
                    <a:schemeClr val="tx1"/>
                  </a:solidFill>
                </a:rPr>
                <a:t>/</a:t>
              </a:r>
            </a:p>
          </p:txBody>
        </p:sp>
      </p:grpSp>
      <p:sp>
        <p:nvSpPr>
          <p:cNvPr id="51220" name="Line 20"/>
          <p:cNvSpPr>
            <a:spLocks noChangeShapeType="1"/>
          </p:cNvSpPr>
          <p:nvPr/>
        </p:nvSpPr>
        <p:spPr bwMode="auto">
          <a:xfrm flipH="1">
            <a:off x="3363913" y="3211513"/>
            <a:ext cx="492125" cy="357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1" name="Line 21"/>
          <p:cNvSpPr>
            <a:spLocks noChangeShapeType="1"/>
          </p:cNvSpPr>
          <p:nvPr/>
        </p:nvSpPr>
        <p:spPr bwMode="auto">
          <a:xfrm flipH="1">
            <a:off x="2684463" y="4125913"/>
            <a:ext cx="490537" cy="377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5038725" y="2686050"/>
            <a:ext cx="571500" cy="569913"/>
            <a:chOff x="3082" y="1668"/>
            <a:chExt cx="360" cy="359"/>
          </a:xfrm>
        </p:grpSpPr>
        <p:sp>
          <p:nvSpPr>
            <p:cNvPr id="51223" name="Oval 23"/>
            <p:cNvSpPr>
              <a:spLocks noChangeArrowheads="1"/>
            </p:cNvSpPr>
            <p:nvPr/>
          </p:nvSpPr>
          <p:spPr bwMode="auto">
            <a:xfrm>
              <a:off x="3082" y="1668"/>
              <a:ext cx="360" cy="35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4" name="Rectangle 24"/>
            <p:cNvSpPr>
              <a:spLocks noChangeArrowheads="1"/>
            </p:cNvSpPr>
            <p:nvPr/>
          </p:nvSpPr>
          <p:spPr bwMode="auto">
            <a:xfrm>
              <a:off x="3151" y="1721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400">
                  <a:solidFill>
                    <a:schemeClr val="tx1"/>
                  </a:solidFill>
                </a:rPr>
                <a:t>E</a:t>
              </a:r>
            </a:p>
          </p:txBody>
        </p:sp>
      </p:grpSp>
      <p:grpSp>
        <p:nvGrpSpPr>
          <p:cNvPr id="8" name="Group 25"/>
          <p:cNvGrpSpPr>
            <a:grpSpLocks/>
          </p:cNvGrpSpPr>
          <p:nvPr/>
        </p:nvGrpSpPr>
        <p:grpSpPr bwMode="auto">
          <a:xfrm>
            <a:off x="4375150" y="3587750"/>
            <a:ext cx="571500" cy="569913"/>
            <a:chOff x="2664" y="2236"/>
            <a:chExt cx="360" cy="359"/>
          </a:xfrm>
        </p:grpSpPr>
        <p:sp>
          <p:nvSpPr>
            <p:cNvPr id="51226" name="Oval 26"/>
            <p:cNvSpPr>
              <a:spLocks noChangeArrowheads="1"/>
            </p:cNvSpPr>
            <p:nvPr/>
          </p:nvSpPr>
          <p:spPr bwMode="auto">
            <a:xfrm>
              <a:off x="2664" y="2236"/>
              <a:ext cx="360" cy="35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7" name="Rectangle 27"/>
            <p:cNvSpPr>
              <a:spLocks noChangeArrowheads="1"/>
            </p:cNvSpPr>
            <p:nvPr/>
          </p:nvSpPr>
          <p:spPr bwMode="auto">
            <a:xfrm>
              <a:off x="2733" y="2289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400">
                  <a:solidFill>
                    <a:schemeClr val="tx1"/>
                  </a:solidFill>
                </a:rPr>
                <a:t>D</a:t>
              </a:r>
            </a:p>
          </p:txBody>
        </p:sp>
      </p:grpSp>
      <p:grpSp>
        <p:nvGrpSpPr>
          <p:cNvPr id="9" name="Group 28"/>
          <p:cNvGrpSpPr>
            <a:grpSpLocks/>
          </p:cNvGrpSpPr>
          <p:nvPr/>
        </p:nvGrpSpPr>
        <p:grpSpPr bwMode="auto">
          <a:xfrm>
            <a:off x="3746500" y="4471988"/>
            <a:ext cx="571500" cy="569912"/>
            <a:chOff x="2268" y="2793"/>
            <a:chExt cx="360" cy="359"/>
          </a:xfrm>
        </p:grpSpPr>
        <p:sp>
          <p:nvSpPr>
            <p:cNvPr id="51229" name="Oval 29"/>
            <p:cNvSpPr>
              <a:spLocks noChangeArrowheads="1"/>
            </p:cNvSpPr>
            <p:nvPr/>
          </p:nvSpPr>
          <p:spPr bwMode="auto">
            <a:xfrm>
              <a:off x="2268" y="2793"/>
              <a:ext cx="360" cy="35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30" name="Rectangle 30"/>
            <p:cNvSpPr>
              <a:spLocks noChangeArrowheads="1"/>
            </p:cNvSpPr>
            <p:nvPr/>
          </p:nvSpPr>
          <p:spPr bwMode="auto">
            <a:xfrm>
              <a:off x="2337" y="2846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40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51231" name="Line 31"/>
          <p:cNvSpPr>
            <a:spLocks noChangeShapeType="1"/>
          </p:cNvSpPr>
          <p:nvPr/>
        </p:nvSpPr>
        <p:spPr bwMode="auto">
          <a:xfrm>
            <a:off x="4845050" y="2309813"/>
            <a:ext cx="441325" cy="357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2" name="Line 32"/>
          <p:cNvSpPr>
            <a:spLocks noChangeShapeType="1"/>
          </p:cNvSpPr>
          <p:nvPr/>
        </p:nvSpPr>
        <p:spPr bwMode="auto">
          <a:xfrm>
            <a:off x="4181475" y="3228975"/>
            <a:ext cx="458788" cy="357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3" name="Line 33"/>
          <p:cNvSpPr>
            <a:spLocks noChangeShapeType="1"/>
          </p:cNvSpPr>
          <p:nvPr/>
        </p:nvSpPr>
        <p:spPr bwMode="auto">
          <a:xfrm>
            <a:off x="3586163" y="4078288"/>
            <a:ext cx="390525" cy="374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34"/>
          <p:cNvGrpSpPr>
            <a:grpSpLocks/>
          </p:cNvGrpSpPr>
          <p:nvPr/>
        </p:nvGrpSpPr>
        <p:grpSpPr bwMode="auto">
          <a:xfrm>
            <a:off x="3032125" y="5372100"/>
            <a:ext cx="571500" cy="569913"/>
            <a:chOff x="1818" y="3360"/>
            <a:chExt cx="360" cy="359"/>
          </a:xfrm>
        </p:grpSpPr>
        <p:sp>
          <p:nvSpPr>
            <p:cNvPr id="51235" name="Oval 35"/>
            <p:cNvSpPr>
              <a:spLocks noChangeArrowheads="1"/>
            </p:cNvSpPr>
            <p:nvPr/>
          </p:nvSpPr>
          <p:spPr bwMode="auto">
            <a:xfrm>
              <a:off x="1818" y="3360"/>
              <a:ext cx="360" cy="35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36" name="Rectangle 36"/>
            <p:cNvSpPr>
              <a:spLocks noChangeArrowheads="1"/>
            </p:cNvSpPr>
            <p:nvPr/>
          </p:nvSpPr>
          <p:spPr bwMode="auto">
            <a:xfrm>
              <a:off x="1887" y="3413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400">
                  <a:solidFill>
                    <a:schemeClr val="tx1"/>
                  </a:solidFill>
                </a:rPr>
                <a:t>B</a:t>
              </a:r>
            </a:p>
          </p:txBody>
        </p:sp>
      </p:grpSp>
      <p:sp>
        <p:nvSpPr>
          <p:cNvPr id="51237" name="Line 37"/>
          <p:cNvSpPr>
            <a:spLocks noChangeShapeType="1"/>
          </p:cNvSpPr>
          <p:nvPr/>
        </p:nvSpPr>
        <p:spPr bwMode="auto">
          <a:xfrm>
            <a:off x="2836863" y="5030788"/>
            <a:ext cx="425450" cy="322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8" name="Rectangle 38"/>
          <p:cNvSpPr>
            <a:spLocks noChangeArrowheads="1"/>
          </p:cNvSpPr>
          <p:nvPr/>
        </p:nvSpPr>
        <p:spPr bwMode="auto">
          <a:xfrm>
            <a:off x="1516063" y="6296025"/>
            <a:ext cx="412750" cy="20796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9" name="Rectangle 39"/>
          <p:cNvSpPr>
            <a:spLocks noChangeArrowheads="1"/>
          </p:cNvSpPr>
          <p:nvPr/>
        </p:nvSpPr>
        <p:spPr bwMode="auto">
          <a:xfrm>
            <a:off x="2109788" y="6296025"/>
            <a:ext cx="412750" cy="20796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40" name="Line 40"/>
          <p:cNvSpPr>
            <a:spLocks noChangeShapeType="1"/>
          </p:cNvSpPr>
          <p:nvPr/>
        </p:nvSpPr>
        <p:spPr bwMode="auto">
          <a:xfrm flipH="1">
            <a:off x="1714500" y="5949950"/>
            <a:ext cx="185738" cy="339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41" name="Line 41"/>
          <p:cNvSpPr>
            <a:spLocks noChangeShapeType="1"/>
          </p:cNvSpPr>
          <p:nvPr/>
        </p:nvSpPr>
        <p:spPr bwMode="auto">
          <a:xfrm>
            <a:off x="2155825" y="5932488"/>
            <a:ext cx="169863" cy="357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42" name="Rectangle 42"/>
          <p:cNvSpPr>
            <a:spLocks noChangeArrowheads="1"/>
          </p:cNvSpPr>
          <p:nvPr/>
        </p:nvSpPr>
        <p:spPr bwMode="auto">
          <a:xfrm>
            <a:off x="2808288" y="6313488"/>
            <a:ext cx="412750" cy="20796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43" name="Rectangle 43"/>
          <p:cNvSpPr>
            <a:spLocks noChangeArrowheads="1"/>
          </p:cNvSpPr>
          <p:nvPr/>
        </p:nvSpPr>
        <p:spPr bwMode="auto">
          <a:xfrm>
            <a:off x="3402013" y="6313488"/>
            <a:ext cx="412750" cy="20796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44" name="Line 44"/>
          <p:cNvSpPr>
            <a:spLocks noChangeShapeType="1"/>
          </p:cNvSpPr>
          <p:nvPr/>
        </p:nvSpPr>
        <p:spPr bwMode="auto">
          <a:xfrm flipH="1">
            <a:off x="3006725" y="5967413"/>
            <a:ext cx="185738" cy="339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45" name="Line 45"/>
          <p:cNvSpPr>
            <a:spLocks noChangeShapeType="1"/>
          </p:cNvSpPr>
          <p:nvPr/>
        </p:nvSpPr>
        <p:spPr bwMode="auto">
          <a:xfrm>
            <a:off x="3448050" y="5949950"/>
            <a:ext cx="169863" cy="357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46" name="Rectangle 46"/>
          <p:cNvSpPr>
            <a:spLocks noChangeArrowheads="1"/>
          </p:cNvSpPr>
          <p:nvPr/>
        </p:nvSpPr>
        <p:spPr bwMode="auto">
          <a:xfrm>
            <a:off x="3522663" y="5189538"/>
            <a:ext cx="412750" cy="20796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47" name="Rectangle 47"/>
          <p:cNvSpPr>
            <a:spLocks noChangeArrowheads="1"/>
          </p:cNvSpPr>
          <p:nvPr/>
        </p:nvSpPr>
        <p:spPr bwMode="auto">
          <a:xfrm>
            <a:off x="4116388" y="5189538"/>
            <a:ext cx="412750" cy="20796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48" name="Line 48"/>
          <p:cNvSpPr>
            <a:spLocks noChangeShapeType="1"/>
          </p:cNvSpPr>
          <p:nvPr/>
        </p:nvSpPr>
        <p:spPr bwMode="auto">
          <a:xfrm flipH="1">
            <a:off x="3721100" y="5048250"/>
            <a:ext cx="238125" cy="134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49" name="Line 49"/>
          <p:cNvSpPr>
            <a:spLocks noChangeShapeType="1"/>
          </p:cNvSpPr>
          <p:nvPr/>
        </p:nvSpPr>
        <p:spPr bwMode="auto">
          <a:xfrm>
            <a:off x="4129088" y="5030788"/>
            <a:ext cx="2032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50" name="Rectangle 50"/>
          <p:cNvSpPr>
            <a:spLocks noChangeArrowheads="1"/>
          </p:cNvSpPr>
          <p:nvPr/>
        </p:nvSpPr>
        <p:spPr bwMode="auto">
          <a:xfrm>
            <a:off x="4217988" y="4287838"/>
            <a:ext cx="412750" cy="20796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51" name="Rectangle 51"/>
          <p:cNvSpPr>
            <a:spLocks noChangeArrowheads="1"/>
          </p:cNvSpPr>
          <p:nvPr/>
        </p:nvSpPr>
        <p:spPr bwMode="auto">
          <a:xfrm>
            <a:off x="4760913" y="4287838"/>
            <a:ext cx="412750" cy="20796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52" name="Line 52"/>
          <p:cNvSpPr>
            <a:spLocks noChangeShapeType="1"/>
          </p:cNvSpPr>
          <p:nvPr/>
        </p:nvSpPr>
        <p:spPr bwMode="auto">
          <a:xfrm flipH="1">
            <a:off x="4349750" y="4146550"/>
            <a:ext cx="238125" cy="134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53" name="Line 53"/>
          <p:cNvSpPr>
            <a:spLocks noChangeShapeType="1"/>
          </p:cNvSpPr>
          <p:nvPr/>
        </p:nvSpPr>
        <p:spPr bwMode="auto">
          <a:xfrm>
            <a:off x="4791075" y="4146550"/>
            <a:ext cx="2032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54" name="Rectangle 54"/>
          <p:cNvSpPr>
            <a:spLocks noChangeArrowheads="1"/>
          </p:cNvSpPr>
          <p:nvPr/>
        </p:nvSpPr>
        <p:spPr bwMode="auto">
          <a:xfrm>
            <a:off x="4848225" y="3403600"/>
            <a:ext cx="412750" cy="20796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55" name="Rectangle 55"/>
          <p:cNvSpPr>
            <a:spLocks noChangeArrowheads="1"/>
          </p:cNvSpPr>
          <p:nvPr/>
        </p:nvSpPr>
        <p:spPr bwMode="auto">
          <a:xfrm>
            <a:off x="5391150" y="3403600"/>
            <a:ext cx="412750" cy="20796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56" name="Line 56"/>
          <p:cNvSpPr>
            <a:spLocks noChangeShapeType="1"/>
          </p:cNvSpPr>
          <p:nvPr/>
        </p:nvSpPr>
        <p:spPr bwMode="auto">
          <a:xfrm flipH="1">
            <a:off x="4995863" y="3262313"/>
            <a:ext cx="238125" cy="1349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57" name="Line 57"/>
          <p:cNvSpPr>
            <a:spLocks noChangeShapeType="1"/>
          </p:cNvSpPr>
          <p:nvPr/>
        </p:nvSpPr>
        <p:spPr bwMode="auto">
          <a:xfrm>
            <a:off x="5403850" y="3244850"/>
            <a:ext cx="2032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58" name="Rectangle 58"/>
          <p:cNvSpPr>
            <a:spLocks noChangeArrowheads="1"/>
          </p:cNvSpPr>
          <p:nvPr/>
        </p:nvSpPr>
        <p:spPr bwMode="auto">
          <a:xfrm>
            <a:off x="6197600" y="1838325"/>
            <a:ext cx="2617788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rgbClr val="CC3300"/>
                </a:solidFill>
              </a:rPr>
              <a:t>inorder traversal</a:t>
            </a:r>
            <a:endParaRPr lang="en-US" altLang="zh-TW" sz="2400">
              <a:solidFill>
                <a:schemeClr val="tx1"/>
              </a:solidFill>
            </a:endParaRPr>
          </a:p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A / B * C * D + E</a:t>
            </a:r>
          </a:p>
          <a:p>
            <a:pPr eaLnBrk="0" hangingPunct="0"/>
            <a:r>
              <a:rPr lang="en-US" altLang="zh-TW" sz="2400"/>
              <a:t>infix expression</a:t>
            </a:r>
            <a:endParaRPr lang="en-US" altLang="zh-TW" sz="2400">
              <a:solidFill>
                <a:schemeClr val="tx1"/>
              </a:solidFill>
            </a:endParaRPr>
          </a:p>
          <a:p>
            <a:pPr eaLnBrk="0" hangingPunct="0"/>
            <a:r>
              <a:rPr lang="en-US" altLang="zh-TW" sz="2400">
                <a:solidFill>
                  <a:srgbClr val="CC3300"/>
                </a:solidFill>
              </a:rPr>
              <a:t>preorder traversal</a:t>
            </a:r>
          </a:p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+ * * / A B C D E</a:t>
            </a:r>
          </a:p>
          <a:p>
            <a:pPr eaLnBrk="0" hangingPunct="0"/>
            <a:r>
              <a:rPr lang="en-US" altLang="zh-TW" sz="2400"/>
              <a:t>prefix expression</a:t>
            </a:r>
            <a:endParaRPr lang="en-US" altLang="zh-TW" sz="2400">
              <a:solidFill>
                <a:schemeClr val="tx1"/>
              </a:solidFill>
            </a:endParaRPr>
          </a:p>
          <a:p>
            <a:pPr eaLnBrk="0" hangingPunct="0"/>
            <a:r>
              <a:rPr lang="en-US" altLang="zh-TW" sz="2400">
                <a:solidFill>
                  <a:srgbClr val="CC3300"/>
                </a:solidFill>
              </a:rPr>
              <a:t>postorder traversal</a:t>
            </a:r>
          </a:p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A B / C * D * E +</a:t>
            </a:r>
            <a:endParaRPr lang="en-US" altLang="zh-TW" sz="2400"/>
          </a:p>
          <a:p>
            <a:pPr eaLnBrk="0" hangingPunct="0"/>
            <a:r>
              <a:rPr lang="en-US" altLang="zh-TW" sz="2400"/>
              <a:t>postfix expression</a:t>
            </a:r>
          </a:p>
          <a:p>
            <a:pPr eaLnBrk="0" hangingPunct="0"/>
            <a:r>
              <a:rPr lang="en-US" altLang="zh-TW" sz="2400">
                <a:solidFill>
                  <a:srgbClr val="CC3300"/>
                </a:solidFill>
              </a:rPr>
              <a:t>level order traversal</a:t>
            </a:r>
          </a:p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+ * E * D / C A B</a:t>
            </a:r>
          </a:p>
        </p:txBody>
      </p:sp>
      <p:pic>
        <p:nvPicPr>
          <p:cNvPr id="62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Rectangle 62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5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0E67-A8A5-48D8-A22D-7038057A414C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609600"/>
            <a:ext cx="91630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altLang="zh-TW" sz="4400">
                <a:solidFill>
                  <a:schemeClr val="tx2"/>
                </a:solidFill>
              </a:rPr>
              <a:t>Inorder Traversal </a:t>
            </a:r>
            <a:r>
              <a:rPr lang="en-US" altLang="zh-TW" sz="2400">
                <a:solidFill>
                  <a:schemeClr val="tx2"/>
                </a:solidFill>
              </a:rPr>
              <a:t>(recursive version)</a:t>
            </a:r>
            <a:endParaRPr lang="en-US" altLang="zh-TW" sz="4400">
              <a:solidFill>
                <a:schemeClr val="tx2"/>
              </a:solidFill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990600" y="2019300"/>
            <a:ext cx="91630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void inorder(tree_pointer ptr)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/* inorder tree traversal */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    if (ptr) {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        inorder(ptr-&gt;left_child);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        printf(“%d”, ptr-&gt;data);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        indorder(ptr-&gt;right_child);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    }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6249988" y="3298825"/>
            <a:ext cx="2400300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A / B * C * D + E</a:t>
            </a:r>
          </a:p>
        </p:txBody>
      </p:sp>
      <p:pic>
        <p:nvPicPr>
          <p:cNvPr id="8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5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494E5-EFC9-491D-AC78-E754E7ACB701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609600"/>
            <a:ext cx="91630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altLang="zh-TW" sz="4400">
                <a:solidFill>
                  <a:schemeClr val="tx2"/>
                </a:solidFill>
              </a:rPr>
              <a:t>Preorder Traversal</a:t>
            </a:r>
            <a:r>
              <a:rPr lang="en-US" altLang="zh-TW" sz="2400">
                <a:solidFill>
                  <a:schemeClr val="tx2"/>
                </a:solidFill>
              </a:rPr>
              <a:t> (recursive version)</a:t>
            </a:r>
            <a:endParaRPr lang="en-US" altLang="zh-TW" sz="4400">
              <a:solidFill>
                <a:schemeClr val="tx2"/>
              </a:solidFill>
            </a:endParaRP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971550" y="1981200"/>
            <a:ext cx="91630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void preorder(tree_pointer ptr)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/* preorder tree traversal */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    if (ptr) {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        printf(“%d”, ptr-&gt;data);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        preorder(ptr-&gt;left_child);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        predorder(ptr-&gt;right_child);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    }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6070600" y="3221038"/>
            <a:ext cx="2400300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+ * * / A B C D E</a:t>
            </a:r>
          </a:p>
        </p:txBody>
      </p:sp>
      <p:pic>
        <p:nvPicPr>
          <p:cNvPr id="8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5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56EF-DB9B-41E8-A4A8-60043B435132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55298" name="Rectangle 1026"/>
          <p:cNvSpPr>
            <a:spLocks noChangeArrowheads="1"/>
          </p:cNvSpPr>
          <p:nvPr/>
        </p:nvSpPr>
        <p:spPr bwMode="auto">
          <a:xfrm>
            <a:off x="0" y="609600"/>
            <a:ext cx="91630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altLang="zh-TW" sz="4400">
                <a:solidFill>
                  <a:schemeClr val="tx2"/>
                </a:solidFill>
              </a:rPr>
              <a:t>Postorder Traversal</a:t>
            </a:r>
            <a:r>
              <a:rPr lang="en-US" altLang="zh-TW" sz="2400">
                <a:solidFill>
                  <a:schemeClr val="tx2"/>
                </a:solidFill>
              </a:rPr>
              <a:t> (recursive version)</a:t>
            </a:r>
            <a:endParaRPr lang="en-US" altLang="zh-TW" sz="4400">
              <a:solidFill>
                <a:schemeClr val="tx2"/>
              </a:solidFill>
            </a:endParaRPr>
          </a:p>
        </p:txBody>
      </p:sp>
      <p:sp>
        <p:nvSpPr>
          <p:cNvPr id="55299" name="Rectangle 1027"/>
          <p:cNvSpPr>
            <a:spLocks noChangeArrowheads="1"/>
          </p:cNvSpPr>
          <p:nvPr/>
        </p:nvSpPr>
        <p:spPr bwMode="auto">
          <a:xfrm>
            <a:off x="1047750" y="1981200"/>
            <a:ext cx="91630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void postorder(tree_pointer ptr)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/* postorder tree traversal */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    if (ptr) {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        postorder(ptr-&gt;left_child);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        postdorder(ptr-&gt;right_child);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        printf(“%d”, ptr-&gt;data);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    }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5300" name="Rectangle 1028"/>
          <p:cNvSpPr>
            <a:spLocks noChangeArrowheads="1"/>
          </p:cNvSpPr>
          <p:nvPr/>
        </p:nvSpPr>
        <p:spPr bwMode="auto">
          <a:xfrm>
            <a:off x="5965825" y="3227388"/>
            <a:ext cx="2400300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A B / C * D * E +</a:t>
            </a:r>
          </a:p>
        </p:txBody>
      </p:sp>
      <p:pic>
        <p:nvPicPr>
          <p:cNvPr id="8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143000"/>
          </a:xfrm>
        </p:spPr>
        <p:txBody>
          <a:bodyPr/>
          <a:lstStyle/>
          <a:p>
            <a:pPr algn="ctr"/>
            <a:r>
              <a:rPr lang="en-US" altLang="zh-TW"/>
              <a:t>Applications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>
          <a:xfrm>
            <a:off x="1135063" y="1390650"/>
            <a:ext cx="77724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/>
              <a:t>Find equivalence class </a:t>
            </a:r>
            <a:r>
              <a:rPr lang="en-US" altLang="zh-TW">
                <a:solidFill>
                  <a:srgbClr val="006600"/>
                </a:solidFill>
              </a:rPr>
              <a:t>i </a:t>
            </a:r>
            <a:r>
              <a:rPr lang="en-US" altLang="zh-TW">
                <a:solidFill>
                  <a:srgbClr val="006600"/>
                </a:solidFill>
                <a:sym typeface="Symbol" pitchFamily="18" charset="2"/>
              </a:rPr>
              <a:t> j</a:t>
            </a:r>
            <a:endParaRPr lang="en-US" altLang="zh-TW">
              <a:sym typeface="Symbol" pitchFamily="18" charset="2"/>
            </a:endParaRPr>
          </a:p>
          <a:p>
            <a:r>
              <a:rPr lang="en-US" altLang="zh-TW">
                <a:sym typeface="Symbol" pitchFamily="18" charset="2"/>
              </a:rPr>
              <a:t>Find S</a:t>
            </a:r>
            <a:r>
              <a:rPr lang="en-US" altLang="zh-TW" baseline="-25000">
                <a:sym typeface="Symbol" pitchFamily="18" charset="2"/>
              </a:rPr>
              <a:t>i</a:t>
            </a:r>
            <a:r>
              <a:rPr lang="en-US" altLang="zh-TW">
                <a:sym typeface="Symbol" pitchFamily="18" charset="2"/>
              </a:rPr>
              <a:t> and S</a:t>
            </a:r>
            <a:r>
              <a:rPr lang="en-US" altLang="zh-TW" baseline="-25000">
                <a:sym typeface="Symbol" pitchFamily="18" charset="2"/>
              </a:rPr>
              <a:t>j</a:t>
            </a:r>
            <a:r>
              <a:rPr lang="en-US" altLang="zh-TW">
                <a:sym typeface="Symbol" pitchFamily="18" charset="2"/>
              </a:rPr>
              <a:t> such that i  S</a:t>
            </a:r>
            <a:r>
              <a:rPr lang="en-US" altLang="zh-TW" baseline="-25000">
                <a:sym typeface="Symbol" pitchFamily="18" charset="2"/>
              </a:rPr>
              <a:t>i</a:t>
            </a:r>
            <a:r>
              <a:rPr lang="en-US" altLang="zh-TW">
                <a:sym typeface="Symbol" pitchFamily="18" charset="2"/>
              </a:rPr>
              <a:t> and j  S</a:t>
            </a:r>
            <a:r>
              <a:rPr lang="en-US" altLang="zh-TW" baseline="-25000">
                <a:sym typeface="Symbol" pitchFamily="18" charset="2"/>
              </a:rPr>
              <a:t>j</a:t>
            </a:r>
            <a:r>
              <a:rPr lang="en-US" altLang="zh-TW">
                <a:sym typeface="Symbol" pitchFamily="18" charset="2"/>
              </a:rPr>
              <a:t/>
            </a:r>
            <a:br>
              <a:rPr lang="en-US" altLang="zh-TW">
                <a:sym typeface="Symbol" pitchFamily="18" charset="2"/>
              </a:rPr>
            </a:br>
            <a:r>
              <a:rPr lang="en-US" altLang="zh-TW">
                <a:sym typeface="Symbol" pitchFamily="18" charset="2"/>
              </a:rPr>
              <a:t>	(two finds)</a:t>
            </a:r>
          </a:p>
          <a:p>
            <a:pPr lvl="1"/>
            <a:r>
              <a:rPr lang="en-US" altLang="zh-TW">
                <a:sym typeface="Symbol" pitchFamily="18" charset="2"/>
              </a:rPr>
              <a:t>S</a:t>
            </a:r>
            <a:r>
              <a:rPr lang="en-US" altLang="zh-TW" baseline="-25000">
                <a:sym typeface="Symbol" pitchFamily="18" charset="2"/>
              </a:rPr>
              <a:t>i</a:t>
            </a:r>
            <a:r>
              <a:rPr lang="en-US" altLang="zh-TW">
                <a:sym typeface="Symbol" pitchFamily="18" charset="2"/>
              </a:rPr>
              <a:t> = S</a:t>
            </a:r>
            <a:r>
              <a:rPr lang="en-US" altLang="zh-TW" baseline="-25000">
                <a:sym typeface="Symbol" pitchFamily="18" charset="2"/>
              </a:rPr>
              <a:t>j	</a:t>
            </a:r>
            <a:r>
              <a:rPr lang="en-US" altLang="zh-TW">
                <a:solidFill>
                  <a:srgbClr val="CC3300"/>
                </a:solidFill>
                <a:sym typeface="Symbol" pitchFamily="18" charset="2"/>
              </a:rPr>
              <a:t>do nothing</a:t>
            </a:r>
            <a:endParaRPr lang="en-US" altLang="zh-TW">
              <a:sym typeface="Symbol" pitchFamily="18" charset="2"/>
            </a:endParaRPr>
          </a:p>
          <a:p>
            <a:pPr lvl="1"/>
            <a:r>
              <a:rPr lang="en-US" altLang="zh-TW">
                <a:sym typeface="Symbol" pitchFamily="18" charset="2"/>
              </a:rPr>
              <a:t>S</a:t>
            </a:r>
            <a:r>
              <a:rPr lang="en-US" altLang="zh-TW" baseline="-25000">
                <a:sym typeface="Symbol" pitchFamily="18" charset="2"/>
              </a:rPr>
              <a:t>i</a:t>
            </a:r>
            <a:r>
              <a:rPr lang="en-US" altLang="zh-TW">
                <a:sym typeface="Symbol" pitchFamily="18" charset="2"/>
              </a:rPr>
              <a:t>  S</a:t>
            </a:r>
            <a:r>
              <a:rPr lang="en-US" altLang="zh-TW" baseline="-25000">
                <a:sym typeface="Symbol" pitchFamily="18" charset="2"/>
              </a:rPr>
              <a:t>j	</a:t>
            </a:r>
            <a:r>
              <a:rPr lang="en-US" altLang="zh-TW">
                <a:solidFill>
                  <a:srgbClr val="CC3300"/>
                </a:solidFill>
                <a:sym typeface="Symbol" pitchFamily="18" charset="2"/>
              </a:rPr>
              <a:t>union(S</a:t>
            </a:r>
            <a:r>
              <a:rPr lang="en-US" altLang="zh-TW" baseline="-25000">
                <a:solidFill>
                  <a:srgbClr val="CC3300"/>
                </a:solidFill>
                <a:sym typeface="Symbol" pitchFamily="18" charset="2"/>
              </a:rPr>
              <a:t>i</a:t>
            </a:r>
            <a:r>
              <a:rPr lang="en-US" altLang="zh-TW">
                <a:solidFill>
                  <a:srgbClr val="CC3300"/>
                </a:solidFill>
                <a:sym typeface="Symbol" pitchFamily="18" charset="2"/>
              </a:rPr>
              <a:t> , S</a:t>
            </a:r>
            <a:r>
              <a:rPr lang="en-US" altLang="zh-TW" baseline="-25000">
                <a:solidFill>
                  <a:srgbClr val="CC3300"/>
                </a:solidFill>
                <a:sym typeface="Symbol" pitchFamily="18" charset="2"/>
              </a:rPr>
              <a:t>j</a:t>
            </a:r>
            <a:r>
              <a:rPr lang="en-US" altLang="zh-TW">
                <a:solidFill>
                  <a:srgbClr val="CC3300"/>
                </a:solidFill>
                <a:sym typeface="Symbol" pitchFamily="18" charset="2"/>
              </a:rPr>
              <a:t>)</a:t>
            </a:r>
          </a:p>
          <a:p>
            <a:r>
              <a:rPr lang="en-US" altLang="zh-TW">
                <a:sym typeface="Symbol" pitchFamily="18" charset="2"/>
              </a:rPr>
              <a:t>example</a:t>
            </a:r>
            <a:br>
              <a:rPr lang="en-US" altLang="zh-TW">
                <a:sym typeface="Symbol" pitchFamily="18" charset="2"/>
              </a:rPr>
            </a:br>
            <a:r>
              <a:rPr lang="en-US" altLang="zh-TW">
                <a:sym typeface="Symbol" pitchFamily="18" charset="2"/>
              </a:rPr>
              <a:t>0  4, 3  1, 6  10, 8  9, 7  4, 6  8,</a:t>
            </a:r>
            <a:br>
              <a:rPr lang="en-US" altLang="zh-TW">
                <a:sym typeface="Symbol" pitchFamily="18" charset="2"/>
              </a:rPr>
            </a:br>
            <a:r>
              <a:rPr lang="en-US" altLang="zh-TW">
                <a:sym typeface="Symbol" pitchFamily="18" charset="2"/>
              </a:rPr>
              <a:t>3  5, 2  11, 11  0</a:t>
            </a:r>
            <a:br>
              <a:rPr lang="en-US" altLang="zh-TW">
                <a:sym typeface="Symbol" pitchFamily="18" charset="2"/>
              </a:rPr>
            </a:br>
            <a:r>
              <a:rPr lang="en-US" altLang="zh-TW">
                <a:solidFill>
                  <a:srgbClr val="003399"/>
                </a:solidFill>
                <a:sym typeface="Symbol" pitchFamily="18" charset="2"/>
              </a:rPr>
              <a:t>{0, 2, 4, 7, 11}, {1, 3, 5}, {6, 8, 9, 10}</a:t>
            </a:r>
            <a:endParaRPr lang="en-US" altLang="zh-TW">
              <a:sym typeface="Symbol" pitchFamily="18" charset="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CB74-DFAE-4403-971A-A684CDED84AA}" type="slidenum">
              <a:rPr lang="en-US" altLang="zh-TW"/>
              <a:pPr/>
              <a:t>16</a:t>
            </a:fld>
            <a:endParaRPr lang="en-US" altLang="zh-TW"/>
          </a:p>
        </p:txBody>
      </p:sp>
      <p:pic>
        <p:nvPicPr>
          <p:cNvPr id="7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5</a:t>
            </a:r>
          </a:p>
        </p:txBody>
      </p:sp>
      <p:sp>
        <p:nvSpPr>
          <p:cNvPr id="3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7218-79CC-437D-8BD7-2FD29AB75AC8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109570" name="Text Box 2"/>
          <p:cNvSpPr txBox="1">
            <a:spLocks noChangeArrowheads="1"/>
          </p:cNvSpPr>
          <p:nvPr/>
        </p:nvSpPr>
        <p:spPr bwMode="auto">
          <a:xfrm>
            <a:off x="1412875" y="409575"/>
            <a:ext cx="47609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800">
                <a:solidFill>
                  <a:schemeClr val="tx1"/>
                </a:solidFill>
              </a:rPr>
              <a:t>preorder: 	A B C D E F G H I</a:t>
            </a:r>
            <a:br>
              <a:rPr lang="en-US" altLang="zh-TW" sz="2800">
                <a:solidFill>
                  <a:schemeClr val="tx1"/>
                </a:solidFill>
              </a:rPr>
            </a:br>
            <a:r>
              <a:rPr lang="en-US" altLang="zh-TW" sz="2800">
                <a:solidFill>
                  <a:schemeClr val="tx1"/>
                </a:solidFill>
              </a:rPr>
              <a:t>inorder:	B C A E D G H F I</a:t>
            </a:r>
          </a:p>
        </p:txBody>
      </p:sp>
      <p:sp>
        <p:nvSpPr>
          <p:cNvPr id="109571" name="Oval 3"/>
          <p:cNvSpPr>
            <a:spLocks noChangeArrowheads="1"/>
          </p:cNvSpPr>
          <p:nvPr/>
        </p:nvSpPr>
        <p:spPr bwMode="auto">
          <a:xfrm>
            <a:off x="2247900" y="1390650"/>
            <a:ext cx="400050" cy="4191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2236788" y="1304925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280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09573" name="Oval 5"/>
          <p:cNvSpPr>
            <a:spLocks noChangeArrowheads="1"/>
          </p:cNvSpPr>
          <p:nvPr/>
        </p:nvSpPr>
        <p:spPr bwMode="auto">
          <a:xfrm>
            <a:off x="647700" y="2476500"/>
            <a:ext cx="1676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2800">
                <a:solidFill>
                  <a:schemeClr val="tx1"/>
                </a:solidFill>
              </a:rPr>
              <a:t>B, C</a:t>
            </a:r>
          </a:p>
        </p:txBody>
      </p:sp>
      <p:sp>
        <p:nvSpPr>
          <p:cNvPr id="109574" name="Oval 6"/>
          <p:cNvSpPr>
            <a:spLocks noChangeArrowheads="1"/>
          </p:cNvSpPr>
          <p:nvPr/>
        </p:nvSpPr>
        <p:spPr bwMode="auto">
          <a:xfrm>
            <a:off x="2647950" y="2362200"/>
            <a:ext cx="253365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5" name="Text Box 7"/>
          <p:cNvSpPr txBox="1">
            <a:spLocks noChangeArrowheads="1"/>
          </p:cNvSpPr>
          <p:nvPr/>
        </p:nvSpPr>
        <p:spPr bwMode="auto">
          <a:xfrm>
            <a:off x="2717800" y="2409825"/>
            <a:ext cx="2379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2800">
                <a:solidFill>
                  <a:schemeClr val="tx1"/>
                </a:solidFill>
              </a:rPr>
              <a:t>D, E, F, G, H, I</a:t>
            </a:r>
          </a:p>
        </p:txBody>
      </p:sp>
      <p:sp>
        <p:nvSpPr>
          <p:cNvPr id="109577" name="Line 9"/>
          <p:cNvSpPr>
            <a:spLocks noChangeShapeType="1"/>
          </p:cNvSpPr>
          <p:nvPr/>
        </p:nvSpPr>
        <p:spPr bwMode="auto">
          <a:xfrm flipH="1">
            <a:off x="1485900" y="1809750"/>
            <a:ext cx="914400" cy="666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8" name="Line 10"/>
          <p:cNvSpPr>
            <a:spLocks noChangeShapeType="1"/>
          </p:cNvSpPr>
          <p:nvPr/>
        </p:nvSpPr>
        <p:spPr bwMode="auto">
          <a:xfrm>
            <a:off x="2400300" y="1790700"/>
            <a:ext cx="81915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9" name="Oval 11"/>
          <p:cNvSpPr>
            <a:spLocks noChangeArrowheads="1"/>
          </p:cNvSpPr>
          <p:nvPr/>
        </p:nvSpPr>
        <p:spPr bwMode="auto">
          <a:xfrm>
            <a:off x="1847850" y="3181350"/>
            <a:ext cx="400050" cy="4191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80" name="Text Box 12"/>
          <p:cNvSpPr txBox="1">
            <a:spLocks noChangeArrowheads="1"/>
          </p:cNvSpPr>
          <p:nvPr/>
        </p:nvSpPr>
        <p:spPr bwMode="auto">
          <a:xfrm>
            <a:off x="1836738" y="3095625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280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09582" name="Oval 14"/>
          <p:cNvSpPr>
            <a:spLocks noChangeArrowheads="1"/>
          </p:cNvSpPr>
          <p:nvPr/>
        </p:nvSpPr>
        <p:spPr bwMode="auto">
          <a:xfrm>
            <a:off x="2247900" y="4152900"/>
            <a:ext cx="253365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83" name="Text Box 15"/>
          <p:cNvSpPr txBox="1">
            <a:spLocks noChangeArrowheads="1"/>
          </p:cNvSpPr>
          <p:nvPr/>
        </p:nvSpPr>
        <p:spPr bwMode="auto">
          <a:xfrm>
            <a:off x="2317750" y="4200525"/>
            <a:ext cx="2379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2800">
                <a:solidFill>
                  <a:schemeClr val="tx1"/>
                </a:solidFill>
              </a:rPr>
              <a:t>D, E, F, G, H, I</a:t>
            </a:r>
          </a:p>
        </p:txBody>
      </p:sp>
      <p:sp>
        <p:nvSpPr>
          <p:cNvPr id="109584" name="Line 16"/>
          <p:cNvSpPr>
            <a:spLocks noChangeShapeType="1"/>
          </p:cNvSpPr>
          <p:nvPr/>
        </p:nvSpPr>
        <p:spPr bwMode="auto">
          <a:xfrm flipH="1">
            <a:off x="1085850" y="3600450"/>
            <a:ext cx="914400" cy="666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85" name="Line 17"/>
          <p:cNvSpPr>
            <a:spLocks noChangeShapeType="1"/>
          </p:cNvSpPr>
          <p:nvPr/>
        </p:nvSpPr>
        <p:spPr bwMode="auto">
          <a:xfrm>
            <a:off x="2000250" y="3581400"/>
            <a:ext cx="81915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86" name="Oval 18"/>
          <p:cNvSpPr>
            <a:spLocks noChangeArrowheads="1"/>
          </p:cNvSpPr>
          <p:nvPr/>
        </p:nvSpPr>
        <p:spPr bwMode="auto">
          <a:xfrm>
            <a:off x="914400" y="4267200"/>
            <a:ext cx="400050" cy="4191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280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09588" name="Oval 20"/>
          <p:cNvSpPr>
            <a:spLocks noChangeArrowheads="1"/>
          </p:cNvSpPr>
          <p:nvPr/>
        </p:nvSpPr>
        <p:spPr bwMode="auto">
          <a:xfrm>
            <a:off x="1714500" y="5486400"/>
            <a:ext cx="400050" cy="4191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280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09590" name="Line 22"/>
          <p:cNvSpPr>
            <a:spLocks noChangeShapeType="1"/>
          </p:cNvSpPr>
          <p:nvPr/>
        </p:nvSpPr>
        <p:spPr bwMode="auto">
          <a:xfrm>
            <a:off x="1200150" y="4705350"/>
            <a:ext cx="628650" cy="781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91" name="Oval 23"/>
          <p:cNvSpPr>
            <a:spLocks noChangeArrowheads="1"/>
          </p:cNvSpPr>
          <p:nvPr/>
        </p:nvSpPr>
        <p:spPr bwMode="auto">
          <a:xfrm>
            <a:off x="6610350" y="1333500"/>
            <a:ext cx="400050" cy="4191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92" name="Text Box 24"/>
          <p:cNvSpPr txBox="1">
            <a:spLocks noChangeArrowheads="1"/>
          </p:cNvSpPr>
          <p:nvPr/>
        </p:nvSpPr>
        <p:spPr bwMode="auto">
          <a:xfrm>
            <a:off x="6599238" y="1247775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280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09595" name="Line 27"/>
          <p:cNvSpPr>
            <a:spLocks noChangeShapeType="1"/>
          </p:cNvSpPr>
          <p:nvPr/>
        </p:nvSpPr>
        <p:spPr bwMode="auto">
          <a:xfrm flipH="1">
            <a:off x="5848350" y="1752600"/>
            <a:ext cx="914400" cy="666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96" name="Line 28"/>
          <p:cNvSpPr>
            <a:spLocks noChangeShapeType="1"/>
          </p:cNvSpPr>
          <p:nvPr/>
        </p:nvSpPr>
        <p:spPr bwMode="auto">
          <a:xfrm>
            <a:off x="6762750" y="1733550"/>
            <a:ext cx="81915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97" name="Oval 29"/>
          <p:cNvSpPr>
            <a:spLocks noChangeArrowheads="1"/>
          </p:cNvSpPr>
          <p:nvPr/>
        </p:nvSpPr>
        <p:spPr bwMode="auto">
          <a:xfrm>
            <a:off x="5676900" y="2419350"/>
            <a:ext cx="400050" cy="4191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280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09598" name="Oval 30"/>
          <p:cNvSpPr>
            <a:spLocks noChangeArrowheads="1"/>
          </p:cNvSpPr>
          <p:nvPr/>
        </p:nvSpPr>
        <p:spPr bwMode="auto">
          <a:xfrm>
            <a:off x="6019800" y="3333750"/>
            <a:ext cx="400050" cy="4191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280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09600" name="Line 32"/>
          <p:cNvSpPr>
            <a:spLocks noChangeShapeType="1"/>
          </p:cNvSpPr>
          <p:nvPr/>
        </p:nvSpPr>
        <p:spPr bwMode="auto">
          <a:xfrm>
            <a:off x="5962650" y="2838450"/>
            <a:ext cx="228600" cy="476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01" name="Oval 33"/>
          <p:cNvSpPr>
            <a:spLocks noChangeArrowheads="1"/>
          </p:cNvSpPr>
          <p:nvPr/>
        </p:nvSpPr>
        <p:spPr bwMode="auto">
          <a:xfrm>
            <a:off x="7410450" y="2324100"/>
            <a:ext cx="400050" cy="4191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280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09603" name="Line 35"/>
          <p:cNvSpPr>
            <a:spLocks noChangeShapeType="1"/>
          </p:cNvSpPr>
          <p:nvPr/>
        </p:nvSpPr>
        <p:spPr bwMode="auto">
          <a:xfrm flipH="1">
            <a:off x="7029450" y="2705100"/>
            <a:ext cx="476250" cy="704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04" name="Oval 36"/>
          <p:cNvSpPr>
            <a:spLocks noChangeArrowheads="1"/>
          </p:cNvSpPr>
          <p:nvPr/>
        </p:nvSpPr>
        <p:spPr bwMode="auto">
          <a:xfrm>
            <a:off x="6800850" y="3352800"/>
            <a:ext cx="400050" cy="4191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280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09605" name="Line 37"/>
          <p:cNvSpPr>
            <a:spLocks noChangeShapeType="1"/>
          </p:cNvSpPr>
          <p:nvPr/>
        </p:nvSpPr>
        <p:spPr bwMode="auto">
          <a:xfrm>
            <a:off x="7753350" y="2705100"/>
            <a:ext cx="419100" cy="704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06" name="Oval 38"/>
          <p:cNvSpPr>
            <a:spLocks noChangeArrowheads="1"/>
          </p:cNvSpPr>
          <p:nvPr/>
        </p:nvSpPr>
        <p:spPr bwMode="auto">
          <a:xfrm>
            <a:off x="7962900" y="3390900"/>
            <a:ext cx="400050" cy="4191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280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09607" name="Oval 39"/>
          <p:cNvSpPr>
            <a:spLocks noChangeArrowheads="1"/>
          </p:cNvSpPr>
          <p:nvPr/>
        </p:nvSpPr>
        <p:spPr bwMode="auto">
          <a:xfrm>
            <a:off x="7143750" y="4305300"/>
            <a:ext cx="400050" cy="4191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280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09608" name="Oval 40"/>
          <p:cNvSpPr>
            <a:spLocks noChangeArrowheads="1"/>
          </p:cNvSpPr>
          <p:nvPr/>
        </p:nvSpPr>
        <p:spPr bwMode="auto">
          <a:xfrm>
            <a:off x="8743950" y="4343400"/>
            <a:ext cx="400050" cy="4191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2800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109610" name="Line 42"/>
          <p:cNvSpPr>
            <a:spLocks noChangeShapeType="1"/>
          </p:cNvSpPr>
          <p:nvPr/>
        </p:nvSpPr>
        <p:spPr bwMode="auto">
          <a:xfrm flipH="1">
            <a:off x="7467600" y="3829050"/>
            <a:ext cx="59055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11" name="Line 43"/>
          <p:cNvSpPr>
            <a:spLocks noChangeShapeType="1"/>
          </p:cNvSpPr>
          <p:nvPr/>
        </p:nvSpPr>
        <p:spPr bwMode="auto">
          <a:xfrm>
            <a:off x="8286750" y="3810000"/>
            <a:ext cx="59055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12" name="Oval 44"/>
          <p:cNvSpPr>
            <a:spLocks noChangeArrowheads="1"/>
          </p:cNvSpPr>
          <p:nvPr/>
        </p:nvSpPr>
        <p:spPr bwMode="auto">
          <a:xfrm>
            <a:off x="7924800" y="5410200"/>
            <a:ext cx="400050" cy="4191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280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109613" name="Line 45"/>
          <p:cNvSpPr>
            <a:spLocks noChangeShapeType="1"/>
          </p:cNvSpPr>
          <p:nvPr/>
        </p:nvSpPr>
        <p:spPr bwMode="auto">
          <a:xfrm>
            <a:off x="7429500" y="4724400"/>
            <a:ext cx="609600" cy="704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0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Rectangle 40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143000"/>
          </a:xfrm>
        </p:spPr>
        <p:txBody>
          <a:bodyPr/>
          <a:lstStyle/>
          <a:p>
            <a:pPr algn="ctr"/>
            <a:r>
              <a:rPr lang="en-US" altLang="zh-TW"/>
              <a:t>Binary Search Tree</a:t>
            </a:r>
          </a:p>
        </p:txBody>
      </p:sp>
      <p:sp>
        <p:nvSpPr>
          <p:cNvPr id="82947" name="Rectangle 1027"/>
          <p:cNvSpPr>
            <a:spLocks noGrp="1" noChangeArrowheads="1"/>
          </p:cNvSpPr>
          <p:nvPr>
            <p:ph idx="1"/>
          </p:nvPr>
        </p:nvSpPr>
        <p:spPr>
          <a:xfrm>
            <a:off x="971550" y="1009650"/>
            <a:ext cx="7772400" cy="4114800"/>
          </a:xfrm>
        </p:spPr>
        <p:txBody>
          <a:bodyPr>
            <a:normAutofit fontScale="85000" lnSpcReduction="10000"/>
          </a:bodyPr>
          <a:lstStyle/>
          <a:p>
            <a:r>
              <a:rPr lang="en-US" altLang="zh-TW"/>
              <a:t>Heap</a:t>
            </a:r>
          </a:p>
          <a:p>
            <a:pPr lvl="1"/>
            <a:r>
              <a:rPr lang="en-US" altLang="zh-TW"/>
              <a:t>a min (max) element is deleted.  	</a:t>
            </a:r>
            <a:r>
              <a:rPr lang="en-US" altLang="zh-TW">
                <a:solidFill>
                  <a:srgbClr val="CC3300"/>
                </a:solidFill>
              </a:rPr>
              <a:t>O(log</a:t>
            </a:r>
            <a:r>
              <a:rPr lang="en-US" altLang="zh-TW" baseline="-25000">
                <a:solidFill>
                  <a:srgbClr val="CC3300"/>
                </a:solidFill>
              </a:rPr>
              <a:t>2</a:t>
            </a:r>
            <a:r>
              <a:rPr lang="en-US" altLang="zh-TW">
                <a:solidFill>
                  <a:srgbClr val="CC3300"/>
                </a:solidFill>
              </a:rPr>
              <a:t>n)</a:t>
            </a:r>
            <a:endParaRPr lang="en-US" altLang="zh-TW"/>
          </a:p>
          <a:p>
            <a:pPr lvl="1"/>
            <a:r>
              <a:rPr lang="en-US" altLang="zh-TW"/>
              <a:t>deletion of an arbitrary element  	</a:t>
            </a:r>
            <a:r>
              <a:rPr lang="en-US" altLang="zh-TW">
                <a:solidFill>
                  <a:srgbClr val="CC3300"/>
                </a:solidFill>
              </a:rPr>
              <a:t>O(n)</a:t>
            </a:r>
            <a:endParaRPr lang="en-US" altLang="zh-TW"/>
          </a:p>
          <a:p>
            <a:pPr lvl="1"/>
            <a:r>
              <a:rPr lang="en-US" altLang="zh-TW"/>
              <a:t>search for an arbitrary element 	</a:t>
            </a:r>
            <a:r>
              <a:rPr lang="en-US" altLang="zh-TW">
                <a:solidFill>
                  <a:srgbClr val="CC3300"/>
                </a:solidFill>
              </a:rPr>
              <a:t>O(n)</a:t>
            </a:r>
          </a:p>
          <a:p>
            <a:r>
              <a:rPr lang="en-US" altLang="zh-TW"/>
              <a:t>Binary search tree</a:t>
            </a:r>
          </a:p>
          <a:p>
            <a:pPr lvl="1"/>
            <a:r>
              <a:rPr lang="en-US" altLang="zh-TW"/>
              <a:t> Every element has a unique key.</a:t>
            </a:r>
          </a:p>
          <a:p>
            <a:pPr lvl="1"/>
            <a:r>
              <a:rPr lang="en-US" altLang="zh-TW"/>
              <a:t>The keys in a nonempty </a:t>
            </a:r>
            <a:r>
              <a:rPr lang="en-US" altLang="zh-TW">
                <a:solidFill>
                  <a:srgbClr val="003399"/>
                </a:solidFill>
              </a:rPr>
              <a:t>left subtree</a:t>
            </a:r>
            <a:r>
              <a:rPr lang="en-US" altLang="zh-TW"/>
              <a:t> (</a:t>
            </a:r>
            <a:r>
              <a:rPr lang="en-US" altLang="zh-TW">
                <a:solidFill>
                  <a:srgbClr val="003399"/>
                </a:solidFill>
              </a:rPr>
              <a:t>right subtree</a:t>
            </a:r>
            <a:r>
              <a:rPr lang="en-US" altLang="zh-TW"/>
              <a:t>) are </a:t>
            </a:r>
            <a:r>
              <a:rPr lang="en-US" altLang="zh-TW">
                <a:solidFill>
                  <a:srgbClr val="003399"/>
                </a:solidFill>
              </a:rPr>
              <a:t>smaller</a:t>
            </a:r>
            <a:r>
              <a:rPr lang="en-US" altLang="zh-TW"/>
              <a:t> (</a:t>
            </a:r>
            <a:r>
              <a:rPr lang="en-US" altLang="zh-TW">
                <a:solidFill>
                  <a:srgbClr val="003399"/>
                </a:solidFill>
              </a:rPr>
              <a:t>larger</a:t>
            </a:r>
            <a:r>
              <a:rPr lang="en-US" altLang="zh-TW"/>
              <a:t>) than the key in the root of subtree.</a:t>
            </a:r>
          </a:p>
          <a:p>
            <a:pPr lvl="1"/>
            <a:r>
              <a:rPr lang="en-US" altLang="zh-TW"/>
              <a:t>The left and right subtrees are also binary search trees.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FC931-E0D9-4FF9-87CE-1AFD0765C517}" type="slidenum">
              <a:rPr lang="en-US" altLang="zh-TW"/>
              <a:pPr/>
              <a:t>2</a:t>
            </a:fld>
            <a:endParaRPr lang="en-US" altLang="zh-TW"/>
          </a:p>
        </p:txBody>
      </p:sp>
      <p:pic>
        <p:nvPicPr>
          <p:cNvPr id="7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5</a:t>
            </a:r>
          </a:p>
        </p:txBody>
      </p:sp>
      <p:sp>
        <p:nvSpPr>
          <p:cNvPr id="4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20796-CE7D-43C3-949E-84E833FBF0B6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342900" y="609600"/>
            <a:ext cx="91630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altLang="zh-TW" sz="4400">
                <a:solidFill>
                  <a:schemeClr val="tx2"/>
                </a:solidFill>
              </a:rPr>
              <a:t>Examples of Binary Search Trees</a:t>
            </a:r>
          </a:p>
        </p:txBody>
      </p:sp>
      <p:sp>
        <p:nvSpPr>
          <p:cNvPr id="83971" name="Oval 3"/>
          <p:cNvSpPr>
            <a:spLocks noChangeArrowheads="1"/>
          </p:cNvSpPr>
          <p:nvPr/>
        </p:nvSpPr>
        <p:spPr bwMode="auto">
          <a:xfrm>
            <a:off x="2263775" y="2579688"/>
            <a:ext cx="392113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240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83972" name="Oval 4"/>
          <p:cNvSpPr>
            <a:spLocks noChangeArrowheads="1"/>
          </p:cNvSpPr>
          <p:nvPr/>
        </p:nvSpPr>
        <p:spPr bwMode="auto">
          <a:xfrm>
            <a:off x="1652588" y="3397250"/>
            <a:ext cx="392112" cy="3921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3" name="Oval 5"/>
          <p:cNvSpPr>
            <a:spLocks noChangeArrowheads="1"/>
          </p:cNvSpPr>
          <p:nvPr/>
        </p:nvSpPr>
        <p:spPr bwMode="auto">
          <a:xfrm>
            <a:off x="2903538" y="3363913"/>
            <a:ext cx="392112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4" name="Oval 6"/>
          <p:cNvSpPr>
            <a:spLocks noChangeArrowheads="1"/>
          </p:cNvSpPr>
          <p:nvPr/>
        </p:nvSpPr>
        <p:spPr bwMode="auto">
          <a:xfrm>
            <a:off x="1143000" y="4305300"/>
            <a:ext cx="392113" cy="3921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5" name="Line 7"/>
          <p:cNvSpPr>
            <a:spLocks noChangeShapeType="1"/>
          </p:cNvSpPr>
          <p:nvPr/>
        </p:nvSpPr>
        <p:spPr bwMode="auto">
          <a:xfrm flipH="1">
            <a:off x="1863725" y="2967038"/>
            <a:ext cx="488950" cy="428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6" name="Line 8"/>
          <p:cNvSpPr>
            <a:spLocks noChangeShapeType="1"/>
          </p:cNvSpPr>
          <p:nvPr/>
        </p:nvSpPr>
        <p:spPr bwMode="auto">
          <a:xfrm flipH="1">
            <a:off x="1349375" y="3767138"/>
            <a:ext cx="34925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7" name="Rectangle 9"/>
          <p:cNvSpPr>
            <a:spLocks noChangeArrowheads="1"/>
          </p:cNvSpPr>
          <p:nvPr/>
        </p:nvSpPr>
        <p:spPr bwMode="auto">
          <a:xfrm>
            <a:off x="1606550" y="3403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83978" name="Rectangle 10"/>
          <p:cNvSpPr>
            <a:spLocks noChangeArrowheads="1"/>
          </p:cNvSpPr>
          <p:nvPr/>
        </p:nvSpPr>
        <p:spPr bwMode="auto">
          <a:xfrm>
            <a:off x="2867025" y="33559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25</a:t>
            </a:r>
          </a:p>
        </p:txBody>
      </p:sp>
      <p:sp>
        <p:nvSpPr>
          <p:cNvPr id="83979" name="Rectangle 11"/>
          <p:cNvSpPr>
            <a:spLocks noChangeArrowheads="1"/>
          </p:cNvSpPr>
          <p:nvPr/>
        </p:nvSpPr>
        <p:spPr bwMode="auto">
          <a:xfrm>
            <a:off x="1082675" y="431165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83980" name="Line 12"/>
          <p:cNvSpPr>
            <a:spLocks noChangeShapeType="1"/>
          </p:cNvSpPr>
          <p:nvPr/>
        </p:nvSpPr>
        <p:spPr bwMode="auto">
          <a:xfrm>
            <a:off x="2579688" y="2957513"/>
            <a:ext cx="536575" cy="404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81" name="Oval 13"/>
          <p:cNvSpPr>
            <a:spLocks noChangeArrowheads="1"/>
          </p:cNvSpPr>
          <p:nvPr/>
        </p:nvSpPr>
        <p:spPr bwMode="auto">
          <a:xfrm>
            <a:off x="2068513" y="4289425"/>
            <a:ext cx="392112" cy="3921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82" name="Line 14"/>
          <p:cNvSpPr>
            <a:spLocks noChangeShapeType="1"/>
          </p:cNvSpPr>
          <p:nvPr/>
        </p:nvSpPr>
        <p:spPr bwMode="auto">
          <a:xfrm>
            <a:off x="1955800" y="3786188"/>
            <a:ext cx="333375" cy="512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83" name="Rectangle 15"/>
          <p:cNvSpPr>
            <a:spLocks noChangeArrowheads="1"/>
          </p:cNvSpPr>
          <p:nvPr/>
        </p:nvSpPr>
        <p:spPr bwMode="auto">
          <a:xfrm>
            <a:off x="2006600" y="42941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83984" name="Oval 16"/>
          <p:cNvSpPr>
            <a:spLocks noChangeArrowheads="1"/>
          </p:cNvSpPr>
          <p:nvPr/>
        </p:nvSpPr>
        <p:spPr bwMode="auto">
          <a:xfrm>
            <a:off x="5129213" y="2541588"/>
            <a:ext cx="392112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240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83985" name="Oval 17"/>
          <p:cNvSpPr>
            <a:spLocks noChangeArrowheads="1"/>
          </p:cNvSpPr>
          <p:nvPr/>
        </p:nvSpPr>
        <p:spPr bwMode="auto">
          <a:xfrm>
            <a:off x="4518025" y="3359150"/>
            <a:ext cx="392113" cy="3921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86" name="Oval 18"/>
          <p:cNvSpPr>
            <a:spLocks noChangeArrowheads="1"/>
          </p:cNvSpPr>
          <p:nvPr/>
        </p:nvSpPr>
        <p:spPr bwMode="auto">
          <a:xfrm>
            <a:off x="5768975" y="3325813"/>
            <a:ext cx="392113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87" name="Oval 19"/>
          <p:cNvSpPr>
            <a:spLocks noChangeArrowheads="1"/>
          </p:cNvSpPr>
          <p:nvPr/>
        </p:nvSpPr>
        <p:spPr bwMode="auto">
          <a:xfrm>
            <a:off x="4008438" y="4267200"/>
            <a:ext cx="392112" cy="3921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88" name="Line 20"/>
          <p:cNvSpPr>
            <a:spLocks noChangeShapeType="1"/>
          </p:cNvSpPr>
          <p:nvPr/>
        </p:nvSpPr>
        <p:spPr bwMode="auto">
          <a:xfrm flipH="1">
            <a:off x="4729163" y="2928938"/>
            <a:ext cx="488950" cy="428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89" name="Line 21"/>
          <p:cNvSpPr>
            <a:spLocks noChangeShapeType="1"/>
          </p:cNvSpPr>
          <p:nvPr/>
        </p:nvSpPr>
        <p:spPr bwMode="auto">
          <a:xfrm flipH="1">
            <a:off x="4214813" y="3729038"/>
            <a:ext cx="34925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90" name="Rectangle 22"/>
          <p:cNvSpPr>
            <a:spLocks noChangeArrowheads="1"/>
          </p:cNvSpPr>
          <p:nvPr/>
        </p:nvSpPr>
        <p:spPr bwMode="auto">
          <a:xfrm>
            <a:off x="4567238" y="33655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83991" name="Rectangle 23"/>
          <p:cNvSpPr>
            <a:spLocks noChangeArrowheads="1"/>
          </p:cNvSpPr>
          <p:nvPr/>
        </p:nvSpPr>
        <p:spPr bwMode="auto">
          <a:xfrm>
            <a:off x="5732463" y="33178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83992" name="Rectangle 24"/>
          <p:cNvSpPr>
            <a:spLocks noChangeArrowheads="1"/>
          </p:cNvSpPr>
          <p:nvPr/>
        </p:nvSpPr>
        <p:spPr bwMode="auto">
          <a:xfrm>
            <a:off x="4056063" y="42735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3993" name="Line 25"/>
          <p:cNvSpPr>
            <a:spLocks noChangeShapeType="1"/>
          </p:cNvSpPr>
          <p:nvPr/>
        </p:nvSpPr>
        <p:spPr bwMode="auto">
          <a:xfrm>
            <a:off x="5445125" y="2919413"/>
            <a:ext cx="536575" cy="404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94" name="Oval 26"/>
          <p:cNvSpPr>
            <a:spLocks noChangeArrowheads="1"/>
          </p:cNvSpPr>
          <p:nvPr/>
        </p:nvSpPr>
        <p:spPr bwMode="auto">
          <a:xfrm>
            <a:off x="7308850" y="2528888"/>
            <a:ext cx="392113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2400">
                <a:solidFill>
                  <a:schemeClr val="tx1"/>
                </a:solidFill>
              </a:rPr>
              <a:t>60</a:t>
            </a:r>
          </a:p>
        </p:txBody>
      </p:sp>
      <p:sp>
        <p:nvSpPr>
          <p:cNvPr id="83995" name="Oval 27"/>
          <p:cNvSpPr>
            <a:spLocks noChangeArrowheads="1"/>
          </p:cNvSpPr>
          <p:nvPr/>
        </p:nvSpPr>
        <p:spPr bwMode="auto">
          <a:xfrm>
            <a:off x="7948613" y="3313113"/>
            <a:ext cx="392112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96" name="Oval 28"/>
          <p:cNvSpPr>
            <a:spLocks noChangeArrowheads="1"/>
          </p:cNvSpPr>
          <p:nvPr/>
        </p:nvSpPr>
        <p:spPr bwMode="auto">
          <a:xfrm>
            <a:off x="7485063" y="4194175"/>
            <a:ext cx="392112" cy="3921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97" name="Line 29"/>
          <p:cNvSpPr>
            <a:spLocks noChangeShapeType="1"/>
          </p:cNvSpPr>
          <p:nvPr/>
        </p:nvSpPr>
        <p:spPr bwMode="auto">
          <a:xfrm flipH="1">
            <a:off x="7691438" y="3656013"/>
            <a:ext cx="34925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98" name="Rectangle 30"/>
          <p:cNvSpPr>
            <a:spLocks noChangeArrowheads="1"/>
          </p:cNvSpPr>
          <p:nvPr/>
        </p:nvSpPr>
        <p:spPr bwMode="auto">
          <a:xfrm>
            <a:off x="7912100" y="33051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83999" name="Rectangle 31"/>
          <p:cNvSpPr>
            <a:spLocks noChangeArrowheads="1"/>
          </p:cNvSpPr>
          <p:nvPr/>
        </p:nvSpPr>
        <p:spPr bwMode="auto">
          <a:xfrm>
            <a:off x="7424738" y="42005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65</a:t>
            </a:r>
          </a:p>
        </p:txBody>
      </p:sp>
      <p:sp>
        <p:nvSpPr>
          <p:cNvPr id="84000" name="Line 32"/>
          <p:cNvSpPr>
            <a:spLocks noChangeShapeType="1"/>
          </p:cNvSpPr>
          <p:nvPr/>
        </p:nvSpPr>
        <p:spPr bwMode="auto">
          <a:xfrm>
            <a:off x="7624763" y="2906713"/>
            <a:ext cx="536575" cy="404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01" name="Oval 33"/>
          <p:cNvSpPr>
            <a:spLocks noChangeArrowheads="1"/>
          </p:cNvSpPr>
          <p:nvPr/>
        </p:nvSpPr>
        <p:spPr bwMode="auto">
          <a:xfrm>
            <a:off x="8410575" y="4178300"/>
            <a:ext cx="392113" cy="3921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02" name="Line 34"/>
          <p:cNvSpPr>
            <a:spLocks noChangeShapeType="1"/>
          </p:cNvSpPr>
          <p:nvPr/>
        </p:nvSpPr>
        <p:spPr bwMode="auto">
          <a:xfrm>
            <a:off x="8297863" y="3675063"/>
            <a:ext cx="333375" cy="512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03" name="Rectangle 35"/>
          <p:cNvSpPr>
            <a:spLocks noChangeArrowheads="1"/>
          </p:cNvSpPr>
          <p:nvPr/>
        </p:nvSpPr>
        <p:spPr bwMode="auto">
          <a:xfrm>
            <a:off x="8348663" y="41830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84004" name="Oval 36"/>
          <p:cNvSpPr>
            <a:spLocks noChangeArrowheads="1"/>
          </p:cNvSpPr>
          <p:nvPr/>
        </p:nvSpPr>
        <p:spPr bwMode="auto">
          <a:xfrm>
            <a:off x="3379788" y="4305300"/>
            <a:ext cx="392112" cy="3921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05" name="Text Box 37"/>
          <p:cNvSpPr txBox="1">
            <a:spLocks noChangeArrowheads="1"/>
          </p:cNvSpPr>
          <p:nvPr/>
        </p:nvSpPr>
        <p:spPr bwMode="auto">
          <a:xfrm>
            <a:off x="3336925" y="42513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240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84006" name="Line 38"/>
          <p:cNvSpPr>
            <a:spLocks noChangeShapeType="1"/>
          </p:cNvSpPr>
          <p:nvPr/>
        </p:nvSpPr>
        <p:spPr bwMode="auto">
          <a:xfrm>
            <a:off x="3200400" y="3714750"/>
            <a:ext cx="285750" cy="590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2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Rectangle 42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5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DEC2-95B3-4FB6-9F61-98C99789522D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419100" y="-247650"/>
            <a:ext cx="91630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altLang="zh-TW" sz="4000" dirty="0">
                <a:solidFill>
                  <a:schemeClr val="tx2"/>
                </a:solidFill>
              </a:rPr>
              <a:t>Searching a Binary Search Tree</a:t>
            </a:r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800100" y="990600"/>
            <a:ext cx="91630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 dirty="0" err="1">
                <a:solidFill>
                  <a:schemeClr val="tx1"/>
                </a:solidFill>
                <a:latin typeface="Courier New" pitchFamily="49" charset="0"/>
              </a:rPr>
              <a:t>tree_pointer</a:t>
            </a: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</a:rPr>
              <a:t> search(</a:t>
            </a:r>
            <a:r>
              <a:rPr lang="en-US" altLang="zh-TW" sz="2800" b="1" dirty="0" err="1">
                <a:solidFill>
                  <a:schemeClr val="tx1"/>
                </a:solidFill>
                <a:latin typeface="Courier New" pitchFamily="49" charset="0"/>
              </a:rPr>
              <a:t>tree_pointer</a:t>
            </a: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</a:rPr>
              <a:t> root,</a:t>
            </a:r>
            <a:br>
              <a:rPr lang="en-US" altLang="zh-TW" sz="2800" b="1" dirty="0">
                <a:solidFill>
                  <a:schemeClr val="tx1"/>
                </a:solidFill>
                <a:latin typeface="Courier New" pitchFamily="49" charset="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</a:rPr>
              <a:t>				   </a:t>
            </a:r>
            <a:r>
              <a:rPr lang="en-US" altLang="zh-TW" sz="2800" b="1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</a:rPr>
              <a:t> key)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</a:rPr>
              <a:t>/* return a pointer to the node that contains key. If there is no such </a:t>
            </a:r>
            <a:br>
              <a:rPr lang="en-US" altLang="zh-TW" sz="2800" b="1" dirty="0">
                <a:solidFill>
                  <a:schemeClr val="tx1"/>
                </a:solidFill>
                <a:latin typeface="Courier New" pitchFamily="49" charset="0"/>
              </a:rPr>
            </a:b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</a:rPr>
              <a:t>node, return NULL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endParaRPr lang="en-US" altLang="zh-TW" sz="2800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</a:rPr>
              <a:t>  if (!root) return NULL;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</a:rPr>
              <a:t>  if (key == root-&gt;data) return root;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</a:rPr>
              <a:t>  if (key &lt; root-&gt;data)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</a:rPr>
              <a:t>      return search(root-&gt;</a:t>
            </a:r>
            <a:r>
              <a:rPr lang="en-US" altLang="zh-TW" sz="2800" b="1" dirty="0" err="1">
                <a:solidFill>
                  <a:schemeClr val="tx1"/>
                </a:solidFill>
                <a:latin typeface="Courier New" pitchFamily="49" charset="0"/>
              </a:rPr>
              <a:t>left_child</a:t>
            </a: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</a:rPr>
              <a:t>,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</a:rPr>
              <a:t>                    key);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</a:rPr>
              <a:t>  return search(root-&gt;</a:t>
            </a:r>
            <a:r>
              <a:rPr lang="en-US" altLang="zh-TW" sz="2800" b="1" dirty="0" err="1">
                <a:solidFill>
                  <a:schemeClr val="tx1"/>
                </a:solidFill>
                <a:latin typeface="Courier New" pitchFamily="49" charset="0"/>
              </a:rPr>
              <a:t>right_child,key</a:t>
            </a: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</a:rPr>
              <a:t>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pic>
        <p:nvPicPr>
          <p:cNvPr id="7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5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15D4-29FF-4B02-A87F-9EC24D2C3D30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342900" y="0"/>
            <a:ext cx="91630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n-US" altLang="zh-TW" sz="3600" dirty="0">
                <a:solidFill>
                  <a:schemeClr val="tx2"/>
                </a:solidFill>
              </a:rPr>
              <a:t>Another Searching Algorithm</a:t>
            </a:r>
          </a:p>
        </p:txBody>
      </p:sp>
      <p:sp>
        <p:nvSpPr>
          <p:cNvPr id="86019" name="Rectangle 3"/>
          <p:cNvSpPr>
            <a:spLocks noChangeArrowheads="1"/>
          </p:cNvSpPr>
          <p:nvPr/>
        </p:nvSpPr>
        <p:spPr bwMode="auto">
          <a:xfrm>
            <a:off x="800100" y="1181100"/>
            <a:ext cx="91630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tree_pointer search2(tree_pointer tree, int key)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  while (tree) {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    if (key == tree-&gt;data) return tree;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    if (key &lt; tree-&gt;data) 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        tree = tree-&gt;left_child;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    else tree = tree-&gt;right_child;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  }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  return NULL;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5584825" y="5619750"/>
            <a:ext cx="950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200">
                <a:solidFill>
                  <a:srgbClr val="CC3300"/>
                </a:solidFill>
              </a:rPr>
              <a:t>O(h)</a:t>
            </a:r>
          </a:p>
        </p:txBody>
      </p:sp>
      <p:pic>
        <p:nvPicPr>
          <p:cNvPr id="8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5</a:t>
            </a:r>
          </a:p>
        </p:txBody>
      </p:sp>
      <p:sp>
        <p:nvSpPr>
          <p:cNvPr id="4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6733E-48FA-4F7B-B3AD-2CD03AAA5322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419100" y="609600"/>
            <a:ext cx="91630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altLang="zh-TW" sz="4400">
                <a:solidFill>
                  <a:schemeClr val="tx2"/>
                </a:solidFill>
              </a:rPr>
              <a:t>Insert Node in Binary Search Tree</a:t>
            </a:r>
          </a:p>
        </p:txBody>
      </p:sp>
      <p:sp>
        <p:nvSpPr>
          <p:cNvPr id="87043" name="Oval 3"/>
          <p:cNvSpPr>
            <a:spLocks noChangeArrowheads="1"/>
          </p:cNvSpPr>
          <p:nvPr/>
        </p:nvSpPr>
        <p:spPr bwMode="auto">
          <a:xfrm>
            <a:off x="2143125" y="2627313"/>
            <a:ext cx="392113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240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87044" name="Oval 4"/>
          <p:cNvSpPr>
            <a:spLocks noChangeArrowheads="1"/>
          </p:cNvSpPr>
          <p:nvPr/>
        </p:nvSpPr>
        <p:spPr bwMode="auto">
          <a:xfrm>
            <a:off x="1531938" y="3444875"/>
            <a:ext cx="392112" cy="3921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45" name="Oval 5"/>
          <p:cNvSpPr>
            <a:spLocks noChangeArrowheads="1"/>
          </p:cNvSpPr>
          <p:nvPr/>
        </p:nvSpPr>
        <p:spPr bwMode="auto">
          <a:xfrm>
            <a:off x="2782888" y="3411538"/>
            <a:ext cx="392112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46" name="Oval 6"/>
          <p:cNvSpPr>
            <a:spLocks noChangeArrowheads="1"/>
          </p:cNvSpPr>
          <p:nvPr/>
        </p:nvSpPr>
        <p:spPr bwMode="auto">
          <a:xfrm>
            <a:off x="1022350" y="4352925"/>
            <a:ext cx="392113" cy="3921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47" name="Line 7"/>
          <p:cNvSpPr>
            <a:spLocks noChangeShapeType="1"/>
          </p:cNvSpPr>
          <p:nvPr/>
        </p:nvSpPr>
        <p:spPr bwMode="auto">
          <a:xfrm flipH="1">
            <a:off x="1743075" y="3014663"/>
            <a:ext cx="488950" cy="428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48" name="Line 8"/>
          <p:cNvSpPr>
            <a:spLocks noChangeShapeType="1"/>
          </p:cNvSpPr>
          <p:nvPr/>
        </p:nvSpPr>
        <p:spPr bwMode="auto">
          <a:xfrm flipH="1">
            <a:off x="1228725" y="3814763"/>
            <a:ext cx="34925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49" name="Rectangle 9"/>
          <p:cNvSpPr>
            <a:spLocks noChangeArrowheads="1"/>
          </p:cNvSpPr>
          <p:nvPr/>
        </p:nvSpPr>
        <p:spPr bwMode="auto">
          <a:xfrm>
            <a:off x="1485900" y="34512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2746375" y="3403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87051" name="Rectangle 11"/>
          <p:cNvSpPr>
            <a:spLocks noChangeArrowheads="1"/>
          </p:cNvSpPr>
          <p:nvPr/>
        </p:nvSpPr>
        <p:spPr bwMode="auto">
          <a:xfrm>
            <a:off x="1057275" y="4359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7052" name="Line 12"/>
          <p:cNvSpPr>
            <a:spLocks noChangeShapeType="1"/>
          </p:cNvSpPr>
          <p:nvPr/>
        </p:nvSpPr>
        <p:spPr bwMode="auto">
          <a:xfrm>
            <a:off x="2459038" y="3005138"/>
            <a:ext cx="536575" cy="404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53" name="Oval 13"/>
          <p:cNvSpPr>
            <a:spLocks noChangeArrowheads="1"/>
          </p:cNvSpPr>
          <p:nvPr/>
        </p:nvSpPr>
        <p:spPr bwMode="auto">
          <a:xfrm>
            <a:off x="7637463" y="2530475"/>
            <a:ext cx="392112" cy="3921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240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87054" name="Oval 14"/>
          <p:cNvSpPr>
            <a:spLocks noChangeArrowheads="1"/>
          </p:cNvSpPr>
          <p:nvPr/>
        </p:nvSpPr>
        <p:spPr bwMode="auto">
          <a:xfrm>
            <a:off x="7026275" y="3348038"/>
            <a:ext cx="392113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55" name="Oval 15"/>
          <p:cNvSpPr>
            <a:spLocks noChangeArrowheads="1"/>
          </p:cNvSpPr>
          <p:nvPr/>
        </p:nvSpPr>
        <p:spPr bwMode="auto">
          <a:xfrm>
            <a:off x="8277225" y="3314700"/>
            <a:ext cx="392113" cy="3921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56" name="Oval 16"/>
          <p:cNvSpPr>
            <a:spLocks noChangeArrowheads="1"/>
          </p:cNvSpPr>
          <p:nvPr/>
        </p:nvSpPr>
        <p:spPr bwMode="auto">
          <a:xfrm>
            <a:off x="6516688" y="4256088"/>
            <a:ext cx="392112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57" name="Line 17"/>
          <p:cNvSpPr>
            <a:spLocks noChangeShapeType="1"/>
          </p:cNvSpPr>
          <p:nvPr/>
        </p:nvSpPr>
        <p:spPr bwMode="auto">
          <a:xfrm flipH="1">
            <a:off x="7237413" y="2917825"/>
            <a:ext cx="488950" cy="428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58" name="Line 18"/>
          <p:cNvSpPr>
            <a:spLocks noChangeShapeType="1"/>
          </p:cNvSpPr>
          <p:nvPr/>
        </p:nvSpPr>
        <p:spPr bwMode="auto">
          <a:xfrm flipH="1">
            <a:off x="6723063" y="3717925"/>
            <a:ext cx="349250" cy="531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59" name="Rectangle 19"/>
          <p:cNvSpPr>
            <a:spLocks noChangeArrowheads="1"/>
          </p:cNvSpPr>
          <p:nvPr/>
        </p:nvSpPr>
        <p:spPr bwMode="auto">
          <a:xfrm>
            <a:off x="6980238" y="33543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87060" name="Rectangle 20"/>
          <p:cNvSpPr>
            <a:spLocks noChangeArrowheads="1"/>
          </p:cNvSpPr>
          <p:nvPr/>
        </p:nvSpPr>
        <p:spPr bwMode="auto">
          <a:xfrm>
            <a:off x="8240713" y="33067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87061" name="Rectangle 21"/>
          <p:cNvSpPr>
            <a:spLocks noChangeArrowheads="1"/>
          </p:cNvSpPr>
          <p:nvPr/>
        </p:nvSpPr>
        <p:spPr bwMode="auto">
          <a:xfrm>
            <a:off x="6551613" y="42624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7062" name="Line 22"/>
          <p:cNvSpPr>
            <a:spLocks noChangeShapeType="1"/>
          </p:cNvSpPr>
          <p:nvPr/>
        </p:nvSpPr>
        <p:spPr bwMode="auto">
          <a:xfrm>
            <a:off x="7953375" y="2908300"/>
            <a:ext cx="536575" cy="404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63" name="Oval 23"/>
          <p:cNvSpPr>
            <a:spLocks noChangeArrowheads="1"/>
          </p:cNvSpPr>
          <p:nvPr/>
        </p:nvSpPr>
        <p:spPr bwMode="auto">
          <a:xfrm>
            <a:off x="7942263" y="4252913"/>
            <a:ext cx="392112" cy="392112"/>
          </a:xfrm>
          <a:prstGeom prst="ellipse">
            <a:avLst/>
          </a:prstGeom>
          <a:solidFill>
            <a:srgbClr val="CC33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64" name="Rectangle 24"/>
          <p:cNvSpPr>
            <a:spLocks noChangeArrowheads="1"/>
          </p:cNvSpPr>
          <p:nvPr/>
        </p:nvSpPr>
        <p:spPr bwMode="auto">
          <a:xfrm>
            <a:off x="7905750" y="42449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87065" name="Oval 25"/>
          <p:cNvSpPr>
            <a:spLocks noChangeArrowheads="1"/>
          </p:cNvSpPr>
          <p:nvPr/>
        </p:nvSpPr>
        <p:spPr bwMode="auto">
          <a:xfrm>
            <a:off x="8691563" y="4229100"/>
            <a:ext cx="392112" cy="3921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66" name="Rectangle 26"/>
          <p:cNvSpPr>
            <a:spLocks noChangeArrowheads="1"/>
          </p:cNvSpPr>
          <p:nvPr/>
        </p:nvSpPr>
        <p:spPr bwMode="auto">
          <a:xfrm>
            <a:off x="8655050" y="42211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87067" name="Line 27"/>
          <p:cNvSpPr>
            <a:spLocks noChangeShapeType="1"/>
          </p:cNvSpPr>
          <p:nvPr/>
        </p:nvSpPr>
        <p:spPr bwMode="auto">
          <a:xfrm flipH="1">
            <a:off x="8128000" y="3689350"/>
            <a:ext cx="238125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68" name="Line 28"/>
          <p:cNvSpPr>
            <a:spLocks noChangeShapeType="1"/>
          </p:cNvSpPr>
          <p:nvPr/>
        </p:nvSpPr>
        <p:spPr bwMode="auto">
          <a:xfrm>
            <a:off x="8591550" y="3678238"/>
            <a:ext cx="298450" cy="5476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69" name="Oval 29"/>
          <p:cNvSpPr>
            <a:spLocks noChangeArrowheads="1"/>
          </p:cNvSpPr>
          <p:nvPr/>
        </p:nvSpPr>
        <p:spPr bwMode="auto">
          <a:xfrm>
            <a:off x="4635500" y="2589213"/>
            <a:ext cx="392113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240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87070" name="Oval 30"/>
          <p:cNvSpPr>
            <a:spLocks noChangeArrowheads="1"/>
          </p:cNvSpPr>
          <p:nvPr/>
        </p:nvSpPr>
        <p:spPr bwMode="auto">
          <a:xfrm>
            <a:off x="4024313" y="3406775"/>
            <a:ext cx="392112" cy="3921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71" name="Oval 31"/>
          <p:cNvSpPr>
            <a:spLocks noChangeArrowheads="1"/>
          </p:cNvSpPr>
          <p:nvPr/>
        </p:nvSpPr>
        <p:spPr bwMode="auto">
          <a:xfrm>
            <a:off x="5275263" y="3373438"/>
            <a:ext cx="392112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72" name="Oval 32"/>
          <p:cNvSpPr>
            <a:spLocks noChangeArrowheads="1"/>
          </p:cNvSpPr>
          <p:nvPr/>
        </p:nvSpPr>
        <p:spPr bwMode="auto">
          <a:xfrm>
            <a:off x="3514725" y="4314825"/>
            <a:ext cx="392113" cy="3921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73" name="Line 33"/>
          <p:cNvSpPr>
            <a:spLocks noChangeShapeType="1"/>
          </p:cNvSpPr>
          <p:nvPr/>
        </p:nvSpPr>
        <p:spPr bwMode="auto">
          <a:xfrm flipH="1">
            <a:off x="4235450" y="2976563"/>
            <a:ext cx="488950" cy="428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74" name="Line 34"/>
          <p:cNvSpPr>
            <a:spLocks noChangeShapeType="1"/>
          </p:cNvSpPr>
          <p:nvPr/>
        </p:nvSpPr>
        <p:spPr bwMode="auto">
          <a:xfrm flipH="1">
            <a:off x="3721100" y="3776663"/>
            <a:ext cx="34925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75" name="Rectangle 35"/>
          <p:cNvSpPr>
            <a:spLocks noChangeArrowheads="1"/>
          </p:cNvSpPr>
          <p:nvPr/>
        </p:nvSpPr>
        <p:spPr bwMode="auto">
          <a:xfrm>
            <a:off x="3978275" y="34131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87076" name="Rectangle 36"/>
          <p:cNvSpPr>
            <a:spLocks noChangeArrowheads="1"/>
          </p:cNvSpPr>
          <p:nvPr/>
        </p:nvSpPr>
        <p:spPr bwMode="auto">
          <a:xfrm>
            <a:off x="5238750" y="33655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87077" name="Rectangle 37"/>
          <p:cNvSpPr>
            <a:spLocks noChangeArrowheads="1"/>
          </p:cNvSpPr>
          <p:nvPr/>
        </p:nvSpPr>
        <p:spPr bwMode="auto">
          <a:xfrm>
            <a:off x="3560763" y="43195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7078" name="Line 38"/>
          <p:cNvSpPr>
            <a:spLocks noChangeShapeType="1"/>
          </p:cNvSpPr>
          <p:nvPr/>
        </p:nvSpPr>
        <p:spPr bwMode="auto">
          <a:xfrm>
            <a:off x="4951413" y="2967038"/>
            <a:ext cx="536575" cy="404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79" name="Oval 39"/>
          <p:cNvSpPr>
            <a:spLocks noChangeArrowheads="1"/>
          </p:cNvSpPr>
          <p:nvPr/>
        </p:nvSpPr>
        <p:spPr bwMode="auto">
          <a:xfrm>
            <a:off x="5689600" y="4287838"/>
            <a:ext cx="392113" cy="392112"/>
          </a:xfrm>
          <a:prstGeom prst="ellipse">
            <a:avLst/>
          </a:prstGeom>
          <a:solidFill>
            <a:srgbClr val="CC33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80" name="Rectangle 40"/>
          <p:cNvSpPr>
            <a:spLocks noChangeArrowheads="1"/>
          </p:cNvSpPr>
          <p:nvPr/>
        </p:nvSpPr>
        <p:spPr bwMode="auto">
          <a:xfrm>
            <a:off x="5653088" y="42799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87081" name="Line 41"/>
          <p:cNvSpPr>
            <a:spLocks noChangeShapeType="1"/>
          </p:cNvSpPr>
          <p:nvPr/>
        </p:nvSpPr>
        <p:spPr bwMode="auto">
          <a:xfrm>
            <a:off x="5589588" y="3736975"/>
            <a:ext cx="298450" cy="547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82" name="Rectangle 42"/>
          <p:cNvSpPr>
            <a:spLocks noChangeArrowheads="1"/>
          </p:cNvSpPr>
          <p:nvPr/>
        </p:nvSpPr>
        <p:spPr bwMode="auto">
          <a:xfrm>
            <a:off x="4319588" y="5199063"/>
            <a:ext cx="1258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Insert 80</a:t>
            </a:r>
          </a:p>
        </p:txBody>
      </p:sp>
      <p:sp>
        <p:nvSpPr>
          <p:cNvPr id="87083" name="Rectangle 43"/>
          <p:cNvSpPr>
            <a:spLocks noChangeArrowheads="1"/>
          </p:cNvSpPr>
          <p:nvPr/>
        </p:nvSpPr>
        <p:spPr bwMode="auto">
          <a:xfrm>
            <a:off x="7329488" y="5184775"/>
            <a:ext cx="1258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Insert 35</a:t>
            </a:r>
          </a:p>
        </p:txBody>
      </p:sp>
      <p:pic>
        <p:nvPicPr>
          <p:cNvPr id="47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Rectangle 4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5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21F1-4570-4937-AA01-0A2802A41AEB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457200" y="76200"/>
            <a:ext cx="91630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n-US" altLang="zh-TW" sz="3200" dirty="0">
                <a:solidFill>
                  <a:schemeClr val="tx2"/>
                </a:solidFill>
              </a:rPr>
              <a:t>Insertion into A Binary Search Tree</a:t>
            </a:r>
            <a:endParaRPr lang="en-US" altLang="zh-TW" sz="4000" dirty="0">
              <a:solidFill>
                <a:schemeClr val="tx2"/>
              </a:solidFill>
            </a:endParaRP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671513" y="1098550"/>
            <a:ext cx="9163050" cy="499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void </a:t>
            </a:r>
            <a:r>
              <a:rPr lang="en-US" altLang="zh-TW" sz="2000" b="1" dirty="0" err="1">
                <a:solidFill>
                  <a:schemeClr val="tx1"/>
                </a:solidFill>
                <a:latin typeface="Courier New" pitchFamily="49" charset="0"/>
              </a:rPr>
              <a:t>insert_node</a:t>
            </a: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(</a:t>
            </a:r>
            <a:r>
              <a:rPr lang="en-US" altLang="zh-TW" sz="2000" b="1" dirty="0" err="1">
                <a:solidFill>
                  <a:schemeClr val="tx1"/>
                </a:solidFill>
                <a:latin typeface="Courier New" pitchFamily="49" charset="0"/>
              </a:rPr>
              <a:t>tree_pointer</a:t>
            </a: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 *node, </a:t>
            </a:r>
            <a:r>
              <a:rPr lang="en-US" altLang="zh-TW" sz="2000" b="1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 num)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{</a:t>
            </a:r>
            <a:r>
              <a:rPr lang="en-US" altLang="zh-TW" sz="2000" b="1" dirty="0" err="1">
                <a:solidFill>
                  <a:schemeClr val="tx1"/>
                </a:solidFill>
                <a:latin typeface="Courier New" pitchFamily="49" charset="0"/>
              </a:rPr>
              <a:t>tree_pointer</a:t>
            </a: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altLang="zh-TW" sz="2000" b="1" dirty="0" err="1">
                <a:solidFill>
                  <a:schemeClr val="tx1"/>
                </a:solidFill>
                <a:latin typeface="Courier New" pitchFamily="49" charset="0"/>
              </a:rPr>
              <a:t>ptr</a:t>
            </a: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,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      temp = </a:t>
            </a:r>
            <a:r>
              <a:rPr lang="en-US" altLang="zh-TW" sz="2000" b="1" dirty="0" err="1">
                <a:solidFill>
                  <a:schemeClr val="tx1"/>
                </a:solidFill>
                <a:latin typeface="Courier New" pitchFamily="49" charset="0"/>
              </a:rPr>
              <a:t>modified_search</a:t>
            </a: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(*node, num);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  if (temp || !(*node)) 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   </a:t>
            </a:r>
            <a:r>
              <a:rPr lang="en-US" altLang="zh-TW" sz="2000" b="1" dirty="0" err="1">
                <a:solidFill>
                  <a:schemeClr val="tx1"/>
                </a:solidFill>
                <a:latin typeface="Courier New" pitchFamily="49" charset="0"/>
              </a:rPr>
              <a:t>ptr</a:t>
            </a: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 = (</a:t>
            </a:r>
            <a:r>
              <a:rPr lang="en-US" altLang="zh-TW" sz="2000" b="1" dirty="0" err="1">
                <a:solidFill>
                  <a:schemeClr val="tx1"/>
                </a:solidFill>
                <a:latin typeface="Courier New" pitchFamily="49" charset="0"/>
              </a:rPr>
              <a:t>tree_pointer</a:t>
            </a: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) </a:t>
            </a:r>
            <a:r>
              <a:rPr lang="en-US" altLang="zh-TW" sz="2000" b="1" dirty="0" err="1">
                <a:solidFill>
                  <a:schemeClr val="tx1"/>
                </a:solidFill>
                <a:latin typeface="Courier New" pitchFamily="49" charset="0"/>
              </a:rPr>
              <a:t>malloc</a:t>
            </a: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(</a:t>
            </a:r>
            <a:r>
              <a:rPr lang="en-US" altLang="zh-TW" sz="2000" b="1" dirty="0" err="1">
                <a:solidFill>
                  <a:schemeClr val="tx1"/>
                </a:solidFill>
                <a:latin typeface="Courier New" pitchFamily="49" charset="0"/>
              </a:rPr>
              <a:t>sizeof</a:t>
            </a: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(node));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   if (IS_FULL(</a:t>
            </a:r>
            <a:r>
              <a:rPr lang="en-US" altLang="zh-TW" sz="2000" b="1" dirty="0" err="1">
                <a:solidFill>
                  <a:schemeClr val="tx1"/>
                </a:solidFill>
                <a:latin typeface="Courier New" pitchFamily="49" charset="0"/>
              </a:rPr>
              <a:t>ptr</a:t>
            </a: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)) 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     </a:t>
            </a:r>
            <a:r>
              <a:rPr lang="en-US" altLang="zh-TW" sz="2000" b="1" dirty="0" err="1">
                <a:solidFill>
                  <a:schemeClr val="tx1"/>
                </a:solidFill>
                <a:latin typeface="Courier New" pitchFamily="49" charset="0"/>
              </a:rPr>
              <a:t>fprintf</a:t>
            </a: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(</a:t>
            </a:r>
            <a:r>
              <a:rPr lang="en-US" altLang="zh-TW" sz="2000" b="1" dirty="0" err="1">
                <a:solidFill>
                  <a:schemeClr val="tx1"/>
                </a:solidFill>
                <a:latin typeface="Courier New" pitchFamily="49" charset="0"/>
              </a:rPr>
              <a:t>stderr</a:t>
            </a: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, “The memory is full\n”);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     exit(1);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   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   </a:t>
            </a:r>
            <a:r>
              <a:rPr lang="en-US" altLang="zh-TW" sz="2000" b="1" dirty="0" err="1">
                <a:solidFill>
                  <a:schemeClr val="tx1"/>
                </a:solidFill>
                <a:latin typeface="Courier New" pitchFamily="49" charset="0"/>
              </a:rPr>
              <a:t>ptr</a:t>
            </a: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-&gt;data = num;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   </a:t>
            </a:r>
            <a:r>
              <a:rPr lang="en-US" altLang="zh-TW" sz="2000" b="1" dirty="0" err="1">
                <a:solidFill>
                  <a:schemeClr val="tx1"/>
                </a:solidFill>
                <a:latin typeface="Courier New" pitchFamily="49" charset="0"/>
              </a:rPr>
              <a:t>ptr</a:t>
            </a: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-&gt;</a:t>
            </a:r>
            <a:r>
              <a:rPr lang="en-US" altLang="zh-TW" sz="2000" b="1" dirty="0" err="1">
                <a:solidFill>
                  <a:schemeClr val="tx1"/>
                </a:solidFill>
                <a:latin typeface="Courier New" pitchFamily="49" charset="0"/>
              </a:rPr>
              <a:t>left_child</a:t>
            </a: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 = </a:t>
            </a:r>
            <a:r>
              <a:rPr lang="en-US" altLang="zh-TW" sz="2000" b="1" dirty="0" err="1">
                <a:solidFill>
                  <a:schemeClr val="tx1"/>
                </a:solidFill>
                <a:latin typeface="Courier New" pitchFamily="49" charset="0"/>
              </a:rPr>
              <a:t>ptr</a:t>
            </a: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-&gt;</a:t>
            </a:r>
            <a:r>
              <a:rPr lang="en-US" altLang="zh-TW" sz="2000" b="1" dirty="0" err="1">
                <a:solidFill>
                  <a:schemeClr val="tx1"/>
                </a:solidFill>
                <a:latin typeface="Courier New" pitchFamily="49" charset="0"/>
              </a:rPr>
              <a:t>right_child</a:t>
            </a: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 = NULL;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   if (*node)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     if (num&lt;temp-&gt;data) temp-&gt;</a:t>
            </a:r>
            <a:r>
              <a:rPr lang="en-US" altLang="zh-TW" sz="2000" b="1" dirty="0" err="1">
                <a:solidFill>
                  <a:schemeClr val="tx1"/>
                </a:solidFill>
                <a:latin typeface="Courier New" pitchFamily="49" charset="0"/>
              </a:rPr>
              <a:t>left_child</a:t>
            </a: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=</a:t>
            </a:r>
            <a:r>
              <a:rPr lang="en-US" altLang="zh-TW" sz="2000" b="1" dirty="0" err="1">
                <a:solidFill>
                  <a:schemeClr val="tx1"/>
                </a:solidFill>
                <a:latin typeface="Courier New" pitchFamily="49" charset="0"/>
              </a:rPr>
              <a:t>ptr</a:t>
            </a: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        else temp-&gt;</a:t>
            </a:r>
            <a:r>
              <a:rPr lang="en-US" altLang="zh-TW" sz="2000" b="1" dirty="0" err="1">
                <a:solidFill>
                  <a:schemeClr val="tx1"/>
                </a:solidFill>
                <a:latin typeface="Courier New" pitchFamily="49" charset="0"/>
              </a:rPr>
              <a:t>right_child</a:t>
            </a: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 = </a:t>
            </a:r>
            <a:r>
              <a:rPr lang="en-US" altLang="zh-TW" sz="2000" b="1" dirty="0" err="1">
                <a:solidFill>
                  <a:schemeClr val="tx1"/>
                </a:solidFill>
                <a:latin typeface="Courier New" pitchFamily="49" charset="0"/>
              </a:rPr>
              <a:t>ptr</a:t>
            </a: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   else *node = </a:t>
            </a:r>
            <a:r>
              <a:rPr lang="en-US" altLang="zh-TW" sz="2000" b="1" dirty="0" err="1">
                <a:solidFill>
                  <a:schemeClr val="tx1"/>
                </a:solidFill>
                <a:latin typeface="Courier New" pitchFamily="49" charset="0"/>
              </a:rPr>
              <a:t>ptr</a:t>
            </a: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  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000" b="1" dirty="0">
                <a:solidFill>
                  <a:schemeClr val="tx1"/>
                </a:solidFill>
                <a:latin typeface="Courier New" pitchFamily="49" charset="0"/>
              </a:rPr>
              <a:t>}  </a:t>
            </a:r>
          </a:p>
        </p:txBody>
      </p:sp>
      <p:pic>
        <p:nvPicPr>
          <p:cNvPr id="7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5</a:t>
            </a:r>
          </a:p>
        </p:txBody>
      </p:sp>
      <p:sp>
        <p:nvSpPr>
          <p:cNvPr id="4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B16E-5028-4C92-837D-1B7EFBD1F0C2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438150" y="0"/>
            <a:ext cx="91630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n-US" altLang="zh-TW" sz="3600" dirty="0">
                <a:solidFill>
                  <a:schemeClr val="tx2"/>
                </a:solidFill>
              </a:rPr>
              <a:t>Deletion for A Binary Search Tree</a:t>
            </a: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1250950" y="1546225"/>
            <a:ext cx="8747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2800">
                <a:solidFill>
                  <a:srgbClr val="CC3300"/>
                </a:solidFill>
              </a:rPr>
              <a:t>leaf</a:t>
            </a:r>
          </a:p>
          <a:p>
            <a:pPr algn="ctr"/>
            <a:r>
              <a:rPr lang="en-US" altLang="zh-TW" sz="2800">
                <a:solidFill>
                  <a:srgbClr val="CC3300"/>
                </a:solidFill>
              </a:rPr>
              <a:t>node</a:t>
            </a:r>
            <a:endParaRPr lang="en-US" altLang="zh-TW" sz="2400">
              <a:solidFill>
                <a:srgbClr val="CC3300"/>
              </a:solidFill>
            </a:endParaRPr>
          </a:p>
        </p:txBody>
      </p:sp>
      <p:sp>
        <p:nvSpPr>
          <p:cNvPr id="91140" name="Oval 4"/>
          <p:cNvSpPr>
            <a:spLocks noChangeArrowheads="1"/>
          </p:cNvSpPr>
          <p:nvPr/>
        </p:nvSpPr>
        <p:spPr bwMode="auto">
          <a:xfrm>
            <a:off x="2838450" y="1616075"/>
            <a:ext cx="392113" cy="3921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240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91141" name="Oval 5"/>
          <p:cNvSpPr>
            <a:spLocks noChangeArrowheads="1"/>
          </p:cNvSpPr>
          <p:nvPr/>
        </p:nvSpPr>
        <p:spPr bwMode="auto">
          <a:xfrm>
            <a:off x="2227263" y="2433638"/>
            <a:ext cx="392112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2" name="Oval 6"/>
          <p:cNvSpPr>
            <a:spLocks noChangeArrowheads="1"/>
          </p:cNvSpPr>
          <p:nvPr/>
        </p:nvSpPr>
        <p:spPr bwMode="auto">
          <a:xfrm>
            <a:off x="3478213" y="2400300"/>
            <a:ext cx="392112" cy="3921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3" name="Oval 7"/>
          <p:cNvSpPr>
            <a:spLocks noChangeArrowheads="1"/>
          </p:cNvSpPr>
          <p:nvPr/>
        </p:nvSpPr>
        <p:spPr bwMode="auto">
          <a:xfrm>
            <a:off x="1717675" y="3341688"/>
            <a:ext cx="392113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 flipH="1">
            <a:off x="2438400" y="2003425"/>
            <a:ext cx="488950" cy="428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5" name="Line 9"/>
          <p:cNvSpPr>
            <a:spLocks noChangeShapeType="1"/>
          </p:cNvSpPr>
          <p:nvPr/>
        </p:nvSpPr>
        <p:spPr bwMode="auto">
          <a:xfrm flipH="1">
            <a:off x="1924050" y="2803525"/>
            <a:ext cx="349250" cy="531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6" name="Rectangle 10"/>
          <p:cNvSpPr>
            <a:spLocks noChangeArrowheads="1"/>
          </p:cNvSpPr>
          <p:nvPr/>
        </p:nvSpPr>
        <p:spPr bwMode="auto">
          <a:xfrm>
            <a:off x="2295525" y="24018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91147" name="Rectangle 11"/>
          <p:cNvSpPr>
            <a:spLocks noChangeArrowheads="1"/>
          </p:cNvSpPr>
          <p:nvPr/>
        </p:nvSpPr>
        <p:spPr bwMode="auto">
          <a:xfrm>
            <a:off x="1771650" y="32908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1148" name="Line 12"/>
          <p:cNvSpPr>
            <a:spLocks noChangeShapeType="1"/>
          </p:cNvSpPr>
          <p:nvPr/>
        </p:nvSpPr>
        <p:spPr bwMode="auto">
          <a:xfrm>
            <a:off x="3154363" y="1993900"/>
            <a:ext cx="536575" cy="404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56" name="Text Box 20"/>
          <p:cNvSpPr txBox="1">
            <a:spLocks noChangeArrowheads="1"/>
          </p:cNvSpPr>
          <p:nvPr/>
        </p:nvSpPr>
        <p:spPr bwMode="auto">
          <a:xfrm>
            <a:off x="3451225" y="23463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2400">
                <a:solidFill>
                  <a:schemeClr val="tx1"/>
                </a:solidFill>
              </a:rPr>
              <a:t>80</a:t>
            </a:r>
            <a:endParaRPr lang="en-US" altLang="zh-TW" sz="3200">
              <a:solidFill>
                <a:srgbClr val="CC3300"/>
              </a:solidFill>
            </a:endParaRPr>
          </a:p>
        </p:txBody>
      </p:sp>
      <p:sp>
        <p:nvSpPr>
          <p:cNvPr id="91183" name="Oval 47"/>
          <p:cNvSpPr>
            <a:spLocks noChangeArrowheads="1"/>
          </p:cNvSpPr>
          <p:nvPr/>
        </p:nvSpPr>
        <p:spPr bwMode="auto">
          <a:xfrm>
            <a:off x="3276600" y="2895600"/>
            <a:ext cx="51435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84" name="Oval 48"/>
          <p:cNvSpPr>
            <a:spLocks noChangeArrowheads="1"/>
          </p:cNvSpPr>
          <p:nvPr/>
        </p:nvSpPr>
        <p:spPr bwMode="auto">
          <a:xfrm>
            <a:off x="4495800" y="3714750"/>
            <a:ext cx="51435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85" name="Text Box 49"/>
          <p:cNvSpPr txBox="1">
            <a:spLocks noChangeArrowheads="1"/>
          </p:cNvSpPr>
          <p:nvPr/>
        </p:nvSpPr>
        <p:spPr bwMode="auto">
          <a:xfrm>
            <a:off x="4568825" y="3638550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2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1186" name="Line 50"/>
          <p:cNvSpPr>
            <a:spLocks noChangeShapeType="1"/>
          </p:cNvSpPr>
          <p:nvPr/>
        </p:nvSpPr>
        <p:spPr bwMode="auto">
          <a:xfrm>
            <a:off x="3733800" y="3333750"/>
            <a:ext cx="80010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87" name="Line 51"/>
          <p:cNvSpPr>
            <a:spLocks noChangeShapeType="1"/>
          </p:cNvSpPr>
          <p:nvPr/>
        </p:nvSpPr>
        <p:spPr bwMode="auto">
          <a:xfrm flipH="1">
            <a:off x="2457450" y="3390900"/>
            <a:ext cx="914400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88" name="Line 52"/>
          <p:cNvSpPr>
            <a:spLocks noChangeShapeType="1"/>
          </p:cNvSpPr>
          <p:nvPr/>
        </p:nvSpPr>
        <p:spPr bwMode="auto">
          <a:xfrm flipH="1">
            <a:off x="1714500" y="3962400"/>
            <a:ext cx="723900" cy="120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89" name="Line 53"/>
          <p:cNvSpPr>
            <a:spLocks noChangeShapeType="1"/>
          </p:cNvSpPr>
          <p:nvPr/>
        </p:nvSpPr>
        <p:spPr bwMode="auto">
          <a:xfrm>
            <a:off x="1733550" y="5162550"/>
            <a:ext cx="1543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90" name="Line 54"/>
          <p:cNvSpPr>
            <a:spLocks noChangeShapeType="1"/>
          </p:cNvSpPr>
          <p:nvPr/>
        </p:nvSpPr>
        <p:spPr bwMode="auto">
          <a:xfrm>
            <a:off x="2419350" y="3962400"/>
            <a:ext cx="838200" cy="120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91" name="Text Box 55"/>
          <p:cNvSpPr txBox="1">
            <a:spLocks noChangeArrowheads="1"/>
          </p:cNvSpPr>
          <p:nvPr/>
        </p:nvSpPr>
        <p:spPr bwMode="auto">
          <a:xfrm>
            <a:off x="2139950" y="4419600"/>
            <a:ext cx="63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20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91193" name="Line 57"/>
          <p:cNvSpPr>
            <a:spLocks noChangeShapeType="1"/>
          </p:cNvSpPr>
          <p:nvPr/>
        </p:nvSpPr>
        <p:spPr bwMode="auto">
          <a:xfrm>
            <a:off x="4724400" y="4267200"/>
            <a:ext cx="990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98" name="Line 62"/>
          <p:cNvSpPr>
            <a:spLocks noChangeShapeType="1"/>
          </p:cNvSpPr>
          <p:nvPr/>
        </p:nvSpPr>
        <p:spPr bwMode="auto">
          <a:xfrm flipH="1">
            <a:off x="4991100" y="5029200"/>
            <a:ext cx="723900" cy="120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99" name="Line 63"/>
          <p:cNvSpPr>
            <a:spLocks noChangeShapeType="1"/>
          </p:cNvSpPr>
          <p:nvPr/>
        </p:nvSpPr>
        <p:spPr bwMode="auto">
          <a:xfrm>
            <a:off x="5010150" y="6229350"/>
            <a:ext cx="1543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00" name="Line 64"/>
          <p:cNvSpPr>
            <a:spLocks noChangeShapeType="1"/>
          </p:cNvSpPr>
          <p:nvPr/>
        </p:nvSpPr>
        <p:spPr bwMode="auto">
          <a:xfrm>
            <a:off x="5695950" y="5029200"/>
            <a:ext cx="838200" cy="120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01" name="Text Box 65"/>
          <p:cNvSpPr txBox="1">
            <a:spLocks noChangeArrowheads="1"/>
          </p:cNvSpPr>
          <p:nvPr/>
        </p:nvSpPr>
        <p:spPr bwMode="auto">
          <a:xfrm>
            <a:off x="5416550" y="5486400"/>
            <a:ext cx="63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200">
                <a:solidFill>
                  <a:schemeClr val="tx1"/>
                </a:solidFill>
              </a:rPr>
              <a:t>T2</a:t>
            </a:r>
          </a:p>
        </p:txBody>
      </p:sp>
      <p:sp>
        <p:nvSpPr>
          <p:cNvPr id="91206" name="Text Box 70"/>
          <p:cNvSpPr txBox="1">
            <a:spLocks noChangeArrowheads="1"/>
          </p:cNvSpPr>
          <p:nvPr/>
        </p:nvSpPr>
        <p:spPr bwMode="auto">
          <a:xfrm>
            <a:off x="3349625" y="2800350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2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1207" name="Text Box 71"/>
          <p:cNvSpPr txBox="1">
            <a:spLocks noChangeArrowheads="1"/>
          </p:cNvSpPr>
          <p:nvPr/>
        </p:nvSpPr>
        <p:spPr bwMode="auto">
          <a:xfrm>
            <a:off x="4194175" y="424815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200">
                <a:solidFill>
                  <a:srgbClr val="CC3300"/>
                </a:solidFill>
              </a:rPr>
              <a:t>X</a:t>
            </a:r>
          </a:p>
        </p:txBody>
      </p:sp>
      <p:sp>
        <p:nvSpPr>
          <p:cNvPr id="91208" name="Oval 72"/>
          <p:cNvSpPr>
            <a:spLocks noChangeArrowheads="1"/>
          </p:cNvSpPr>
          <p:nvPr/>
        </p:nvSpPr>
        <p:spPr bwMode="auto">
          <a:xfrm>
            <a:off x="5886450" y="1028700"/>
            <a:ext cx="51435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11" name="Line 75"/>
          <p:cNvSpPr>
            <a:spLocks noChangeShapeType="1"/>
          </p:cNvSpPr>
          <p:nvPr/>
        </p:nvSpPr>
        <p:spPr bwMode="auto">
          <a:xfrm>
            <a:off x="6343650" y="1466850"/>
            <a:ext cx="80010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13" name="Line 77"/>
          <p:cNvSpPr>
            <a:spLocks noChangeShapeType="1"/>
          </p:cNvSpPr>
          <p:nvPr/>
        </p:nvSpPr>
        <p:spPr bwMode="auto">
          <a:xfrm flipH="1">
            <a:off x="6438900" y="2019300"/>
            <a:ext cx="723900" cy="120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14" name="Line 78"/>
          <p:cNvSpPr>
            <a:spLocks noChangeShapeType="1"/>
          </p:cNvSpPr>
          <p:nvPr/>
        </p:nvSpPr>
        <p:spPr bwMode="auto">
          <a:xfrm>
            <a:off x="6457950" y="3219450"/>
            <a:ext cx="1543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15" name="Line 79"/>
          <p:cNvSpPr>
            <a:spLocks noChangeShapeType="1"/>
          </p:cNvSpPr>
          <p:nvPr/>
        </p:nvSpPr>
        <p:spPr bwMode="auto">
          <a:xfrm>
            <a:off x="7143750" y="2019300"/>
            <a:ext cx="838200" cy="120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16" name="Text Box 80"/>
          <p:cNvSpPr txBox="1">
            <a:spLocks noChangeArrowheads="1"/>
          </p:cNvSpPr>
          <p:nvPr/>
        </p:nvSpPr>
        <p:spPr bwMode="auto">
          <a:xfrm>
            <a:off x="6864350" y="2476500"/>
            <a:ext cx="63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200">
                <a:solidFill>
                  <a:schemeClr val="tx1"/>
                </a:solidFill>
              </a:rPr>
              <a:t>T2</a:t>
            </a:r>
          </a:p>
        </p:txBody>
      </p:sp>
      <p:sp>
        <p:nvSpPr>
          <p:cNvPr id="91217" name="Text Box 81"/>
          <p:cNvSpPr txBox="1">
            <a:spLocks noChangeArrowheads="1"/>
          </p:cNvSpPr>
          <p:nvPr/>
        </p:nvSpPr>
        <p:spPr bwMode="auto">
          <a:xfrm>
            <a:off x="5959475" y="933450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2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1219" name="Line 83"/>
          <p:cNvSpPr>
            <a:spLocks noChangeShapeType="1"/>
          </p:cNvSpPr>
          <p:nvPr/>
        </p:nvSpPr>
        <p:spPr bwMode="auto">
          <a:xfrm flipH="1">
            <a:off x="5124450" y="1562100"/>
            <a:ext cx="914400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20" name="Line 84"/>
          <p:cNvSpPr>
            <a:spLocks noChangeShapeType="1"/>
          </p:cNvSpPr>
          <p:nvPr/>
        </p:nvSpPr>
        <p:spPr bwMode="auto">
          <a:xfrm flipH="1">
            <a:off x="4381500" y="2133600"/>
            <a:ext cx="723900" cy="120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21" name="Line 85"/>
          <p:cNvSpPr>
            <a:spLocks noChangeShapeType="1"/>
          </p:cNvSpPr>
          <p:nvPr/>
        </p:nvSpPr>
        <p:spPr bwMode="auto">
          <a:xfrm>
            <a:off x="4400550" y="3333750"/>
            <a:ext cx="1543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22" name="Line 86"/>
          <p:cNvSpPr>
            <a:spLocks noChangeShapeType="1"/>
          </p:cNvSpPr>
          <p:nvPr/>
        </p:nvSpPr>
        <p:spPr bwMode="auto">
          <a:xfrm>
            <a:off x="5086350" y="2133600"/>
            <a:ext cx="838200" cy="120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23" name="Text Box 87"/>
          <p:cNvSpPr txBox="1">
            <a:spLocks noChangeArrowheads="1"/>
          </p:cNvSpPr>
          <p:nvPr/>
        </p:nvSpPr>
        <p:spPr bwMode="auto">
          <a:xfrm>
            <a:off x="4806950" y="2590800"/>
            <a:ext cx="63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20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91224" name="Line 88"/>
          <p:cNvSpPr>
            <a:spLocks noChangeShapeType="1"/>
          </p:cNvSpPr>
          <p:nvPr/>
        </p:nvSpPr>
        <p:spPr bwMode="auto">
          <a:xfrm flipV="1">
            <a:off x="6172200" y="3524250"/>
            <a:ext cx="0" cy="169545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6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Rectangle 46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5</a:t>
            </a:r>
          </a:p>
        </p:txBody>
      </p:sp>
      <p:sp>
        <p:nvSpPr>
          <p:cNvPr id="6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25C7F-FFE7-45D8-905A-806053FEC4D5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438150" y="304800"/>
            <a:ext cx="91630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n-US" altLang="zh-TW" sz="3600" dirty="0">
                <a:solidFill>
                  <a:schemeClr val="tx2"/>
                </a:solidFill>
              </a:rPr>
              <a:t>Deletion for A Binary Search Tree</a:t>
            </a:r>
          </a:p>
        </p:txBody>
      </p:sp>
      <p:sp>
        <p:nvSpPr>
          <p:cNvPr id="89091" name="Oval 3"/>
          <p:cNvSpPr>
            <a:spLocks noChangeArrowheads="1"/>
          </p:cNvSpPr>
          <p:nvPr/>
        </p:nvSpPr>
        <p:spPr bwMode="auto">
          <a:xfrm>
            <a:off x="2838450" y="1616075"/>
            <a:ext cx="392113" cy="3921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240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89092" name="Oval 4"/>
          <p:cNvSpPr>
            <a:spLocks noChangeArrowheads="1"/>
          </p:cNvSpPr>
          <p:nvPr/>
        </p:nvSpPr>
        <p:spPr bwMode="auto">
          <a:xfrm>
            <a:off x="2227263" y="2433638"/>
            <a:ext cx="392112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3" name="Oval 5"/>
          <p:cNvSpPr>
            <a:spLocks noChangeArrowheads="1"/>
          </p:cNvSpPr>
          <p:nvPr/>
        </p:nvSpPr>
        <p:spPr bwMode="auto">
          <a:xfrm>
            <a:off x="3478213" y="2400300"/>
            <a:ext cx="392112" cy="392113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4" name="Oval 6"/>
          <p:cNvSpPr>
            <a:spLocks noChangeArrowheads="1"/>
          </p:cNvSpPr>
          <p:nvPr/>
        </p:nvSpPr>
        <p:spPr bwMode="auto">
          <a:xfrm>
            <a:off x="1717675" y="3341688"/>
            <a:ext cx="392113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5" name="Line 7"/>
          <p:cNvSpPr>
            <a:spLocks noChangeShapeType="1"/>
          </p:cNvSpPr>
          <p:nvPr/>
        </p:nvSpPr>
        <p:spPr bwMode="auto">
          <a:xfrm flipH="1">
            <a:off x="2438400" y="2003425"/>
            <a:ext cx="488950" cy="428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 flipH="1">
            <a:off x="1924050" y="2803525"/>
            <a:ext cx="349250" cy="531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7" name="Rectangle 9"/>
          <p:cNvSpPr>
            <a:spLocks noChangeArrowheads="1"/>
          </p:cNvSpPr>
          <p:nvPr/>
        </p:nvSpPr>
        <p:spPr bwMode="auto">
          <a:xfrm>
            <a:off x="2181225" y="24399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89098" name="Rectangle 10"/>
          <p:cNvSpPr>
            <a:spLocks noChangeArrowheads="1"/>
          </p:cNvSpPr>
          <p:nvPr/>
        </p:nvSpPr>
        <p:spPr bwMode="auto">
          <a:xfrm>
            <a:off x="3441700" y="23923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60</a:t>
            </a:r>
          </a:p>
        </p:txBody>
      </p:sp>
      <p:sp>
        <p:nvSpPr>
          <p:cNvPr id="89099" name="Rectangle 11"/>
          <p:cNvSpPr>
            <a:spLocks noChangeArrowheads="1"/>
          </p:cNvSpPr>
          <p:nvPr/>
        </p:nvSpPr>
        <p:spPr bwMode="auto">
          <a:xfrm>
            <a:off x="1657350" y="33480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89100" name="Line 12"/>
          <p:cNvSpPr>
            <a:spLocks noChangeShapeType="1"/>
          </p:cNvSpPr>
          <p:nvPr/>
        </p:nvSpPr>
        <p:spPr bwMode="auto">
          <a:xfrm>
            <a:off x="3154363" y="1993900"/>
            <a:ext cx="536575" cy="404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01" name="Oval 13"/>
          <p:cNvSpPr>
            <a:spLocks noChangeArrowheads="1"/>
          </p:cNvSpPr>
          <p:nvPr/>
        </p:nvSpPr>
        <p:spPr bwMode="auto">
          <a:xfrm>
            <a:off x="2643188" y="3325813"/>
            <a:ext cx="392112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02" name="Line 14"/>
          <p:cNvSpPr>
            <a:spLocks noChangeShapeType="1"/>
          </p:cNvSpPr>
          <p:nvPr/>
        </p:nvSpPr>
        <p:spPr bwMode="auto">
          <a:xfrm>
            <a:off x="2530475" y="2822575"/>
            <a:ext cx="333375" cy="512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03" name="Rectangle 15"/>
          <p:cNvSpPr>
            <a:spLocks noChangeArrowheads="1"/>
          </p:cNvSpPr>
          <p:nvPr/>
        </p:nvSpPr>
        <p:spPr bwMode="auto">
          <a:xfrm>
            <a:off x="2581275" y="33305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89104" name="Oval 16"/>
          <p:cNvSpPr>
            <a:spLocks noChangeArrowheads="1"/>
          </p:cNvSpPr>
          <p:nvPr/>
        </p:nvSpPr>
        <p:spPr bwMode="auto">
          <a:xfrm>
            <a:off x="3143250" y="3338513"/>
            <a:ext cx="392113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05" name="Rectangle 17"/>
          <p:cNvSpPr>
            <a:spLocks noChangeArrowheads="1"/>
          </p:cNvSpPr>
          <p:nvPr/>
        </p:nvSpPr>
        <p:spPr bwMode="auto">
          <a:xfrm>
            <a:off x="3106738" y="33305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89106" name="Oval 18"/>
          <p:cNvSpPr>
            <a:spLocks noChangeArrowheads="1"/>
          </p:cNvSpPr>
          <p:nvPr/>
        </p:nvSpPr>
        <p:spPr bwMode="auto">
          <a:xfrm>
            <a:off x="3892550" y="3314700"/>
            <a:ext cx="392113" cy="3921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07" name="Rectangle 19"/>
          <p:cNvSpPr>
            <a:spLocks noChangeArrowheads="1"/>
          </p:cNvSpPr>
          <p:nvPr/>
        </p:nvSpPr>
        <p:spPr bwMode="auto">
          <a:xfrm>
            <a:off x="3856038" y="33067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89108" name="Line 20"/>
          <p:cNvSpPr>
            <a:spLocks noChangeShapeType="1"/>
          </p:cNvSpPr>
          <p:nvPr/>
        </p:nvSpPr>
        <p:spPr bwMode="auto">
          <a:xfrm flipH="1">
            <a:off x="3328988" y="2774950"/>
            <a:ext cx="238125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09" name="Line 21"/>
          <p:cNvSpPr>
            <a:spLocks noChangeShapeType="1"/>
          </p:cNvSpPr>
          <p:nvPr/>
        </p:nvSpPr>
        <p:spPr bwMode="auto">
          <a:xfrm>
            <a:off x="3792538" y="2763838"/>
            <a:ext cx="298450" cy="5476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10" name="Oval 22"/>
          <p:cNvSpPr>
            <a:spLocks noChangeArrowheads="1"/>
          </p:cNvSpPr>
          <p:nvPr/>
        </p:nvSpPr>
        <p:spPr bwMode="auto">
          <a:xfrm>
            <a:off x="2797175" y="4287838"/>
            <a:ext cx="392113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11" name="Rectangle 23"/>
          <p:cNvSpPr>
            <a:spLocks noChangeArrowheads="1"/>
          </p:cNvSpPr>
          <p:nvPr/>
        </p:nvSpPr>
        <p:spPr bwMode="auto">
          <a:xfrm>
            <a:off x="2760663" y="42799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45</a:t>
            </a:r>
          </a:p>
        </p:txBody>
      </p:sp>
      <p:sp>
        <p:nvSpPr>
          <p:cNvPr id="89112" name="Oval 24"/>
          <p:cNvSpPr>
            <a:spLocks noChangeArrowheads="1"/>
          </p:cNvSpPr>
          <p:nvPr/>
        </p:nvSpPr>
        <p:spPr bwMode="auto">
          <a:xfrm>
            <a:off x="3546475" y="4264025"/>
            <a:ext cx="392113" cy="3921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13" name="Rectangle 25"/>
          <p:cNvSpPr>
            <a:spLocks noChangeArrowheads="1"/>
          </p:cNvSpPr>
          <p:nvPr/>
        </p:nvSpPr>
        <p:spPr bwMode="auto">
          <a:xfrm>
            <a:off x="3509963" y="42560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55</a:t>
            </a:r>
          </a:p>
        </p:txBody>
      </p:sp>
      <p:sp>
        <p:nvSpPr>
          <p:cNvPr id="89114" name="Line 26"/>
          <p:cNvSpPr>
            <a:spLocks noChangeShapeType="1"/>
          </p:cNvSpPr>
          <p:nvPr/>
        </p:nvSpPr>
        <p:spPr bwMode="auto">
          <a:xfrm flipH="1">
            <a:off x="2982913" y="3724275"/>
            <a:ext cx="238125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15" name="Line 27"/>
          <p:cNvSpPr>
            <a:spLocks noChangeShapeType="1"/>
          </p:cNvSpPr>
          <p:nvPr/>
        </p:nvSpPr>
        <p:spPr bwMode="auto">
          <a:xfrm>
            <a:off x="3446463" y="3713163"/>
            <a:ext cx="298450" cy="5476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16" name="Oval 28"/>
          <p:cNvSpPr>
            <a:spLocks noChangeArrowheads="1"/>
          </p:cNvSpPr>
          <p:nvPr/>
        </p:nvSpPr>
        <p:spPr bwMode="auto">
          <a:xfrm>
            <a:off x="3222625" y="5094288"/>
            <a:ext cx="392113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17" name="Rectangle 29"/>
          <p:cNvSpPr>
            <a:spLocks noChangeArrowheads="1"/>
          </p:cNvSpPr>
          <p:nvPr/>
        </p:nvSpPr>
        <p:spPr bwMode="auto">
          <a:xfrm>
            <a:off x="3186113" y="508635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52</a:t>
            </a:r>
          </a:p>
        </p:txBody>
      </p:sp>
      <p:sp>
        <p:nvSpPr>
          <p:cNvPr id="89118" name="Line 30"/>
          <p:cNvSpPr>
            <a:spLocks noChangeShapeType="1"/>
          </p:cNvSpPr>
          <p:nvPr/>
        </p:nvSpPr>
        <p:spPr bwMode="auto">
          <a:xfrm flipH="1">
            <a:off x="3411538" y="4597400"/>
            <a:ext cx="203200" cy="500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19" name="Oval 31"/>
          <p:cNvSpPr>
            <a:spLocks noChangeArrowheads="1"/>
          </p:cNvSpPr>
          <p:nvPr/>
        </p:nvSpPr>
        <p:spPr bwMode="auto">
          <a:xfrm>
            <a:off x="6657975" y="1577975"/>
            <a:ext cx="392113" cy="3921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240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89120" name="Oval 32"/>
          <p:cNvSpPr>
            <a:spLocks noChangeArrowheads="1"/>
          </p:cNvSpPr>
          <p:nvPr/>
        </p:nvSpPr>
        <p:spPr bwMode="auto">
          <a:xfrm>
            <a:off x="6046788" y="2395538"/>
            <a:ext cx="392112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21" name="Oval 33"/>
          <p:cNvSpPr>
            <a:spLocks noChangeArrowheads="1"/>
          </p:cNvSpPr>
          <p:nvPr/>
        </p:nvSpPr>
        <p:spPr bwMode="auto">
          <a:xfrm>
            <a:off x="7297738" y="2362200"/>
            <a:ext cx="392112" cy="392113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22" name="Oval 34"/>
          <p:cNvSpPr>
            <a:spLocks noChangeArrowheads="1"/>
          </p:cNvSpPr>
          <p:nvPr/>
        </p:nvSpPr>
        <p:spPr bwMode="auto">
          <a:xfrm>
            <a:off x="5537200" y="3303588"/>
            <a:ext cx="392113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23" name="Line 35"/>
          <p:cNvSpPr>
            <a:spLocks noChangeShapeType="1"/>
          </p:cNvSpPr>
          <p:nvPr/>
        </p:nvSpPr>
        <p:spPr bwMode="auto">
          <a:xfrm flipH="1">
            <a:off x="6257925" y="1965325"/>
            <a:ext cx="488950" cy="428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24" name="Line 36"/>
          <p:cNvSpPr>
            <a:spLocks noChangeShapeType="1"/>
          </p:cNvSpPr>
          <p:nvPr/>
        </p:nvSpPr>
        <p:spPr bwMode="auto">
          <a:xfrm flipH="1">
            <a:off x="5743575" y="2765425"/>
            <a:ext cx="349250" cy="531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25" name="Rectangle 37"/>
          <p:cNvSpPr>
            <a:spLocks noChangeArrowheads="1"/>
          </p:cNvSpPr>
          <p:nvPr/>
        </p:nvSpPr>
        <p:spPr bwMode="auto">
          <a:xfrm>
            <a:off x="6000750" y="24018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89126" name="Rectangle 38"/>
          <p:cNvSpPr>
            <a:spLocks noChangeArrowheads="1"/>
          </p:cNvSpPr>
          <p:nvPr/>
        </p:nvSpPr>
        <p:spPr bwMode="auto">
          <a:xfrm>
            <a:off x="7261225" y="23542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55</a:t>
            </a:r>
          </a:p>
        </p:txBody>
      </p:sp>
      <p:sp>
        <p:nvSpPr>
          <p:cNvPr id="89127" name="Rectangle 39"/>
          <p:cNvSpPr>
            <a:spLocks noChangeArrowheads="1"/>
          </p:cNvSpPr>
          <p:nvPr/>
        </p:nvSpPr>
        <p:spPr bwMode="auto">
          <a:xfrm>
            <a:off x="5476875" y="33099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89128" name="Line 40"/>
          <p:cNvSpPr>
            <a:spLocks noChangeShapeType="1"/>
          </p:cNvSpPr>
          <p:nvPr/>
        </p:nvSpPr>
        <p:spPr bwMode="auto">
          <a:xfrm>
            <a:off x="6973888" y="1955800"/>
            <a:ext cx="536575" cy="404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29" name="Oval 41"/>
          <p:cNvSpPr>
            <a:spLocks noChangeArrowheads="1"/>
          </p:cNvSpPr>
          <p:nvPr/>
        </p:nvSpPr>
        <p:spPr bwMode="auto">
          <a:xfrm>
            <a:off x="6462713" y="3287713"/>
            <a:ext cx="392112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30" name="Line 42"/>
          <p:cNvSpPr>
            <a:spLocks noChangeShapeType="1"/>
          </p:cNvSpPr>
          <p:nvPr/>
        </p:nvSpPr>
        <p:spPr bwMode="auto">
          <a:xfrm>
            <a:off x="6350000" y="2784475"/>
            <a:ext cx="333375" cy="512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31" name="Rectangle 43"/>
          <p:cNvSpPr>
            <a:spLocks noChangeArrowheads="1"/>
          </p:cNvSpPr>
          <p:nvPr/>
        </p:nvSpPr>
        <p:spPr bwMode="auto">
          <a:xfrm>
            <a:off x="6400800" y="32924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89132" name="Oval 44"/>
          <p:cNvSpPr>
            <a:spLocks noChangeArrowheads="1"/>
          </p:cNvSpPr>
          <p:nvPr/>
        </p:nvSpPr>
        <p:spPr bwMode="auto">
          <a:xfrm>
            <a:off x="6962775" y="3300413"/>
            <a:ext cx="392113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33" name="Rectangle 45"/>
          <p:cNvSpPr>
            <a:spLocks noChangeArrowheads="1"/>
          </p:cNvSpPr>
          <p:nvPr/>
        </p:nvSpPr>
        <p:spPr bwMode="auto">
          <a:xfrm>
            <a:off x="6926263" y="32924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89134" name="Oval 46"/>
          <p:cNvSpPr>
            <a:spLocks noChangeArrowheads="1"/>
          </p:cNvSpPr>
          <p:nvPr/>
        </p:nvSpPr>
        <p:spPr bwMode="auto">
          <a:xfrm>
            <a:off x="7712075" y="3276600"/>
            <a:ext cx="392113" cy="3921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35" name="Rectangle 47"/>
          <p:cNvSpPr>
            <a:spLocks noChangeArrowheads="1"/>
          </p:cNvSpPr>
          <p:nvPr/>
        </p:nvSpPr>
        <p:spPr bwMode="auto">
          <a:xfrm>
            <a:off x="7675563" y="32686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89136" name="Line 48"/>
          <p:cNvSpPr>
            <a:spLocks noChangeShapeType="1"/>
          </p:cNvSpPr>
          <p:nvPr/>
        </p:nvSpPr>
        <p:spPr bwMode="auto">
          <a:xfrm flipH="1">
            <a:off x="7148513" y="2736850"/>
            <a:ext cx="238125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37" name="Line 49"/>
          <p:cNvSpPr>
            <a:spLocks noChangeShapeType="1"/>
          </p:cNvSpPr>
          <p:nvPr/>
        </p:nvSpPr>
        <p:spPr bwMode="auto">
          <a:xfrm>
            <a:off x="7612063" y="2725738"/>
            <a:ext cx="298450" cy="5476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38" name="Oval 50"/>
          <p:cNvSpPr>
            <a:spLocks noChangeArrowheads="1"/>
          </p:cNvSpPr>
          <p:nvPr/>
        </p:nvSpPr>
        <p:spPr bwMode="auto">
          <a:xfrm>
            <a:off x="6616700" y="4249738"/>
            <a:ext cx="392113" cy="3921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39" name="Rectangle 51"/>
          <p:cNvSpPr>
            <a:spLocks noChangeArrowheads="1"/>
          </p:cNvSpPr>
          <p:nvPr/>
        </p:nvSpPr>
        <p:spPr bwMode="auto">
          <a:xfrm>
            <a:off x="6580188" y="4241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45</a:t>
            </a:r>
          </a:p>
        </p:txBody>
      </p:sp>
      <p:sp>
        <p:nvSpPr>
          <p:cNvPr id="89140" name="Oval 52"/>
          <p:cNvSpPr>
            <a:spLocks noChangeArrowheads="1"/>
          </p:cNvSpPr>
          <p:nvPr/>
        </p:nvSpPr>
        <p:spPr bwMode="auto">
          <a:xfrm>
            <a:off x="7366000" y="4225925"/>
            <a:ext cx="392113" cy="3921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41" name="Rectangle 53"/>
          <p:cNvSpPr>
            <a:spLocks noChangeArrowheads="1"/>
          </p:cNvSpPr>
          <p:nvPr/>
        </p:nvSpPr>
        <p:spPr bwMode="auto">
          <a:xfrm>
            <a:off x="7329488" y="42179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52</a:t>
            </a:r>
          </a:p>
        </p:txBody>
      </p:sp>
      <p:sp>
        <p:nvSpPr>
          <p:cNvPr id="89142" name="Line 54"/>
          <p:cNvSpPr>
            <a:spLocks noChangeShapeType="1"/>
          </p:cNvSpPr>
          <p:nvPr/>
        </p:nvSpPr>
        <p:spPr bwMode="auto">
          <a:xfrm flipH="1">
            <a:off x="6802438" y="3686175"/>
            <a:ext cx="238125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43" name="Line 55"/>
          <p:cNvSpPr>
            <a:spLocks noChangeShapeType="1"/>
          </p:cNvSpPr>
          <p:nvPr/>
        </p:nvSpPr>
        <p:spPr bwMode="auto">
          <a:xfrm>
            <a:off x="7265988" y="3675063"/>
            <a:ext cx="298450" cy="5476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44" name="Rectangle 56"/>
          <p:cNvSpPr>
            <a:spLocks noChangeArrowheads="1"/>
          </p:cNvSpPr>
          <p:nvPr/>
        </p:nvSpPr>
        <p:spPr bwMode="auto">
          <a:xfrm>
            <a:off x="1866900" y="5638800"/>
            <a:ext cx="2449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Before deleting 60</a:t>
            </a:r>
          </a:p>
        </p:txBody>
      </p:sp>
      <p:sp>
        <p:nvSpPr>
          <p:cNvPr id="89145" name="Rectangle 57"/>
          <p:cNvSpPr>
            <a:spLocks noChangeArrowheads="1"/>
          </p:cNvSpPr>
          <p:nvPr/>
        </p:nvSpPr>
        <p:spPr bwMode="auto">
          <a:xfrm>
            <a:off x="5946775" y="5624513"/>
            <a:ext cx="2263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solidFill>
                  <a:schemeClr val="tx1"/>
                </a:solidFill>
              </a:rPr>
              <a:t>After deleting 60</a:t>
            </a:r>
          </a:p>
        </p:txBody>
      </p:sp>
      <p:sp>
        <p:nvSpPr>
          <p:cNvPr id="89146" name="Text Box 58"/>
          <p:cNvSpPr txBox="1">
            <a:spLocks noChangeArrowheads="1"/>
          </p:cNvSpPr>
          <p:nvPr/>
        </p:nvSpPr>
        <p:spPr bwMode="auto">
          <a:xfrm>
            <a:off x="1050925" y="1387475"/>
            <a:ext cx="11985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2400">
                <a:solidFill>
                  <a:srgbClr val="CC3300"/>
                </a:solidFill>
              </a:rPr>
              <a:t>non-leaf</a:t>
            </a:r>
          </a:p>
          <a:p>
            <a:pPr algn="ctr"/>
            <a:r>
              <a:rPr lang="en-US" altLang="zh-TW" sz="2400">
                <a:solidFill>
                  <a:srgbClr val="CC3300"/>
                </a:solidFill>
              </a:rPr>
              <a:t>node</a:t>
            </a:r>
          </a:p>
        </p:txBody>
      </p:sp>
      <p:sp>
        <p:nvSpPr>
          <p:cNvPr id="89147" name="Line 59"/>
          <p:cNvSpPr>
            <a:spLocks noChangeShapeType="1"/>
          </p:cNvSpPr>
          <p:nvPr/>
        </p:nvSpPr>
        <p:spPr bwMode="auto">
          <a:xfrm flipH="1">
            <a:off x="3638550" y="2952750"/>
            <a:ext cx="152400" cy="45720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48" name="Line 60"/>
          <p:cNvSpPr>
            <a:spLocks noChangeShapeType="1"/>
          </p:cNvSpPr>
          <p:nvPr/>
        </p:nvSpPr>
        <p:spPr bwMode="auto">
          <a:xfrm>
            <a:off x="3619500" y="3409950"/>
            <a:ext cx="419100" cy="80010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49" name="Line 61"/>
          <p:cNvSpPr>
            <a:spLocks noChangeShapeType="1"/>
          </p:cNvSpPr>
          <p:nvPr/>
        </p:nvSpPr>
        <p:spPr bwMode="auto">
          <a:xfrm>
            <a:off x="4114800" y="2724150"/>
            <a:ext cx="381000" cy="60960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50" name="Line 62"/>
          <p:cNvSpPr>
            <a:spLocks noChangeShapeType="1"/>
          </p:cNvSpPr>
          <p:nvPr/>
        </p:nvSpPr>
        <p:spPr bwMode="auto">
          <a:xfrm flipH="1">
            <a:off x="4210050" y="3371850"/>
            <a:ext cx="285750" cy="74295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6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" name="Rectangle 66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730</Words>
  <Application>Microsoft Office PowerPoint</Application>
  <PresentationFormat>On-screen Show (4:3)</PresentationFormat>
  <Paragraphs>270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 Data Structure/BTCS-2304</vt:lpstr>
      <vt:lpstr>Binary Search Tree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Applications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Data Structure/BTCS-2304</dc:title>
  <dc:creator>Yogesh</dc:creator>
  <cp:lastModifiedBy>Yogesh</cp:lastModifiedBy>
  <cp:revision>2</cp:revision>
  <dcterms:created xsi:type="dcterms:W3CDTF">2023-06-20T10:17:46Z</dcterms:created>
  <dcterms:modified xsi:type="dcterms:W3CDTF">2023-06-23T05:15:38Z</dcterms:modified>
</cp:coreProperties>
</file>