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57" r:id="rId3"/>
    <p:sldId id="258" r:id="rId4"/>
    <p:sldId id="259" r:id="rId5"/>
    <p:sldId id="260"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4660"/>
  </p:normalViewPr>
  <p:slideViewPr>
    <p:cSldViewPr>
      <p:cViewPr varScale="1">
        <p:scale>
          <a:sx n="68" d="100"/>
          <a:sy n="68" d="100"/>
        </p:scale>
        <p:origin x="-15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543ADA-FCD5-4320-9DD5-33937DB38E9D}"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5FA0F-D4F2-4580-9CB0-9E32FEB4A4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065A56-4637-4EC0-A1E7-45AAA0AA4176}" type="slidenum">
              <a:rPr lang="en-US"/>
              <a:pPr/>
              <a:t>2</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E57881-A382-4012-AB63-6153498851B3}" type="slidenum">
              <a:rPr lang="en-US"/>
              <a:pPr/>
              <a:t>8</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FE192A-725A-4022-8F76-60D0F999A97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E192A-725A-4022-8F76-60D0F999A97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E192A-725A-4022-8F76-60D0F999A97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E192A-725A-4022-8F76-60D0F999A97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FE192A-725A-4022-8F76-60D0F999A97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FE192A-725A-4022-8F76-60D0F999A972}"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FE192A-725A-4022-8F76-60D0F999A972}"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FE192A-725A-4022-8F76-60D0F999A972}"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E192A-725A-4022-8F76-60D0F999A972}"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E192A-725A-4022-8F76-60D0F999A972}"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E192A-725A-4022-8F76-60D0F999A972}"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5FABE-3AFF-4BF8-AD7A-96991A175A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E192A-725A-4022-8F76-60D0F999A972}"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5FABE-3AFF-4BF8-AD7A-96991A175A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229600" cy="1470025"/>
          </a:xfrm>
        </p:spPr>
        <p:txBody>
          <a:bodyPr>
            <a:normAutofit/>
          </a:bodyPr>
          <a:lstStyle/>
          <a:p>
            <a:r>
              <a:rPr lang="en-US" sz="3200" dirty="0" smtClean="0">
                <a:solidFill>
                  <a:srgbClr val="7030A0"/>
                </a:solidFill>
                <a:latin typeface="American Typewriter" panose="02090604020004020304" pitchFamily="18" charset="77"/>
              </a:rPr>
              <a:t>	Web Development/BTCS-2410</a:t>
            </a:r>
            <a:endParaRPr lang="en-US" sz="3200" dirty="0">
              <a:solidFill>
                <a:srgbClr val="7030A0"/>
              </a:solidFill>
              <a:latin typeface="American Typewriter" panose="02090604020004020304" pitchFamily="18" charset="77"/>
            </a:endParaRP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Footer Placeholder 4">
            <a:extLst>
              <a:ext uri="{FF2B5EF4-FFF2-40B4-BE49-F238E27FC236}">
                <a16:creationId xmlns:a16="http://schemas.microsoft.com/office/drawing/2014/main" xmlns="" id="{DD4A000E-D220-0045-A2D1-8D39B19F67C4}"/>
              </a:ext>
            </a:extLst>
          </p:cNvPr>
          <p:cNvSpPr txBox="1">
            <a:spLocks/>
          </p:cNvSpPr>
          <p:nvPr/>
        </p:nvSpPr>
        <p:spPr>
          <a:xfrm>
            <a:off x="5029200" y="6492875"/>
            <a:ext cx="3886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chemeClr val="tx1"/>
                </a:solidFill>
              </a:rPr>
              <a:t>Department of Computer Science &amp; Engineering</a:t>
            </a:r>
            <a:endParaRPr lang="en-US" b="1" dirty="0">
              <a:solidFill>
                <a:schemeClr val="tx1"/>
              </a:solidFill>
            </a:endParaRPr>
          </a:p>
        </p:txBody>
      </p:sp>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6154" cy="14478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D3D5A0C-0B66-48BF-A31B-2F462ABCC7E5}" type="datetime1">
              <a:rPr lang="en-US"/>
              <a:pPr/>
              <a:t>6/20/2023</a:t>
            </a:fld>
            <a:endParaRPr lang="en-US">
              <a:solidFill>
                <a:schemeClr val="tx1"/>
              </a:solidFill>
            </a:endParaRPr>
          </a:p>
        </p:txBody>
      </p:sp>
      <p:sp>
        <p:nvSpPr>
          <p:cNvPr id="17410" name="Rectangle 2"/>
          <p:cNvSpPr>
            <a:spLocks noGrp="1" noChangeArrowheads="1"/>
          </p:cNvSpPr>
          <p:nvPr>
            <p:ph type="title"/>
          </p:nvPr>
        </p:nvSpPr>
        <p:spPr>
          <a:ln/>
        </p:spPr>
        <p:txBody>
          <a:bodyPr/>
          <a:lstStyle/>
          <a:p>
            <a:r>
              <a:rPr lang="en-US"/>
              <a:t>What are Cascading Style Sheets?</a:t>
            </a:r>
          </a:p>
        </p:txBody>
      </p:sp>
      <p:sp>
        <p:nvSpPr>
          <p:cNvPr id="17411" name="Rectangle 3"/>
          <p:cNvSpPr>
            <a:spLocks noGrp="1" noChangeArrowheads="1"/>
          </p:cNvSpPr>
          <p:nvPr>
            <p:ph type="body" idx="1"/>
          </p:nvPr>
        </p:nvSpPr>
        <p:spPr>
          <a:ln/>
        </p:spPr>
        <p:txBody>
          <a:bodyPr/>
          <a:lstStyle/>
          <a:p>
            <a:pPr>
              <a:lnSpc>
                <a:spcPct val="80000"/>
              </a:lnSpc>
            </a:pPr>
            <a:r>
              <a:rPr lang="en-US" sz="1800"/>
              <a:t>Cascading Style Sheets (CSS) were established by the World Wide Web Consortium (W3C).  The CSS specification allows for more control over the look, or </a:t>
            </a:r>
            <a:r>
              <a:rPr lang="en-US" sz="1800" i="1"/>
              <a:t>style</a:t>
            </a:r>
            <a:r>
              <a:rPr lang="en-US" sz="1800"/>
              <a:t>, of web pages or other XML files by providing a central location, or </a:t>
            </a:r>
            <a:r>
              <a:rPr lang="en-US" sz="1800" i="1"/>
              <a:t>sheet</a:t>
            </a:r>
            <a:r>
              <a:rPr lang="en-US" sz="1800"/>
              <a:t>, where you can define how certain HTML (Hyper-Text Markup Language) or XML (eXtensible Markup Language) tags are going to be interpreted by the browser.</a:t>
            </a:r>
          </a:p>
          <a:p>
            <a:pPr>
              <a:lnSpc>
                <a:spcPct val="80000"/>
              </a:lnSpc>
            </a:pPr>
            <a:endParaRPr lang="en-US" sz="1800"/>
          </a:p>
          <a:p>
            <a:pPr>
              <a:lnSpc>
                <a:spcPct val="80000"/>
              </a:lnSpc>
            </a:pPr>
            <a:r>
              <a:rPr lang="en-US" sz="1800"/>
              <a:t>Why is it called “cascading”?   In CSS, multiple styles can be applied to a particular document (usually a web page or XML file).  The browser will interpret these styles in a cascading fashion:</a:t>
            </a:r>
          </a:p>
          <a:p>
            <a:pPr lvl="1">
              <a:lnSpc>
                <a:spcPct val="80000"/>
              </a:lnSpc>
            </a:pPr>
            <a:r>
              <a:rPr lang="en-US" sz="1400"/>
              <a:t>Style rules set up site-wide are overridden by styles located within individual pages.</a:t>
            </a:r>
          </a:p>
          <a:p>
            <a:pPr lvl="1">
              <a:lnSpc>
                <a:spcPct val="80000"/>
              </a:lnSpc>
            </a:pPr>
            <a:r>
              <a:rPr lang="en-US" sz="1400"/>
              <a:t>Individual pages are overridden by styles inside an individual tag.  </a:t>
            </a:r>
          </a:p>
          <a:p>
            <a:pPr lvl="1">
              <a:lnSpc>
                <a:spcPct val="80000"/>
              </a:lnSpc>
            </a:pPr>
            <a:r>
              <a:rPr lang="en-US" sz="1400"/>
              <a:t>In addition, the end user can set up styles in the browser that will override the author’s styles.</a:t>
            </a:r>
          </a:p>
          <a:p>
            <a:pPr lvl="1">
              <a:lnSpc>
                <a:spcPct val="80000"/>
              </a:lnSpc>
            </a:pPr>
            <a:r>
              <a:rPr lang="en-US" sz="1400"/>
              <a:t>All matching rules for a particular selector will be applied, except where they conflict with each other (in which case, the latter rule would be applied, as determined by the cascade).  In the following example, </a:t>
            </a:r>
            <a:r>
              <a:rPr lang="en-US" sz="1400">
                <a:latin typeface="Courier New" pitchFamily="49" charset="0"/>
              </a:rPr>
              <a:t>&lt;h2&gt;</a:t>
            </a:r>
            <a:r>
              <a:rPr lang="en-US" sz="1400"/>
              <a:t> tags would be displayed in red and italics (but not blue):</a:t>
            </a:r>
          </a:p>
          <a:p>
            <a:pPr lvl="2">
              <a:lnSpc>
                <a:spcPct val="80000"/>
              </a:lnSpc>
              <a:buFont typeface="Times" charset="0"/>
              <a:buNone/>
            </a:pPr>
            <a:r>
              <a:rPr lang="en-US" sz="1400">
                <a:solidFill>
                  <a:srgbClr val="9A0B09"/>
                </a:solidFill>
                <a:latin typeface="Courier New" pitchFamily="49" charset="0"/>
              </a:rPr>
              <a:t>h2 {font-style: italic;}</a:t>
            </a:r>
          </a:p>
          <a:p>
            <a:pPr lvl="2">
              <a:lnSpc>
                <a:spcPct val="80000"/>
              </a:lnSpc>
              <a:buFont typeface="Times" charset="0"/>
              <a:buNone/>
            </a:pPr>
            <a:r>
              <a:rPr lang="en-US" sz="1400">
                <a:solidFill>
                  <a:srgbClr val="9A0B09"/>
                </a:solidFill>
                <a:latin typeface="Courier New" pitchFamily="49" charset="0"/>
              </a:rPr>
              <a:t>h2 {color: darkblue;}</a:t>
            </a:r>
          </a:p>
          <a:p>
            <a:pPr lvl="2">
              <a:lnSpc>
                <a:spcPct val="80000"/>
              </a:lnSpc>
              <a:buFont typeface="Times" charset="0"/>
              <a:buNone/>
            </a:pPr>
            <a:r>
              <a:rPr lang="en-US" sz="1400">
                <a:solidFill>
                  <a:srgbClr val="9A0B09"/>
                </a:solidFill>
                <a:latin typeface="Courier New" pitchFamily="49" charset="0"/>
              </a:rPr>
              <a:t>h2 {color: red;}</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411">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411">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6F85F80-7401-4731-9D03-846D381A15D8}" type="datetime1">
              <a:rPr lang="en-US"/>
              <a:pPr/>
              <a:t>6/20/2023</a:t>
            </a:fld>
            <a:endParaRPr lang="en-US">
              <a:solidFill>
                <a:schemeClr val="tx1"/>
              </a:solidFill>
            </a:endParaRPr>
          </a:p>
        </p:txBody>
      </p:sp>
      <p:sp>
        <p:nvSpPr>
          <p:cNvPr id="25602" name="Rectangle 2"/>
          <p:cNvSpPr>
            <a:spLocks noGrp="1" noChangeArrowheads="1"/>
          </p:cNvSpPr>
          <p:nvPr>
            <p:ph type="title"/>
          </p:nvPr>
        </p:nvSpPr>
        <p:spPr>
          <a:ln/>
        </p:spPr>
        <p:txBody>
          <a:bodyPr/>
          <a:lstStyle/>
          <a:p>
            <a:r>
              <a:rPr lang="en-US"/>
              <a:t>What are Cascading Style Sheets? </a:t>
            </a:r>
            <a:r>
              <a:rPr lang="en-US" sz="1000"/>
              <a:t>continued</a:t>
            </a:r>
          </a:p>
        </p:txBody>
      </p:sp>
      <p:sp>
        <p:nvSpPr>
          <p:cNvPr id="25603" name="Rectangle 3"/>
          <p:cNvSpPr>
            <a:spLocks noGrp="1" noChangeArrowheads="1"/>
          </p:cNvSpPr>
          <p:nvPr>
            <p:ph type="body" idx="1"/>
          </p:nvPr>
        </p:nvSpPr>
        <p:spPr>
          <a:ln/>
        </p:spPr>
        <p:txBody>
          <a:bodyPr>
            <a:normAutofit lnSpcReduction="10000"/>
          </a:bodyPr>
          <a:lstStyle/>
          <a:p>
            <a:pPr>
              <a:lnSpc>
                <a:spcPct val="80000"/>
              </a:lnSpc>
              <a:spcBef>
                <a:spcPct val="15000"/>
              </a:spcBef>
              <a:spcAft>
                <a:spcPct val="15000"/>
              </a:spcAft>
              <a:tabLst>
                <a:tab pos="1546225" algn="l"/>
              </a:tabLst>
            </a:pPr>
            <a:r>
              <a:rPr lang="en-US" sz="1600"/>
              <a:t>To properly see the effects of the Style Sheets, your visitors will need to use a web browser that is version 4.0 or newer.  Fortunately, using CSS does not cause web pages to break when viewed on older browsers; however, the styles won’t appear as defined.  Since most people these days are using </a:t>
            </a:r>
            <a:r>
              <a:rPr lang="en-US" sz="1600" i="1"/>
              <a:t>Internet Explorer 6</a:t>
            </a:r>
            <a:r>
              <a:rPr lang="en-US" sz="1600"/>
              <a:t>, </a:t>
            </a:r>
            <a:r>
              <a:rPr lang="en-US" sz="1600" i="1"/>
              <a:t>Netscape 7</a:t>
            </a:r>
            <a:r>
              <a:rPr lang="en-US" sz="1600"/>
              <a:t>, or </a:t>
            </a:r>
            <a:r>
              <a:rPr lang="en-US" sz="1600" i="1"/>
              <a:t>Firefox 1</a:t>
            </a:r>
            <a:r>
              <a:rPr lang="en-US" sz="1600"/>
              <a:t> or newer, most browsers can properly display CSS.</a:t>
            </a:r>
          </a:p>
          <a:p>
            <a:pPr>
              <a:lnSpc>
                <a:spcPct val="80000"/>
              </a:lnSpc>
              <a:spcBef>
                <a:spcPct val="15000"/>
              </a:spcBef>
              <a:spcAft>
                <a:spcPct val="15000"/>
              </a:spcAft>
              <a:tabLst>
                <a:tab pos="1546225" algn="l"/>
              </a:tabLst>
            </a:pPr>
            <a:r>
              <a:rPr lang="en-US" sz="1600"/>
              <a:t>CSS-aware browsers apply their own stylesheet for every HTML element as the first set of rules in the cascade, and this set of rules form the default display for every element.  For example, most browsers treat  the </a:t>
            </a:r>
            <a:r>
              <a:rPr lang="en-US" sz="1400"/>
              <a:t>&lt;</a:t>
            </a:r>
            <a:r>
              <a:rPr lang="en-US" sz="1400">
                <a:latin typeface="Courier New" pitchFamily="49" charset="0"/>
              </a:rPr>
              <a:t>p&gt;</a:t>
            </a:r>
            <a:r>
              <a:rPr lang="en-US" sz="1600"/>
              <a:t> tag as a block element, as though there were the explicit declaration </a:t>
            </a:r>
            <a:r>
              <a:rPr lang="en-US" sz="1400">
                <a:latin typeface="Courier New" pitchFamily="49" charset="0"/>
              </a:rPr>
              <a:t>p { display: block;}</a:t>
            </a:r>
            <a:r>
              <a:rPr lang="en-US" sz="1600"/>
              <a:t>  By using CSS, you modify the default settings by overriding these implicit styles with an explicit declaration (for more on the block display, see slide 17).</a:t>
            </a:r>
            <a:endParaRPr lang="en-US" sz="1600">
              <a:latin typeface="Courier New" pitchFamily="49" charset="0"/>
            </a:endParaRPr>
          </a:p>
          <a:p>
            <a:pPr>
              <a:lnSpc>
                <a:spcPct val="80000"/>
              </a:lnSpc>
              <a:spcBef>
                <a:spcPct val="15000"/>
              </a:spcBef>
              <a:spcAft>
                <a:spcPct val="15000"/>
              </a:spcAft>
              <a:tabLst>
                <a:tab pos="1546225" algn="l"/>
              </a:tabLst>
            </a:pPr>
            <a:r>
              <a:rPr lang="en-US" sz="1600"/>
              <a:t>By using CSS, you can also control text formatting and location on the page.  Using CSS can eliminate the need for tables as a layout tool.  With CSS, logos can be created using just text, instead of having to rely on graphics.  These changes make pages more accessible to a wider audience.</a:t>
            </a:r>
          </a:p>
          <a:p>
            <a:pPr>
              <a:lnSpc>
                <a:spcPct val="80000"/>
              </a:lnSpc>
              <a:spcBef>
                <a:spcPct val="15000"/>
              </a:spcBef>
              <a:spcAft>
                <a:spcPct val="15000"/>
              </a:spcAft>
              <a:tabLst>
                <a:tab pos="1546225" algn="l"/>
              </a:tabLst>
            </a:pPr>
            <a:r>
              <a:rPr lang="en-US" sz="1600"/>
              <a:t>CSS Specifications: </a:t>
            </a:r>
          </a:p>
          <a:p>
            <a:pPr lvl="1">
              <a:lnSpc>
                <a:spcPct val="80000"/>
              </a:lnSpc>
              <a:spcBef>
                <a:spcPct val="15000"/>
              </a:spcBef>
              <a:spcAft>
                <a:spcPct val="15000"/>
              </a:spcAft>
              <a:tabLst>
                <a:tab pos="1546225" algn="l"/>
              </a:tabLst>
            </a:pPr>
            <a:r>
              <a:rPr lang="en-US" sz="1200"/>
              <a:t>CSS 1:	</a:t>
            </a:r>
            <a:r>
              <a:rPr lang="en-US" sz="1200">
                <a:latin typeface="Courier New" pitchFamily="49" charset="0"/>
              </a:rPr>
              <a:t>http://www.w3.org/TR/REC-CSS1-961217.html</a:t>
            </a:r>
          </a:p>
          <a:p>
            <a:pPr lvl="1">
              <a:lnSpc>
                <a:spcPct val="80000"/>
              </a:lnSpc>
              <a:spcBef>
                <a:spcPct val="15000"/>
              </a:spcBef>
              <a:spcAft>
                <a:spcPct val="15000"/>
              </a:spcAft>
              <a:tabLst>
                <a:tab pos="1546225" algn="l"/>
              </a:tabLst>
            </a:pPr>
            <a:r>
              <a:rPr lang="en-US" sz="1200"/>
              <a:t>CSS 2:  	</a:t>
            </a:r>
            <a:r>
              <a:rPr lang="en-US" sz="1200">
                <a:latin typeface="Courier New" pitchFamily="49" charset="0"/>
              </a:rPr>
              <a:t>http://www.w3.org/TR/CSS2/</a:t>
            </a:r>
          </a:p>
          <a:p>
            <a:pPr lvl="1">
              <a:lnSpc>
                <a:spcPct val="80000"/>
              </a:lnSpc>
              <a:spcBef>
                <a:spcPct val="15000"/>
              </a:spcBef>
              <a:spcAft>
                <a:spcPct val="15000"/>
              </a:spcAft>
              <a:tabLst>
                <a:tab pos="1546225" algn="l"/>
              </a:tabLst>
            </a:pPr>
            <a:r>
              <a:rPr lang="en-US" sz="1200"/>
              <a:t>CSS 2.1:	</a:t>
            </a:r>
            <a:r>
              <a:rPr lang="en-US" sz="1200">
                <a:latin typeface="Courier New" pitchFamily="49" charset="0"/>
              </a:rPr>
              <a:t>http://www.w3.org/TR/CSS21/</a:t>
            </a:r>
          </a:p>
          <a:p>
            <a:pPr>
              <a:lnSpc>
                <a:spcPct val="80000"/>
              </a:lnSpc>
              <a:spcBef>
                <a:spcPct val="15000"/>
              </a:spcBef>
              <a:spcAft>
                <a:spcPct val="15000"/>
              </a:spcAft>
              <a:tabLst>
                <a:tab pos="1546225" algn="l"/>
              </a:tabLst>
            </a:pPr>
            <a:r>
              <a:rPr lang="en-US" sz="1600"/>
              <a:t>Differences between CSS 1, CSS 2, and CSS 2.1:</a:t>
            </a:r>
          </a:p>
          <a:p>
            <a:pPr lvl="1">
              <a:lnSpc>
                <a:spcPct val="80000"/>
              </a:lnSpc>
              <a:spcBef>
                <a:spcPct val="15000"/>
              </a:spcBef>
              <a:spcAft>
                <a:spcPct val="15000"/>
              </a:spcAft>
              <a:tabLst>
                <a:tab pos="1546225" algn="l"/>
              </a:tabLst>
            </a:pPr>
            <a:r>
              <a:rPr lang="en-US" sz="1200"/>
              <a:t>Between CSS 1 and CSS 2:  </a:t>
            </a:r>
            <a:r>
              <a:rPr lang="en-US" sz="1200">
                <a:latin typeface="Courier New" pitchFamily="49" charset="0"/>
              </a:rPr>
              <a:t>http://www.w3.org/TR/CSS2/changes.html</a:t>
            </a:r>
          </a:p>
          <a:p>
            <a:pPr lvl="1">
              <a:lnSpc>
                <a:spcPct val="80000"/>
              </a:lnSpc>
              <a:spcBef>
                <a:spcPct val="15000"/>
              </a:spcBef>
              <a:spcAft>
                <a:spcPct val="15000"/>
              </a:spcAft>
              <a:tabLst>
                <a:tab pos="1546225" algn="l"/>
              </a:tabLst>
            </a:pPr>
            <a:r>
              <a:rPr lang="en-US" sz="1200"/>
              <a:t>Between CSS 2 and CSS 2.1:  </a:t>
            </a:r>
            <a:r>
              <a:rPr lang="en-US" sz="1200">
                <a:latin typeface="Courier New" pitchFamily="49" charset="0"/>
              </a:rPr>
              <a:t>http://www.w3.org/TR/CSS21/changes.html</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FA9726-6821-4A9A-958C-5BA370FD3EB7}" type="datetime1">
              <a:rPr lang="en-US"/>
              <a:pPr/>
              <a:t>6/20/2023</a:t>
            </a:fld>
            <a:endParaRPr lang="en-US">
              <a:solidFill>
                <a:schemeClr val="tx1"/>
              </a:solidFill>
            </a:endParaRPr>
          </a:p>
        </p:txBody>
      </p:sp>
      <p:sp>
        <p:nvSpPr>
          <p:cNvPr id="26626" name="Rectangle 2"/>
          <p:cNvSpPr>
            <a:spLocks noGrp="1" noChangeArrowheads="1"/>
          </p:cNvSpPr>
          <p:nvPr>
            <p:ph type="title"/>
          </p:nvPr>
        </p:nvSpPr>
        <p:spPr>
          <a:ln/>
        </p:spPr>
        <p:txBody>
          <a:bodyPr/>
          <a:lstStyle/>
          <a:p>
            <a:r>
              <a:rPr lang="en-US"/>
              <a:t>Pros and Cons of Using CSS</a:t>
            </a:r>
          </a:p>
        </p:txBody>
      </p:sp>
      <p:sp>
        <p:nvSpPr>
          <p:cNvPr id="26627" name="Rectangle 3"/>
          <p:cNvSpPr>
            <a:spLocks noGrp="1" noChangeArrowheads="1"/>
          </p:cNvSpPr>
          <p:nvPr>
            <p:ph type="body" idx="1"/>
          </p:nvPr>
        </p:nvSpPr>
        <p:spPr>
          <a:ln/>
        </p:spPr>
        <p:txBody>
          <a:bodyPr>
            <a:normAutofit fontScale="92500" lnSpcReduction="20000"/>
          </a:bodyPr>
          <a:lstStyle/>
          <a:p>
            <a:r>
              <a:rPr lang="en-US"/>
              <a:t>Pros</a:t>
            </a:r>
          </a:p>
          <a:p>
            <a:pPr lvl="1"/>
            <a:r>
              <a:rPr lang="en-US"/>
              <a:t>Greater designer control of the appearance of the page</a:t>
            </a:r>
          </a:p>
          <a:p>
            <a:pPr lvl="1"/>
            <a:r>
              <a:rPr lang="en-US"/>
              <a:t>Easier management of site-wide changes</a:t>
            </a:r>
          </a:p>
          <a:p>
            <a:pPr lvl="1"/>
            <a:r>
              <a:rPr lang="en-US"/>
              <a:t>Greater accessibility to web sites by non-graphical browsers and web-page-reading software</a:t>
            </a:r>
          </a:p>
          <a:p>
            <a:pPr lvl="1">
              <a:buFont typeface="Times" charset="0"/>
              <a:buNone/>
            </a:pPr>
            <a:endParaRPr lang="en-US"/>
          </a:p>
          <a:p>
            <a:r>
              <a:rPr lang="en-US"/>
              <a:t>Cons</a:t>
            </a:r>
          </a:p>
          <a:p>
            <a:pPr lvl="1"/>
            <a:r>
              <a:rPr lang="en-US"/>
              <a:t>Different browsers may interpret Style Sheets in different ways</a:t>
            </a:r>
          </a:p>
          <a:p>
            <a:pPr lvl="1"/>
            <a:r>
              <a:rPr lang="en-US"/>
              <a:t>Some styles may not be seen at all on some browsers</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7251BB-FFBE-4591-9A65-31EC3E8FC1CE}" type="datetime1">
              <a:rPr lang="en-US"/>
              <a:pPr/>
              <a:t>6/20/2023</a:t>
            </a:fld>
            <a:endParaRPr lang="en-US">
              <a:solidFill>
                <a:schemeClr val="tx1"/>
              </a:solidFill>
            </a:endParaRPr>
          </a:p>
        </p:txBody>
      </p:sp>
      <p:sp>
        <p:nvSpPr>
          <p:cNvPr id="27650" name="Rectangle 2"/>
          <p:cNvSpPr>
            <a:spLocks noGrp="1" noChangeArrowheads="1"/>
          </p:cNvSpPr>
          <p:nvPr>
            <p:ph type="title"/>
          </p:nvPr>
        </p:nvSpPr>
        <p:spPr>
          <a:xfrm>
            <a:off x="685800" y="609600"/>
            <a:ext cx="8077200" cy="728663"/>
          </a:xfrm>
          <a:ln/>
        </p:spPr>
        <p:txBody>
          <a:bodyPr>
            <a:normAutofit fontScale="90000"/>
          </a:bodyPr>
          <a:lstStyle/>
          <a:p>
            <a:r>
              <a:rPr lang="en-US"/>
              <a:t>CSS Examples</a:t>
            </a:r>
          </a:p>
        </p:txBody>
      </p:sp>
      <p:sp>
        <p:nvSpPr>
          <p:cNvPr id="27651" name="Rectangle 3"/>
          <p:cNvSpPr>
            <a:spLocks noGrp="1" noChangeArrowheads="1"/>
          </p:cNvSpPr>
          <p:nvPr>
            <p:ph type="body" idx="1"/>
          </p:nvPr>
        </p:nvSpPr>
        <p:spPr>
          <a:xfrm>
            <a:off x="685800" y="1524000"/>
            <a:ext cx="8077200" cy="4724400"/>
          </a:xfrm>
          <a:ln/>
        </p:spPr>
        <p:txBody>
          <a:bodyPr/>
          <a:lstStyle/>
          <a:p>
            <a:pPr marL="231775" indent="-231775">
              <a:spcBef>
                <a:spcPts val="500"/>
              </a:spcBef>
              <a:spcAft>
                <a:spcPts val="500"/>
              </a:spcAft>
            </a:pPr>
            <a:r>
              <a:rPr lang="en-US" altLang="en-US" sz="2000"/>
              <a:t>The </a:t>
            </a:r>
            <a:r>
              <a:rPr lang="en-US" altLang="en-US" sz="2000" i="1"/>
              <a:t>CSS Zen Garden</a:t>
            </a:r>
            <a:r>
              <a:rPr lang="en-US" altLang="en-US" sz="2000"/>
              <a:t> shows some of the most advanced uses of CSS:</a:t>
            </a:r>
          </a:p>
          <a:p>
            <a:pPr marL="395288" lvl="1" indent="-49213">
              <a:spcBef>
                <a:spcPts val="500"/>
              </a:spcBef>
              <a:spcAft>
                <a:spcPts val="500"/>
              </a:spcAft>
              <a:buFont typeface="Times" charset="0"/>
              <a:buNone/>
            </a:pPr>
            <a:r>
              <a:rPr lang="en-US" altLang="en-US" sz="1600"/>
              <a:t>	</a:t>
            </a:r>
            <a:r>
              <a:rPr lang="en-US" altLang="en-US" sz="1600">
                <a:latin typeface="Courier New" pitchFamily="49" charset="0"/>
              </a:rPr>
              <a:t>http://www.csszengarden.com/</a:t>
            </a:r>
          </a:p>
          <a:p>
            <a:pPr marL="395288" lvl="1" indent="-49213">
              <a:spcBef>
                <a:spcPts val="500"/>
              </a:spcBef>
              <a:spcAft>
                <a:spcPts val="500"/>
              </a:spcAft>
              <a:buFont typeface="Times" charset="0"/>
              <a:buNone/>
            </a:pPr>
            <a:endParaRPr lang="en-US" altLang="en-US" sz="1600">
              <a:latin typeface="Courier New" pitchFamily="49" charset="0"/>
            </a:endParaRPr>
          </a:p>
          <a:p>
            <a:pPr marL="231775" indent="-231775"/>
            <a:r>
              <a:rPr lang="en-US" sz="2000" i="1"/>
              <a:t>CSS in the real world: ajc.com's 'News Break'</a:t>
            </a:r>
          </a:p>
          <a:p>
            <a:pPr marL="395288" lvl="1" indent="-49213">
              <a:buFont typeface="Times" charset="0"/>
              <a:buNone/>
            </a:pPr>
            <a:r>
              <a:rPr lang="en-US" sz="1600"/>
              <a:t>	</a:t>
            </a:r>
            <a:r>
              <a:rPr lang="en-US" sz="1600">
                <a:latin typeface="Courier New" pitchFamily="49" charset="0"/>
              </a:rPr>
              <a:t>http://www.holovaty.com/blog/archive/2002/09/28/2340</a:t>
            </a:r>
          </a:p>
          <a:p>
            <a:pPr marL="395288" lvl="1" indent="-49213">
              <a:buFont typeface="Times" charset="0"/>
              <a:buNone/>
            </a:pPr>
            <a:endParaRPr lang="en-US" sz="1600">
              <a:latin typeface="Courier New" pitchFamily="49" charset="0"/>
            </a:endParaRPr>
          </a:p>
          <a:p>
            <a:pPr marL="231775" indent="-231775"/>
            <a:r>
              <a:rPr lang="en-US" sz="2000" i="1"/>
              <a:t>Web Standards</a:t>
            </a:r>
            <a:r>
              <a:rPr lang="en-US" sz="2000"/>
              <a:t> Tech Briefing – with CSS: </a:t>
            </a:r>
          </a:p>
          <a:p>
            <a:pPr marL="395288" lvl="1" indent="-49213">
              <a:buFont typeface="Times" charset="0"/>
              <a:buNone/>
            </a:pPr>
            <a:r>
              <a:rPr lang="en-US" sz="1600"/>
              <a:t>	</a:t>
            </a:r>
            <a:r>
              <a:rPr lang="en-US" sz="1600">
                <a:latin typeface="Courier New" pitchFamily="49" charset="0"/>
              </a:rPr>
              <a:t>http://techbriefings.stanford.edu/web_standards/example1.html</a:t>
            </a:r>
            <a:r>
              <a:rPr lang="en-US" sz="1600"/>
              <a:t> </a:t>
            </a:r>
          </a:p>
          <a:p>
            <a:pPr marL="395288" lvl="1" indent="-49213">
              <a:buFont typeface="Times" charset="0"/>
              <a:buNone/>
            </a:pPr>
            <a:endParaRPr lang="en-US" sz="1600"/>
          </a:p>
          <a:p>
            <a:pPr marL="231775" indent="-231775"/>
            <a:r>
              <a:rPr lang="en-US" sz="2000" i="1"/>
              <a:t>Web Standards</a:t>
            </a:r>
            <a:r>
              <a:rPr lang="en-US" sz="2000"/>
              <a:t> Tech Briefing – without CSS : </a:t>
            </a:r>
          </a:p>
          <a:p>
            <a:pPr marL="395288" lvl="1" indent="-49213">
              <a:buFont typeface="Times" charset="0"/>
              <a:buNone/>
            </a:pPr>
            <a:r>
              <a:rPr lang="en-US" sz="1600"/>
              <a:t>	</a:t>
            </a:r>
            <a:r>
              <a:rPr lang="en-US" sz="1600">
                <a:latin typeface="Courier New" pitchFamily="49" charset="0"/>
              </a:rPr>
              <a:t>http://techbriefings.stanford.edu/web_standards/example2.html</a:t>
            </a:r>
            <a:r>
              <a:rPr lang="en-US" sz="1600"/>
              <a:t> </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F98F488-BB0A-4FBD-82CA-BAFFC0076805}" type="datetime1">
              <a:rPr lang="en-US"/>
              <a:pPr/>
              <a:t>6/20/2023</a:t>
            </a:fld>
            <a:endParaRPr lang="en-US">
              <a:solidFill>
                <a:schemeClr val="tx1"/>
              </a:solidFill>
            </a:endParaRPr>
          </a:p>
        </p:txBody>
      </p:sp>
      <p:sp>
        <p:nvSpPr>
          <p:cNvPr id="28674" name="Rectangle 2"/>
          <p:cNvSpPr>
            <a:spLocks noGrp="1" noChangeArrowheads="1"/>
          </p:cNvSpPr>
          <p:nvPr>
            <p:ph type="title"/>
          </p:nvPr>
        </p:nvSpPr>
        <p:spPr>
          <a:ln/>
        </p:spPr>
        <p:txBody>
          <a:bodyPr/>
          <a:lstStyle/>
          <a:p>
            <a:r>
              <a:rPr lang="en-US"/>
              <a:t>CSS Basics</a:t>
            </a:r>
          </a:p>
        </p:txBody>
      </p:sp>
      <p:sp>
        <p:nvSpPr>
          <p:cNvPr id="28675" name="Rectangle 3"/>
          <p:cNvSpPr>
            <a:spLocks noGrp="1" noChangeArrowheads="1"/>
          </p:cNvSpPr>
          <p:nvPr>
            <p:ph type="body" idx="1"/>
          </p:nvPr>
        </p:nvSpPr>
        <p:spPr>
          <a:ln/>
        </p:spPr>
        <p:txBody>
          <a:bodyPr>
            <a:normAutofit fontScale="92500" lnSpcReduction="20000"/>
          </a:bodyPr>
          <a:lstStyle/>
          <a:p>
            <a:r>
              <a:rPr lang="en-US"/>
              <a:t>Under standard HTML, to create a web site with </a:t>
            </a:r>
            <a:r>
              <a:rPr lang="en-US">
                <a:latin typeface="Courier New" pitchFamily="49" charset="0"/>
              </a:rPr>
              <a:t>&lt;h2&gt;</a:t>
            </a:r>
            <a:r>
              <a:rPr lang="en-US"/>
              <a:t> tags that have the standard features of a Header tag (that is, their own paragraph, bold, with a size change) and also are dark blue, you have to code each one as follows:</a:t>
            </a:r>
          </a:p>
          <a:p>
            <a:pPr lvl="1">
              <a:buFont typeface="Times" charset="0"/>
              <a:buNone/>
            </a:pPr>
            <a:r>
              <a:rPr lang="en-US" sz="1400">
                <a:solidFill>
                  <a:srgbClr val="9A0B09"/>
                </a:solidFill>
                <a:latin typeface="Courier New" pitchFamily="49" charset="0"/>
              </a:rPr>
              <a:t>&lt;h2&gt;&lt;font color="darkblue"&gt;This is a darkblue H2 tag&lt;/font&gt;&lt;/h2&gt;</a:t>
            </a:r>
          </a:p>
          <a:p>
            <a:r>
              <a:rPr lang="en-US"/>
              <a:t>That’s a lot of information to type every time you want to use a dark blue </a:t>
            </a:r>
            <a:r>
              <a:rPr lang="en-US">
                <a:latin typeface="Courier New" pitchFamily="49" charset="0"/>
              </a:rPr>
              <a:t>&lt;h2&gt;</a:t>
            </a:r>
            <a:r>
              <a:rPr lang="en-US"/>
              <a:t> tag.  Using CSS, all you need to do is type a regular </a:t>
            </a:r>
            <a:r>
              <a:rPr lang="en-US">
                <a:latin typeface="Courier New" pitchFamily="49" charset="0"/>
              </a:rPr>
              <a:t>&lt;h2&gt;</a:t>
            </a:r>
            <a:r>
              <a:rPr lang="en-US"/>
              <a:t> tag.  The style information will be included in the Style Sheet as follows:</a:t>
            </a:r>
          </a:p>
          <a:p>
            <a:pPr lvl="1">
              <a:buFont typeface="Times" charset="0"/>
              <a:buNone/>
            </a:pPr>
            <a:r>
              <a:rPr lang="en-US" sz="1400">
                <a:solidFill>
                  <a:srgbClr val="9A0B09"/>
                </a:solidFill>
                <a:latin typeface="Courier New" pitchFamily="49" charset="0"/>
              </a:rPr>
              <a:t>h2 { color: darkblue;}</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6C4004-655E-44CF-991A-40193835AED4}" type="datetime1">
              <a:rPr lang="en-US"/>
              <a:pPr/>
              <a:t>6/20/2023</a:t>
            </a:fld>
            <a:endParaRPr lang="en-US">
              <a:solidFill>
                <a:schemeClr val="tx1"/>
              </a:solidFill>
            </a:endParaRPr>
          </a:p>
        </p:txBody>
      </p:sp>
      <p:sp>
        <p:nvSpPr>
          <p:cNvPr id="29698" name="Rectangle 2"/>
          <p:cNvSpPr>
            <a:spLocks noGrp="1" noChangeArrowheads="1"/>
          </p:cNvSpPr>
          <p:nvPr>
            <p:ph type="title"/>
          </p:nvPr>
        </p:nvSpPr>
        <p:spPr>
          <a:ln/>
        </p:spPr>
        <p:txBody>
          <a:bodyPr/>
          <a:lstStyle/>
          <a:p>
            <a:r>
              <a:rPr lang="en-US"/>
              <a:t>CSS Rules</a:t>
            </a:r>
          </a:p>
        </p:txBody>
      </p:sp>
      <p:sp>
        <p:nvSpPr>
          <p:cNvPr id="29699" name="Rectangle 3"/>
          <p:cNvSpPr>
            <a:spLocks noGrp="1" noChangeArrowheads="1"/>
          </p:cNvSpPr>
          <p:nvPr>
            <p:ph type="body" idx="1"/>
          </p:nvPr>
        </p:nvSpPr>
        <p:spPr>
          <a:ln/>
        </p:spPr>
        <p:txBody>
          <a:bodyPr/>
          <a:lstStyle/>
          <a:p>
            <a:pPr>
              <a:spcAft>
                <a:spcPct val="35000"/>
              </a:spcAft>
            </a:pPr>
            <a:r>
              <a:rPr lang="en-US" sz="2000"/>
              <a:t>To change the color of ALL </a:t>
            </a:r>
            <a:r>
              <a:rPr lang="en-US" sz="2000">
                <a:latin typeface="Courier New" pitchFamily="49" charset="0"/>
              </a:rPr>
              <a:t>&lt;h2&gt;</a:t>
            </a:r>
            <a:r>
              <a:rPr lang="en-US" sz="2000"/>
              <a:t> tags from darkblue to green, simply change the called for color to “green.”  The next time anyone sees the site, all the </a:t>
            </a:r>
            <a:r>
              <a:rPr lang="en-US" sz="2000">
                <a:latin typeface="Courier New" pitchFamily="49" charset="0"/>
              </a:rPr>
              <a:t>&lt;h2&gt;</a:t>
            </a:r>
            <a:r>
              <a:rPr lang="en-US" sz="2000"/>
              <a:t> tags  on all the pages will be green instead of darkblue.</a:t>
            </a:r>
          </a:p>
          <a:p>
            <a:pPr>
              <a:spcAft>
                <a:spcPct val="35000"/>
              </a:spcAft>
            </a:pPr>
            <a:r>
              <a:rPr lang="en-US" sz="2000"/>
              <a:t>These styles are called </a:t>
            </a:r>
            <a:r>
              <a:rPr lang="en-US" sz="2000" i="1"/>
              <a:t>rules</a:t>
            </a:r>
            <a:r>
              <a:rPr lang="en-US" sz="2000"/>
              <a:t>.  Each rule consists of a </a:t>
            </a:r>
            <a:r>
              <a:rPr lang="en-US" sz="2000" i="1"/>
              <a:t>selector </a:t>
            </a:r>
            <a:r>
              <a:rPr lang="en-US" sz="2000"/>
              <a:t>and a </a:t>
            </a:r>
            <a:r>
              <a:rPr lang="en-US" sz="2000" i="1"/>
              <a:t>declaration </a:t>
            </a:r>
            <a:r>
              <a:rPr lang="en-US" sz="2000"/>
              <a:t>(which is made up of a </a:t>
            </a:r>
            <a:r>
              <a:rPr lang="en-US" sz="2000" i="1"/>
              <a:t>property </a:t>
            </a:r>
            <a:r>
              <a:rPr lang="en-US" sz="2000"/>
              <a:t>and a</a:t>
            </a:r>
            <a:r>
              <a:rPr lang="en-US" sz="2000" i="1"/>
              <a:t> value)</a:t>
            </a:r>
            <a:r>
              <a:rPr lang="en-US" sz="2000"/>
              <a:t>.  </a:t>
            </a:r>
          </a:p>
          <a:p>
            <a:pPr>
              <a:spcAft>
                <a:spcPct val="35000"/>
              </a:spcAft>
            </a:pPr>
            <a:r>
              <a:rPr lang="en-US" sz="2000"/>
              <a:t>In the example below, </a:t>
            </a:r>
            <a:r>
              <a:rPr lang="en-US" sz="2000" i="1"/>
              <a:t>h2</a:t>
            </a:r>
            <a:r>
              <a:rPr lang="en-US" sz="2000"/>
              <a:t> is the selector, </a:t>
            </a:r>
            <a:r>
              <a:rPr lang="en-US" sz="2000" i="1"/>
              <a:t>color</a:t>
            </a:r>
            <a:r>
              <a:rPr lang="en-US" sz="2000"/>
              <a:t> is the property, and </a:t>
            </a:r>
            <a:r>
              <a:rPr lang="en-US" sz="2000" i="1"/>
              <a:t>darkblue</a:t>
            </a:r>
            <a:r>
              <a:rPr lang="en-US" sz="2000"/>
              <a:t> is the value.  When used with web pages, selectors are usually HTML tags.</a:t>
            </a:r>
          </a:p>
          <a:p>
            <a:pPr lvl="1">
              <a:spcAft>
                <a:spcPct val="35000"/>
              </a:spcAft>
              <a:buFont typeface="Times" charset="0"/>
              <a:buNone/>
            </a:pPr>
            <a:r>
              <a:rPr lang="en-US" sz="1600">
                <a:solidFill>
                  <a:srgbClr val="9A0B09"/>
                </a:solidFill>
                <a:latin typeface="Courier New" pitchFamily="49" charset="0"/>
              </a:rPr>
              <a:t>h2 { color: darkblue;}</a:t>
            </a:r>
            <a:endParaRPr lang="en-US" sz="1600">
              <a:solidFill>
                <a:srgbClr val="9A0B09"/>
              </a:solidFill>
            </a:endParaRPr>
          </a:p>
          <a:p>
            <a:pPr>
              <a:spcAft>
                <a:spcPct val="35000"/>
              </a:spcAft>
            </a:pPr>
            <a:r>
              <a:rPr lang="en-US" sz="2000"/>
              <a:t>Syntax for a CSS rule:</a:t>
            </a:r>
          </a:p>
          <a:p>
            <a:pPr lvl="1">
              <a:spcAft>
                <a:spcPct val="35000"/>
              </a:spcAft>
              <a:buFont typeface="Times" charset="0"/>
              <a:buNone/>
            </a:pPr>
            <a:r>
              <a:rPr lang="en-US" sz="1600">
                <a:solidFill>
                  <a:srgbClr val="9A0B09"/>
                </a:solidFill>
                <a:latin typeface="Courier New" pitchFamily="49" charset="0"/>
              </a:rPr>
              <a:t>selector { property: value; }</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B15692-2F07-43CC-BAA5-BE7E66387124}" type="datetime1">
              <a:rPr lang="en-US"/>
              <a:pPr/>
              <a:t>6/20/2023</a:t>
            </a:fld>
            <a:endParaRPr lang="en-US">
              <a:solidFill>
                <a:schemeClr val="tx1"/>
              </a:solidFill>
            </a:endParaRPr>
          </a:p>
        </p:txBody>
      </p:sp>
      <p:sp>
        <p:nvSpPr>
          <p:cNvPr id="19458" name="Rectangle 2"/>
          <p:cNvSpPr>
            <a:spLocks noGrp="1" noChangeArrowheads="1"/>
          </p:cNvSpPr>
          <p:nvPr>
            <p:ph type="title"/>
          </p:nvPr>
        </p:nvSpPr>
        <p:spPr>
          <a:ln/>
        </p:spPr>
        <p:txBody>
          <a:bodyPr/>
          <a:lstStyle/>
          <a:p>
            <a:r>
              <a:rPr lang="en-US"/>
              <a:t>Resources</a:t>
            </a:r>
          </a:p>
        </p:txBody>
      </p:sp>
      <p:sp>
        <p:nvSpPr>
          <p:cNvPr id="19459" name="Rectangle 3"/>
          <p:cNvSpPr>
            <a:spLocks noGrp="1" noChangeArrowheads="1"/>
          </p:cNvSpPr>
          <p:nvPr>
            <p:ph type="body" idx="1"/>
          </p:nvPr>
        </p:nvSpPr>
        <p:spPr>
          <a:ln/>
        </p:spPr>
        <p:txBody>
          <a:bodyPr>
            <a:normAutofit lnSpcReduction="10000"/>
          </a:bodyPr>
          <a:lstStyle/>
          <a:p>
            <a:pPr>
              <a:lnSpc>
                <a:spcPct val="80000"/>
              </a:lnSpc>
              <a:spcBef>
                <a:spcPct val="15000"/>
              </a:spcBef>
              <a:spcAft>
                <a:spcPct val="20000"/>
              </a:spcAft>
            </a:pPr>
            <a:r>
              <a:rPr lang="en-US" sz="1200"/>
              <a:t>A List Apart – articles on practical issues and suggestions for working with CSS correctly</a:t>
            </a:r>
            <a:br>
              <a:rPr lang="en-US" sz="1200"/>
            </a:br>
            <a:r>
              <a:rPr lang="en-US" sz="1200"/>
              <a:t>	</a:t>
            </a:r>
            <a:r>
              <a:rPr lang="en-US" sz="1200">
                <a:latin typeface="Courier New" pitchFamily="49" charset="0"/>
              </a:rPr>
              <a:t>http://www.alistapart.com/topics/code/css</a:t>
            </a:r>
          </a:p>
          <a:p>
            <a:pPr>
              <a:lnSpc>
                <a:spcPct val="80000"/>
              </a:lnSpc>
              <a:spcBef>
                <a:spcPct val="15000"/>
              </a:spcBef>
              <a:spcAft>
                <a:spcPct val="20000"/>
              </a:spcAft>
            </a:pPr>
            <a:r>
              <a:rPr lang="en-US" sz="1200"/>
              <a:t>Example XHTML Pages, with and without the CSS Style Sheet:</a:t>
            </a:r>
            <a:br>
              <a:rPr lang="en-US" sz="1200"/>
            </a:br>
            <a:r>
              <a:rPr lang="en-US" sz="1200"/>
              <a:t>	</a:t>
            </a:r>
            <a:r>
              <a:rPr lang="en-US" sz="1200">
                <a:latin typeface="Courier New" pitchFamily="49" charset="0"/>
              </a:rPr>
              <a:t>http://techbriefings.stanford.edu/web_standards/example1.html</a:t>
            </a:r>
            <a:r>
              <a:rPr lang="en-US" sz="1200"/>
              <a:t>	</a:t>
            </a:r>
            <a:r>
              <a:rPr lang="en-US" sz="1200">
                <a:latin typeface="Courier New" pitchFamily="49" charset="0"/>
              </a:rPr>
              <a:t>http://techbriefings.stanford.edu/web_standards/example2.html</a:t>
            </a:r>
            <a:r>
              <a:rPr lang="en-US" sz="1200"/>
              <a:t> 	</a:t>
            </a:r>
            <a:r>
              <a:rPr lang="en-US" sz="1200">
                <a:latin typeface="Courier New" pitchFamily="49" charset="0"/>
              </a:rPr>
              <a:t>http://techbriefings.stanford.edu/web_standards/example.css</a:t>
            </a:r>
            <a:r>
              <a:rPr lang="en-US" sz="1200"/>
              <a:t> </a:t>
            </a:r>
          </a:p>
          <a:p>
            <a:pPr>
              <a:lnSpc>
                <a:spcPct val="80000"/>
              </a:lnSpc>
              <a:spcBef>
                <a:spcPct val="15000"/>
              </a:spcBef>
              <a:spcAft>
                <a:spcPct val="20000"/>
              </a:spcAft>
            </a:pPr>
            <a:r>
              <a:rPr lang="en-US" altLang="en-US" sz="1200"/>
              <a:t>The </a:t>
            </a:r>
            <a:r>
              <a:rPr lang="en-US" altLang="en-US" sz="1200" i="1"/>
              <a:t>CSS Zen Garden</a:t>
            </a:r>
            <a:r>
              <a:rPr lang="en-US" altLang="en-US" sz="1200"/>
              <a:t> shows some of the most advanced uses of CSS:  	</a:t>
            </a:r>
            <a:r>
              <a:rPr lang="en-US" altLang="en-US" sz="1200">
                <a:latin typeface="Courier New" pitchFamily="49" charset="0"/>
              </a:rPr>
              <a:t>http://www.csszengarden.com/</a:t>
            </a:r>
          </a:p>
          <a:p>
            <a:pPr>
              <a:lnSpc>
                <a:spcPct val="80000"/>
              </a:lnSpc>
              <a:spcBef>
                <a:spcPct val="15000"/>
              </a:spcBef>
              <a:spcAft>
                <a:spcPct val="20000"/>
              </a:spcAft>
            </a:pPr>
            <a:r>
              <a:rPr lang="en-US" sz="1200" i="1"/>
              <a:t>CSS in the real world: ajc.com's 'News Break':  	</a:t>
            </a:r>
            <a:r>
              <a:rPr lang="en-US" sz="1200">
                <a:latin typeface="Courier New" pitchFamily="49" charset="0"/>
              </a:rPr>
              <a:t>http://www.holovaty.com/blog/archive/2002/09/28/2340</a:t>
            </a:r>
          </a:p>
          <a:p>
            <a:pPr>
              <a:lnSpc>
                <a:spcPct val="80000"/>
              </a:lnSpc>
              <a:spcBef>
                <a:spcPct val="15000"/>
              </a:spcBef>
              <a:spcAft>
                <a:spcPct val="20000"/>
              </a:spcAft>
            </a:pPr>
            <a:r>
              <a:rPr lang="en-US" sz="1200"/>
              <a:t>Microsoft's CSS Information:  	</a:t>
            </a:r>
            <a:r>
              <a:rPr lang="en-US" sz="1200">
                <a:latin typeface="Courier New" pitchFamily="49" charset="0"/>
              </a:rPr>
              <a:t>http://msdn.microsoft.com/workshop/author/css/reference/attributes.asp</a:t>
            </a:r>
            <a:r>
              <a:rPr lang="en-US" sz="1200"/>
              <a:t> </a:t>
            </a:r>
          </a:p>
          <a:p>
            <a:pPr>
              <a:lnSpc>
                <a:spcPct val="80000"/>
              </a:lnSpc>
              <a:spcBef>
                <a:spcPct val="15000"/>
              </a:spcBef>
              <a:spcAft>
                <a:spcPct val="20000"/>
              </a:spcAft>
            </a:pPr>
            <a:r>
              <a:rPr lang="en-US" sz="1200"/>
              <a:t>Microsoft's Style Sheet Demonstrations:  	</a:t>
            </a:r>
            <a:r>
              <a:rPr lang="en-US" sz="1200">
                <a:latin typeface="Courier New" pitchFamily="49" charset="0"/>
              </a:rPr>
              <a:t>http://www.microsoft.com/typography/css/gallery/extract1.htm</a:t>
            </a:r>
            <a:r>
              <a:rPr lang="en-US" sz="1200"/>
              <a:t> 	</a:t>
            </a:r>
            <a:r>
              <a:rPr lang="en-US" sz="1200">
                <a:latin typeface="Courier New" pitchFamily="49" charset="0"/>
              </a:rPr>
              <a:t>http://www.microsoft.com/typography/css/gallery/slide1.htm</a:t>
            </a:r>
            <a:r>
              <a:rPr lang="en-US" sz="1200"/>
              <a:t> </a:t>
            </a:r>
          </a:p>
          <a:p>
            <a:pPr>
              <a:lnSpc>
                <a:spcPct val="80000"/>
              </a:lnSpc>
              <a:spcBef>
                <a:spcPct val="15000"/>
              </a:spcBef>
              <a:spcAft>
                <a:spcPct val="20000"/>
              </a:spcAft>
            </a:pPr>
            <a:r>
              <a:rPr lang="en-US" sz="1200"/>
              <a:t>W3C Style Examples</a:t>
            </a:r>
            <a:br>
              <a:rPr lang="en-US" sz="1200"/>
            </a:br>
            <a:r>
              <a:rPr lang="en-US" sz="1200"/>
              <a:t>	</a:t>
            </a:r>
            <a:r>
              <a:rPr lang="en-US" sz="1200">
                <a:latin typeface="Courier New" pitchFamily="49" charset="0"/>
              </a:rPr>
              <a:t>http://www.w3.org/Style/Examples/007</a:t>
            </a:r>
          </a:p>
          <a:p>
            <a:pPr>
              <a:lnSpc>
                <a:spcPct val="80000"/>
              </a:lnSpc>
              <a:spcBef>
                <a:spcPct val="15000"/>
              </a:spcBef>
              <a:spcAft>
                <a:spcPct val="20000"/>
              </a:spcAft>
            </a:pPr>
            <a:r>
              <a:rPr lang="en-US" sz="1200"/>
              <a:t>W3C CSS 2.1 Specifications:</a:t>
            </a:r>
            <a:br>
              <a:rPr lang="en-US" sz="1200"/>
            </a:br>
            <a:r>
              <a:rPr lang="en-US" sz="1200"/>
              <a:t>	</a:t>
            </a:r>
            <a:r>
              <a:rPr lang="en-US" sz="1200">
                <a:latin typeface="Courier New" pitchFamily="49" charset="0"/>
              </a:rPr>
              <a:t>http://www.w3.org/TR/CSS21/</a:t>
            </a:r>
          </a:p>
          <a:p>
            <a:pPr>
              <a:lnSpc>
                <a:spcPct val="80000"/>
              </a:lnSpc>
              <a:spcBef>
                <a:spcPct val="15000"/>
              </a:spcBef>
              <a:spcAft>
                <a:spcPct val="20000"/>
              </a:spcAft>
            </a:pPr>
            <a:r>
              <a:rPr lang="en-US" sz="1200"/>
              <a:t>W3Schools CSS Tutorial:</a:t>
            </a:r>
            <a:r>
              <a:rPr lang="en-US" sz="1200">
                <a:latin typeface="Courier New" pitchFamily="49" charset="0"/>
              </a:rPr>
              <a:t/>
            </a:r>
            <a:br>
              <a:rPr lang="en-US" sz="1200">
                <a:latin typeface="Courier New" pitchFamily="49" charset="0"/>
              </a:rPr>
            </a:br>
            <a:r>
              <a:rPr lang="en-US" sz="1200">
                <a:latin typeface="Courier New" pitchFamily="49" charset="0"/>
              </a:rPr>
              <a:t>	http://www.w3schools.com/css</a:t>
            </a:r>
          </a:p>
          <a:p>
            <a:pPr>
              <a:lnSpc>
                <a:spcPct val="80000"/>
              </a:lnSpc>
              <a:spcBef>
                <a:spcPct val="15000"/>
              </a:spcBef>
              <a:spcAft>
                <a:spcPct val="20000"/>
              </a:spcAft>
            </a:pPr>
            <a:r>
              <a:rPr lang="en-US" sz="1200"/>
              <a:t>W3Schools CSS Reference:</a:t>
            </a:r>
            <a:br>
              <a:rPr lang="en-US" sz="1200"/>
            </a:br>
            <a:r>
              <a:rPr lang="en-US" sz="1200">
                <a:latin typeface="Courier New" pitchFamily="49" charset="0"/>
              </a:rPr>
              <a:t>	http://www.w3schools.com/css/css_reference.asp</a:t>
            </a:r>
          </a:p>
          <a:p>
            <a:pPr>
              <a:lnSpc>
                <a:spcPct val="80000"/>
              </a:lnSpc>
              <a:spcBef>
                <a:spcPct val="15000"/>
              </a:spcBef>
              <a:spcAft>
                <a:spcPct val="20000"/>
              </a:spcAft>
            </a:pPr>
            <a:r>
              <a:rPr lang="en-US" sz="1200"/>
              <a:t>Webmonkey’s Cascading Style Sheet Guide:  	</a:t>
            </a:r>
            <a:br>
              <a:rPr lang="en-US" sz="1200"/>
            </a:br>
            <a:r>
              <a:rPr lang="en-US" sz="1200"/>
              <a:t>	</a:t>
            </a:r>
            <a:r>
              <a:rPr lang="en-US" sz="1200">
                <a:latin typeface="Courier New" pitchFamily="49" charset="0"/>
              </a:rPr>
              <a:t>http://www.webmonkey.com/reference/stylesheet_guide</a:t>
            </a:r>
            <a:r>
              <a:rPr lang="en-US" sz="1200"/>
              <a:t>/</a:t>
            </a:r>
          </a:p>
          <a:p>
            <a:pPr>
              <a:lnSpc>
                <a:spcPct val="80000"/>
              </a:lnSpc>
              <a:spcBef>
                <a:spcPct val="15000"/>
              </a:spcBef>
              <a:spcAft>
                <a:spcPct val="20000"/>
              </a:spcAft>
            </a:pPr>
            <a:r>
              <a:rPr lang="en-US" sz="1200"/>
              <a:t>Brian Wilson’s Cascading Style Sheet Reference Guide:  	</a:t>
            </a:r>
            <a:r>
              <a:rPr lang="en-US" sz="1200">
                <a:latin typeface="Courier New" pitchFamily="49" charset="0"/>
              </a:rPr>
              <a:t>http://www.blooberry.com/indexdot/css/index.html</a:t>
            </a:r>
            <a:r>
              <a:rPr lang="en-US" sz="1200"/>
              <a:t> </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878</Words>
  <Application>Microsoft Office PowerPoint</Application>
  <PresentationFormat>On-screen Show (4:3)</PresentationFormat>
  <Paragraphs>89</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Web Development/BTCS-2410</vt:lpstr>
      <vt:lpstr>What are Cascading Style Sheets?</vt:lpstr>
      <vt:lpstr>What are Cascading Style Sheets? continued</vt:lpstr>
      <vt:lpstr>Pros and Cons of Using CSS</vt:lpstr>
      <vt:lpstr>CSS Examples</vt:lpstr>
      <vt:lpstr>CSS Basics</vt:lpstr>
      <vt:lpstr>CSS Rules</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Development/BTCS-2410</dc:title>
  <dc:creator>Yogesh</dc:creator>
  <cp:lastModifiedBy>Yogesh</cp:lastModifiedBy>
  <cp:revision>3</cp:revision>
  <dcterms:created xsi:type="dcterms:W3CDTF">2023-06-20T06:15:09Z</dcterms:created>
  <dcterms:modified xsi:type="dcterms:W3CDTF">2023-06-20T07:54:01Z</dcterms:modified>
</cp:coreProperties>
</file>