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53" autoAdjust="0"/>
    <p:restoredTop sz="94709" autoAdjust="0"/>
  </p:normalViewPr>
  <p:slideViewPr>
    <p:cSldViewPr>
      <p:cViewPr varScale="1">
        <p:scale>
          <a:sx n="69" d="100"/>
          <a:sy n="69" d="100"/>
        </p:scale>
        <p:origin x="-14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13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7609-A34D-4E6B-9510-D69C738400E3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DE70-B037-44F4-95D7-DFF91F582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7609-A34D-4E6B-9510-D69C738400E3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DE70-B037-44F4-95D7-DFF91F582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7609-A34D-4E6B-9510-D69C738400E3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DE70-B037-44F4-95D7-DFF91F582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7609-A34D-4E6B-9510-D69C738400E3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DE70-B037-44F4-95D7-DFF91F582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7609-A34D-4E6B-9510-D69C738400E3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DE70-B037-44F4-95D7-DFF91F582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7609-A34D-4E6B-9510-D69C738400E3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DE70-B037-44F4-95D7-DFF91F582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7609-A34D-4E6B-9510-D69C738400E3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DE70-B037-44F4-95D7-DFF91F582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7609-A34D-4E6B-9510-D69C738400E3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DE70-B037-44F4-95D7-DFF91F582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7609-A34D-4E6B-9510-D69C738400E3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DE70-B037-44F4-95D7-DFF91F582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7609-A34D-4E6B-9510-D69C738400E3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DE70-B037-44F4-95D7-DFF91F582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7609-A34D-4E6B-9510-D69C738400E3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DE70-B037-44F4-95D7-DFF91F582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47609-A34D-4E6B-9510-D69C738400E3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CDE70-B037-44F4-95D7-DFF91F582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5113" cy="2286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b="1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b="1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3300" b="1" dirty="0" smtClean="0"/>
              <a:t> </a:t>
            </a:r>
            <a:r>
              <a:rPr lang="en-US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Peripherals and Interfaces</a:t>
            </a:r>
            <a:br>
              <a:rPr lang="en-US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BTCS-3505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pic>
        <p:nvPicPr>
          <p:cNvPr id="2051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6650" y="9525"/>
            <a:ext cx="147796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Footer Placeholder 4"/>
          <p:cNvSpPr txBox="1">
            <a:spLocks/>
          </p:cNvSpPr>
          <p:nvPr/>
        </p:nvSpPr>
        <p:spPr bwMode="auto">
          <a:xfrm>
            <a:off x="5126038" y="6392863"/>
            <a:ext cx="40179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912813"/>
            <a:r>
              <a:rPr lang="en-US" sz="1400" b="1">
                <a:latin typeface="Calibri" pitchFamily="34" charset="0"/>
              </a:rPr>
              <a:t>Department of Computer Science &amp; Engineering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70275" cy="1447800"/>
          </a:xfrm>
          <a:prstGeom prst="rect">
            <a:avLst/>
          </a:prstGeom>
        </p:spPr>
        <p:txBody>
          <a:bodyPr lIns="91430" tIns="45715" rIns="91430" bIns="45715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dirty="0"/>
              <a:t>Prepared by</a:t>
            </a:r>
            <a:r>
              <a:rPr lang="en-IN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25" cy="1447800"/>
          </a:xfrm>
          <a:prstGeom prst="rect">
            <a:avLst/>
          </a:prstGeom>
        </p:spPr>
        <p:txBody>
          <a:bodyPr lIns="91430" tIns="45715" rIns="91430" bIns="45715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  <a:defRPr/>
            </a:pPr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5th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/>
            </a:extLst>
          </p:cNvPr>
          <p:cNvSpPr/>
          <p:nvPr/>
        </p:nvSpPr>
        <p:spPr>
          <a:xfrm>
            <a:off x="7938" y="6392863"/>
            <a:ext cx="5186362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ATA-3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Eliminated single-word (8-bit) </a:t>
            </a:r>
            <a:r>
              <a:rPr lang="en-US" dirty="0" smtClean="0"/>
              <a:t>DMA transfer </a:t>
            </a:r>
            <a:r>
              <a:rPr lang="en-US" dirty="0"/>
              <a:t>protocols</a:t>
            </a:r>
          </a:p>
          <a:p>
            <a:r>
              <a:rPr lang="en-US" dirty="0"/>
              <a:t>SMART (Self Monitoring, Analysis, </a:t>
            </a:r>
            <a:r>
              <a:rPr lang="en-US" dirty="0" smtClean="0"/>
              <a:t>and Reporting </a:t>
            </a:r>
            <a:r>
              <a:rPr lang="en-US" dirty="0"/>
              <a:t>Technology)</a:t>
            </a:r>
          </a:p>
          <a:p>
            <a:r>
              <a:rPr lang="en-US" dirty="0"/>
              <a:t>Mandatory LBA support</a:t>
            </a:r>
          </a:p>
          <a:p>
            <a:r>
              <a:rPr lang="en-US" dirty="0"/>
              <a:t>ATA security mode</a:t>
            </a:r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6560" y="0"/>
            <a:ext cx="1477440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185440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ATA/ATAPI-4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Ultra-DMA/33</a:t>
            </a:r>
          </a:p>
          <a:p>
            <a:r>
              <a:rPr lang="en-US" dirty="0"/>
              <a:t>Integral ATAPI support</a:t>
            </a:r>
          </a:p>
          <a:p>
            <a:r>
              <a:rPr lang="en-US" dirty="0"/>
              <a:t>Optional 80-conductor, 40-pin cable</a:t>
            </a:r>
          </a:p>
          <a:p>
            <a:r>
              <a:rPr lang="en-US" dirty="0"/>
              <a:t>Another standard approved the </a:t>
            </a:r>
            <a:r>
              <a:rPr lang="en-US" dirty="0" smtClean="0"/>
              <a:t>same year</a:t>
            </a:r>
            <a:r>
              <a:rPr lang="en-US" dirty="0"/>
              <a:t>, tailgate, defines standard </a:t>
            </a:r>
            <a:r>
              <a:rPr lang="en-US" dirty="0" smtClean="0"/>
              <a:t>for </a:t>
            </a:r>
            <a:r>
              <a:rPr lang="en-US" dirty="0" err="1" smtClean="0"/>
              <a:t>firewire</a:t>
            </a:r>
            <a:r>
              <a:rPr lang="en-US" dirty="0" smtClean="0"/>
              <a:t> </a:t>
            </a:r>
            <a:r>
              <a:rPr lang="en-US" dirty="0"/>
              <a:t>external drives</a:t>
            </a:r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6560" y="0"/>
            <a:ext cx="1477440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185440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ATA-5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Ultra ATA/66</a:t>
            </a:r>
          </a:p>
          <a:p>
            <a:pPr>
              <a:buNone/>
            </a:pPr>
            <a:r>
              <a:rPr lang="en-US" dirty="0"/>
              <a:t>􀂄 Faster transfer rate</a:t>
            </a:r>
          </a:p>
          <a:p>
            <a:pPr>
              <a:buNone/>
            </a:pPr>
            <a:r>
              <a:rPr lang="en-US" dirty="0"/>
              <a:t>􀂄 Faster clock rate=&gt;increased interference</a:t>
            </a:r>
          </a:p>
          <a:p>
            <a:pPr>
              <a:buNone/>
            </a:pPr>
            <a:r>
              <a:rPr lang="en-US" dirty="0"/>
              <a:t>=&gt;require newer 40-pin, 80-conductor cable</a:t>
            </a:r>
          </a:p>
          <a:p>
            <a:r>
              <a:rPr lang="en-US" dirty="0"/>
              <a:t>Cable-select feature</a:t>
            </a:r>
          </a:p>
          <a:p>
            <a:r>
              <a:rPr lang="en-US" dirty="0"/>
              <a:t>Color-coded connectors</a:t>
            </a:r>
          </a:p>
          <a:p>
            <a:r>
              <a:rPr lang="en-US" dirty="0"/>
              <a:t>CRC error detection</a:t>
            </a:r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6560" y="0"/>
            <a:ext cx="1477440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185440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ATA-6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Ultra </a:t>
            </a:r>
            <a:r>
              <a:rPr lang="en-US" dirty="0" smtClean="0"/>
              <a:t>ATA/100LBA </a:t>
            </a:r>
            <a:r>
              <a:rPr lang="en-US" dirty="0"/>
              <a:t>address extended from 228 to </a:t>
            </a:r>
            <a:r>
              <a:rPr lang="en-US" dirty="0" smtClean="0"/>
              <a:t>248 sectors</a:t>
            </a:r>
            <a:endParaRPr lang="en-US" dirty="0"/>
          </a:p>
          <a:p>
            <a:pPr>
              <a:buNone/>
            </a:pPr>
            <a:r>
              <a:rPr lang="en-US" dirty="0" smtClean="0"/>
              <a:t>	􀂄 </a:t>
            </a:r>
            <a:r>
              <a:rPr lang="en-US" dirty="0"/>
              <a:t>Support drives larger than 137GB</a:t>
            </a:r>
          </a:p>
          <a:p>
            <a:r>
              <a:rPr lang="en-US" dirty="0"/>
              <a:t>CHS addressing made obsolete</a:t>
            </a:r>
          </a:p>
          <a:p>
            <a:r>
              <a:rPr lang="en-US" dirty="0"/>
              <a:t>Sector count per command </a:t>
            </a:r>
            <a:r>
              <a:rPr lang="en-US" dirty="0" smtClean="0"/>
              <a:t>increased from </a:t>
            </a:r>
            <a:r>
              <a:rPr lang="en-US" dirty="0"/>
              <a:t>8 bits to 16 bits</a:t>
            </a:r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6560" y="0"/>
            <a:ext cx="1477440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185440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ATA-7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UDMA mode 6</a:t>
            </a:r>
          </a:p>
          <a:p>
            <a:pPr>
              <a:buNone/>
            </a:pPr>
            <a:r>
              <a:rPr lang="en-US" dirty="0" smtClean="0"/>
              <a:t>	􀂄 </a:t>
            </a:r>
            <a:r>
              <a:rPr lang="en-US" dirty="0"/>
              <a:t>133MBps</a:t>
            </a:r>
          </a:p>
          <a:p>
            <a:r>
              <a:rPr lang="en-US" dirty="0"/>
              <a:t>Included Serial ATA 1.0</a:t>
            </a:r>
          </a:p>
          <a:p>
            <a:r>
              <a:rPr lang="en-US" dirty="0"/>
              <a:t>Last version of PATA?</a:t>
            </a:r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6560" y="0"/>
            <a:ext cx="1477440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185440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ATA Raid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Redundant Array of Independent Disks</a:t>
            </a:r>
          </a:p>
          <a:p>
            <a:pPr>
              <a:buNone/>
            </a:pPr>
            <a:r>
              <a:rPr lang="en-US" smtClean="0"/>
              <a:t>	􀂄 </a:t>
            </a:r>
            <a:r>
              <a:rPr lang="en-US" dirty="0"/>
              <a:t>designed to improve the fault tolerance of computer</a:t>
            </a:r>
          </a:p>
          <a:p>
            <a:r>
              <a:rPr lang="en-US" dirty="0"/>
              <a:t>storage systems.</a:t>
            </a:r>
          </a:p>
          <a:p>
            <a:r>
              <a:rPr lang="en-US" dirty="0"/>
              <a:t>To improve reliability and performance, scientists</a:t>
            </a:r>
          </a:p>
          <a:p>
            <a:r>
              <a:rPr lang="en-US" dirty="0"/>
              <a:t>proposed 6 levels of RAID.</a:t>
            </a:r>
          </a:p>
          <a:p>
            <a:r>
              <a:rPr lang="en-US" dirty="0"/>
              <a:t>Currently there are seven layers of RAID called</a:t>
            </a:r>
          </a:p>
          <a:p>
            <a:r>
              <a:rPr lang="en-US" dirty="0"/>
              <a:t>RAID 0 through 6.</a:t>
            </a:r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6560" y="0"/>
            <a:ext cx="1477440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185440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70025"/>
          </a:xfrm>
        </p:spPr>
        <p:txBody>
          <a:bodyPr/>
          <a:lstStyle/>
          <a:p>
            <a:r>
              <a:rPr lang="en-US" dirty="0"/>
              <a:t>IDE Origins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4876800"/>
          </a:xfrm>
        </p:spPr>
        <p:txBody>
          <a:bodyPr/>
          <a:lstStyle/>
          <a:p>
            <a:pPr algn="l"/>
            <a:r>
              <a:rPr lang="en-US" dirty="0"/>
              <a:t>The earliest IDE drives were called </a:t>
            </a:r>
            <a:r>
              <a:rPr lang="en-US" dirty="0" err="1"/>
              <a:t>hardcards</a:t>
            </a:r>
            <a:r>
              <a:rPr lang="en-US" dirty="0"/>
              <a:t> </a:t>
            </a:r>
            <a:r>
              <a:rPr lang="en-US" dirty="0" smtClean="0"/>
              <a:t>and were </a:t>
            </a:r>
            <a:r>
              <a:rPr lang="en-US" dirty="0"/>
              <a:t>nothing more than hard disks and</a:t>
            </a:r>
          </a:p>
          <a:p>
            <a:pPr algn="l"/>
            <a:r>
              <a:rPr lang="en-US" dirty="0"/>
              <a:t>controllers bolted together and plugged into a</a:t>
            </a:r>
          </a:p>
          <a:p>
            <a:pPr algn="l"/>
            <a:r>
              <a:rPr lang="en-US" dirty="0"/>
              <a:t>slot as a single unit.</a:t>
            </a:r>
          </a:p>
          <a:p>
            <a:pPr algn="l"/>
            <a:r>
              <a:rPr lang="en-US" dirty="0"/>
              <a:t>Companies got the idea to redesign the controller</a:t>
            </a:r>
          </a:p>
          <a:p>
            <a:pPr algn="l"/>
            <a:r>
              <a:rPr lang="en-US" dirty="0"/>
              <a:t>to replace the logic board assembly on a</a:t>
            </a:r>
          </a:p>
          <a:p>
            <a:pPr algn="l"/>
            <a:r>
              <a:rPr lang="en-US" dirty="0"/>
              <a:t>standard hard disk and then mount it in a</a:t>
            </a:r>
          </a:p>
          <a:p>
            <a:pPr algn="l"/>
            <a:r>
              <a:rPr lang="en-US" dirty="0"/>
              <a:t>standard drive bay just like any other drive.</a:t>
            </a:r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6560" y="0"/>
            <a:ext cx="1477440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185440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  <p:pic>
        <p:nvPicPr>
          <p:cNvPr id="6" name="Picture 5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8960" y="152400"/>
            <a:ext cx="1477440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/>
            </a:extLst>
          </p:cNvPr>
          <p:cNvSpPr/>
          <p:nvPr/>
        </p:nvSpPr>
        <p:spPr>
          <a:xfrm>
            <a:off x="152400" y="6644602"/>
            <a:ext cx="5185440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1470025"/>
          </a:xfrm>
        </p:spPr>
        <p:txBody>
          <a:bodyPr/>
          <a:lstStyle/>
          <a:p>
            <a:r>
              <a:rPr lang="en-US" dirty="0"/>
              <a:t>IDE Origins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0000"/>
                </a:solidFill>
              </a:rPr>
              <a:t>Compaq was the first to incorporate a special bus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adapter in its system to adapt the 98-pin AT(ISA)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bus edge connector on the motherboard to a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smaller 40-pin </a:t>
            </a:r>
            <a:r>
              <a:rPr lang="en-US" dirty="0" smtClean="0">
                <a:solidFill>
                  <a:srgbClr val="FF0000"/>
                </a:solidFill>
              </a:rPr>
              <a:t>he</a:t>
            </a:r>
          </a:p>
          <a:p>
            <a:pPr algn="l"/>
            <a:r>
              <a:rPr lang="en-US" dirty="0" err="1" smtClean="0">
                <a:solidFill>
                  <a:srgbClr val="FF0000"/>
                </a:solidFill>
              </a:rPr>
              <a:t>ader</a:t>
            </a:r>
            <a:r>
              <a:rPr lang="en-US" dirty="0" smtClean="0">
                <a:solidFill>
                  <a:srgbClr val="FF0000"/>
                </a:solidFill>
              </a:rPr>
              <a:t>-style </a:t>
            </a:r>
            <a:r>
              <a:rPr lang="en-US" dirty="0">
                <a:solidFill>
                  <a:srgbClr val="FF0000"/>
                </a:solidFill>
              </a:rPr>
              <a:t>connector.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4419600"/>
            <a:ext cx="6096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6560" y="0"/>
            <a:ext cx="1477440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185440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1470025"/>
          </a:xfrm>
        </p:spPr>
        <p:txBody>
          <a:bodyPr/>
          <a:lstStyle/>
          <a:p>
            <a:r>
              <a:rPr lang="en-US" dirty="0"/>
              <a:t>IDE Interface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382000" cy="50292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dirty="0">
                <a:solidFill>
                  <a:srgbClr val="FF0000"/>
                </a:solidFill>
              </a:rPr>
              <a:t>The primary interface used to connect a hard disk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drive to a PC is typically called IDE ( Integrated Drive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Electronics).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IDE refers to the fact that the interface electronics or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controller is built into the drive and is not a separate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board.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Although technically the correct name for the interface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is ATA, many persist in using the IDE designation today.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The primary purpose of the hard disk controller, or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interface, is to transmit and receive data to and from the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drive.</a:t>
            </a:r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6560" y="0"/>
            <a:ext cx="1477440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185440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As mentioned earlier, IDE (now referred to as</a:t>
            </a:r>
          </a:p>
          <a:p>
            <a:pPr>
              <a:buNone/>
            </a:pPr>
            <a:r>
              <a:rPr lang="en-US" dirty="0"/>
              <a:t>ATA) is a generic term that applies to any drive</a:t>
            </a:r>
          </a:p>
          <a:p>
            <a:pPr>
              <a:buNone/>
            </a:pPr>
            <a:r>
              <a:rPr lang="en-US" dirty="0"/>
              <a:t>with a built in disk controller.</a:t>
            </a:r>
          </a:p>
          <a:p>
            <a:r>
              <a:rPr lang="en-US" dirty="0"/>
              <a:t>ATA is a 16-bit parallel interface, meaning that 16</a:t>
            </a:r>
          </a:p>
          <a:p>
            <a:pPr>
              <a:buNone/>
            </a:pPr>
            <a:r>
              <a:rPr lang="en-US" dirty="0"/>
              <a:t>bits are transmitted simultaneously down the</a:t>
            </a:r>
          </a:p>
          <a:p>
            <a:pPr>
              <a:buNone/>
            </a:pPr>
            <a:r>
              <a:rPr lang="en-US" dirty="0"/>
              <a:t>interface.</a:t>
            </a:r>
          </a:p>
          <a:p>
            <a:r>
              <a:rPr lang="en-US" dirty="0"/>
              <a:t>A new interface called a serial ATA was officially</a:t>
            </a:r>
          </a:p>
          <a:p>
            <a:pPr>
              <a:buNone/>
            </a:pPr>
            <a:r>
              <a:rPr lang="en-US" dirty="0" smtClean="0"/>
              <a:t>introduced </a:t>
            </a:r>
            <a:r>
              <a:rPr lang="en-US" dirty="0"/>
              <a:t>in late 2000.</a:t>
            </a:r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6560" y="0"/>
            <a:ext cx="1477440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185440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70025"/>
          </a:xfrm>
        </p:spPr>
        <p:txBody>
          <a:bodyPr/>
          <a:lstStyle/>
          <a:p>
            <a:r>
              <a:rPr lang="en-US" dirty="0"/>
              <a:t>ATA 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524000"/>
            <a:ext cx="8153400" cy="49530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0000"/>
                </a:solidFill>
              </a:rPr>
              <a:t>Control Data Corporation, Western Digital, and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Compaq created the first ATA-IDE interface drive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and were first to establish the 40-pin ATA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connector </a:t>
            </a:r>
            <a:r>
              <a:rPr lang="en-US" dirty="0" err="1">
                <a:solidFill>
                  <a:srgbClr val="FF0000"/>
                </a:solidFill>
              </a:rPr>
              <a:t>pinout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algn="l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4191000"/>
            <a:ext cx="5257800" cy="237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6560" y="0"/>
            <a:ext cx="1477440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185440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ATA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ATA interface is controlled by </a:t>
            </a:r>
            <a:r>
              <a:rPr lang="en-US" dirty="0" smtClean="0"/>
              <a:t>an independent </a:t>
            </a:r>
            <a:r>
              <a:rPr lang="en-US" dirty="0"/>
              <a:t>group of representatives from </a:t>
            </a:r>
            <a:r>
              <a:rPr lang="en-US" dirty="0" smtClean="0"/>
              <a:t>major PC</a:t>
            </a:r>
            <a:r>
              <a:rPr lang="en-US" dirty="0"/>
              <a:t>, drive, and component manufacturers </a:t>
            </a:r>
            <a:r>
              <a:rPr lang="en-US" dirty="0" smtClean="0"/>
              <a:t>called Technical </a:t>
            </a:r>
            <a:r>
              <a:rPr lang="en-US" dirty="0"/>
              <a:t>Committee T13.</a:t>
            </a:r>
          </a:p>
          <a:p>
            <a:r>
              <a:rPr lang="en-US" dirty="0"/>
              <a:t>They are responsible for all interface </a:t>
            </a:r>
            <a:r>
              <a:rPr lang="en-US" dirty="0" smtClean="0"/>
              <a:t>standards relating </a:t>
            </a:r>
            <a:r>
              <a:rPr lang="en-US" dirty="0"/>
              <a:t>to the parallel AT Attachment storage</a:t>
            </a:r>
          </a:p>
          <a:p>
            <a:pPr>
              <a:buNone/>
            </a:pPr>
            <a:r>
              <a:rPr lang="en-US" dirty="0" smtClean="0"/>
              <a:t>    interface</a:t>
            </a:r>
            <a:r>
              <a:rPr lang="en-US" dirty="0"/>
              <a:t>.</a:t>
            </a:r>
          </a:p>
          <a:p>
            <a:r>
              <a:rPr lang="en-US" dirty="0"/>
              <a:t>A second group called the Serial ATA Workgroup</a:t>
            </a:r>
          </a:p>
          <a:p>
            <a:pPr>
              <a:buNone/>
            </a:pPr>
            <a:r>
              <a:rPr lang="en-US" dirty="0" smtClean="0"/>
              <a:t>	has </a:t>
            </a:r>
            <a:r>
              <a:rPr lang="en-US" dirty="0"/>
              <a:t>formed to create the Serial ATA Standards.</a:t>
            </a:r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6560" y="0"/>
            <a:ext cx="1477440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185440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ATA-1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40/44 pin connectors and cabling</a:t>
            </a:r>
          </a:p>
          <a:p>
            <a:r>
              <a:rPr lang="en-US" dirty="0"/>
              <a:t>Master/slave drive configuration</a:t>
            </a:r>
          </a:p>
          <a:p>
            <a:r>
              <a:rPr lang="en-US" dirty="0"/>
              <a:t>Signal timing for basic PIO and </a:t>
            </a:r>
            <a:r>
              <a:rPr lang="en-US" dirty="0" smtClean="0"/>
              <a:t>DMA modes</a:t>
            </a:r>
            <a:endParaRPr lang="en-US" dirty="0"/>
          </a:p>
          <a:p>
            <a:r>
              <a:rPr lang="en-US" dirty="0"/>
              <a:t>CHS and LBA</a:t>
            </a:r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6560" y="0"/>
            <a:ext cx="1477440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185440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ATA-2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Faster PIO and DMA transfer modes</a:t>
            </a:r>
          </a:p>
          <a:p>
            <a:r>
              <a:rPr lang="en-US" dirty="0"/>
              <a:t>Defined standard CHS/LBA </a:t>
            </a:r>
            <a:r>
              <a:rPr lang="en-US" dirty="0" smtClean="0"/>
              <a:t>translation methods </a:t>
            </a:r>
            <a:r>
              <a:rPr lang="en-US" dirty="0"/>
              <a:t>for support drives up to 8.4G</a:t>
            </a:r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6560" y="0"/>
            <a:ext cx="1477440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185440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540</Words>
  <Application>Microsoft Office PowerPoint</Application>
  <PresentationFormat>On-screen Show (4:3)</PresentationFormat>
  <Paragraphs>110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   Computer Peripherals and Interfaces BTCS-3505    </vt:lpstr>
      <vt:lpstr>IDE Origins</vt:lpstr>
      <vt:lpstr>IDE Origins</vt:lpstr>
      <vt:lpstr>IDE Interface</vt:lpstr>
      <vt:lpstr>IDE Interface</vt:lpstr>
      <vt:lpstr>ATA IDE</vt:lpstr>
      <vt:lpstr>ATA Standards</vt:lpstr>
      <vt:lpstr>ATA-1</vt:lpstr>
      <vt:lpstr>ATA-2</vt:lpstr>
      <vt:lpstr>ATA-3</vt:lpstr>
      <vt:lpstr>ATA/ATAPI-4</vt:lpstr>
      <vt:lpstr>ATA-5</vt:lpstr>
      <vt:lpstr>ATA-6</vt:lpstr>
      <vt:lpstr>ATA-7</vt:lpstr>
      <vt:lpstr>ATA Raid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 Origins</dc:title>
  <dc:creator>admin</dc:creator>
  <cp:lastModifiedBy>Admin</cp:lastModifiedBy>
  <cp:revision>5</cp:revision>
  <dcterms:created xsi:type="dcterms:W3CDTF">2013-06-24T09:33:17Z</dcterms:created>
  <dcterms:modified xsi:type="dcterms:W3CDTF">2023-06-23T08:59:17Z</dcterms:modified>
</cp:coreProperties>
</file>