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3EF859-DF0D-4612-B816-0703689A5C1E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A4B07C-E159-40C1-B0F5-B3E3C35909A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70" name="Rectangle 2"/>
          <p:cNvSpPr txBox="1">
            <a:spLocks noChangeArrowheads="1"/>
          </p:cNvSpPr>
          <p:nvPr>
            <p:ph type="sldImg" idx="1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6" name="Rectangle 2"/>
          <p:cNvSpPr txBox="1">
            <a:spLocks noChangeArrowheads="1"/>
          </p:cNvSpPr>
          <p:nvPr>
            <p:ph type="sldImg" idx="1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0" name="Rectangle 2"/>
          <p:cNvSpPr txBox="1">
            <a:spLocks noChangeArrowheads="1"/>
          </p:cNvSpPr>
          <p:nvPr>
            <p:ph type="sldImg" idx="1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4" name="Rectangle 2"/>
          <p:cNvSpPr txBox="1">
            <a:spLocks noChangeArrowheads="1"/>
          </p:cNvSpPr>
          <p:nvPr>
            <p:ph type="sldImg" idx="1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58" name="Rectangle 2"/>
          <p:cNvSpPr txBox="1">
            <a:spLocks noChangeArrowheads="1"/>
          </p:cNvSpPr>
          <p:nvPr>
            <p:ph type="sldImg" idx="1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2" name="Rectangle 2"/>
          <p:cNvSpPr txBox="1">
            <a:spLocks noChangeArrowheads="1"/>
          </p:cNvSpPr>
          <p:nvPr>
            <p:ph type="sldImg" idx="1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4" name="Rectangle 2"/>
          <p:cNvSpPr txBox="1">
            <a:spLocks noChangeArrowheads="1"/>
          </p:cNvSpPr>
          <p:nvPr>
            <p:ph type="sldImg" idx="1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818" name="Rectangle 2"/>
          <p:cNvSpPr txBox="1">
            <a:spLocks noChangeArrowheads="1"/>
          </p:cNvSpPr>
          <p:nvPr>
            <p:ph type="sldImg" idx="1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5842" name="Rectangle 2"/>
          <p:cNvSpPr txBox="1">
            <a:spLocks noChangeArrowheads="1"/>
          </p:cNvSpPr>
          <p:nvPr>
            <p:ph type="sldImg" idx="1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866" name="Rectangle 2"/>
          <p:cNvSpPr txBox="1">
            <a:spLocks noChangeArrowheads="1"/>
          </p:cNvSpPr>
          <p:nvPr>
            <p:ph type="sldImg" idx="1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0" name="Rectangle 2"/>
          <p:cNvSpPr txBox="1">
            <a:spLocks noChangeArrowheads="1"/>
          </p:cNvSpPr>
          <p:nvPr>
            <p:ph type="sldImg" idx="1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4" name="Rectangle 2"/>
          <p:cNvSpPr txBox="1">
            <a:spLocks noChangeArrowheads="1"/>
          </p:cNvSpPr>
          <p:nvPr>
            <p:ph type="sldImg" idx="1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38" name="Rectangle 2"/>
          <p:cNvSpPr txBox="1">
            <a:spLocks noChangeArrowheads="1"/>
          </p:cNvSpPr>
          <p:nvPr>
            <p:ph type="sldImg" idx="1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 txBox="1">
            <a:spLocks noChangeArrowheads="1"/>
          </p:cNvSpPr>
          <p:nvPr>
            <p:ph type="body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2" name="Rectangle 2"/>
          <p:cNvSpPr txBox="1">
            <a:spLocks noChangeArrowheads="1"/>
          </p:cNvSpPr>
          <p:nvPr>
            <p:ph type="sldImg" idx="1"/>
          </p:nvPr>
        </p:nvSpPr>
        <p:spPr bwMode="auto">
          <a:xfrm>
            <a:off x="1150938" y="692150"/>
            <a:ext cx="4556125" cy="34163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D53AB-A5F8-4AFA-BC4A-A1CD10DD99B8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3095-DA83-4D93-B24F-A170CED227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D53AB-A5F8-4AFA-BC4A-A1CD10DD99B8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3095-DA83-4D93-B24F-A170CED227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D53AB-A5F8-4AFA-BC4A-A1CD10DD99B8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3095-DA83-4D93-B24F-A170CED227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D53AB-A5F8-4AFA-BC4A-A1CD10DD99B8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3095-DA83-4D93-B24F-A170CED227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D53AB-A5F8-4AFA-BC4A-A1CD10DD99B8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3095-DA83-4D93-B24F-A170CED227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D53AB-A5F8-4AFA-BC4A-A1CD10DD99B8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3095-DA83-4D93-B24F-A170CED227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D53AB-A5F8-4AFA-BC4A-A1CD10DD99B8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3095-DA83-4D93-B24F-A170CED227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D53AB-A5F8-4AFA-BC4A-A1CD10DD99B8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3095-DA83-4D93-B24F-A170CED227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D53AB-A5F8-4AFA-BC4A-A1CD10DD99B8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3095-DA83-4D93-B24F-A170CED227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D53AB-A5F8-4AFA-BC4A-A1CD10DD99B8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3095-DA83-4D93-B24F-A170CED227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D53AB-A5F8-4AFA-BC4A-A1CD10DD99B8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03095-DA83-4D93-B24F-A170CED227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D53AB-A5F8-4AFA-BC4A-A1CD10DD99B8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E03095-DA83-4D93-B24F-A170CED227F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PROGRAMMING FOR PROBLEM SOLVING</a:t>
            </a:r>
            <a:b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</a:br>
            <a:r>
              <a:rPr lang="en-US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BCSE-1201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="" xmlns:a16="http://schemas.microsoft.com/office/drawing/2014/main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81250" y="6365230"/>
            <a:ext cx="30861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="" xmlns:a16="http://schemas.microsoft.com/office/drawing/2014/main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029200" y="626427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</a:t>
            </a:r>
            <a:r>
              <a:rPr lang="en-IN" sz="4000" dirty="0" err="1" smtClean="0"/>
              <a:t>Sahilpreet</a:t>
            </a:r>
            <a:r>
              <a:rPr lang="en-IN" sz="4000" dirty="0" smtClean="0"/>
              <a:t>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4057650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 Tech (CSE) 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2</a:t>
            </a:r>
            <a:r>
              <a:rPr lang="en-US" sz="9600" baseline="30000" dirty="0" smtClean="0">
                <a:latin typeface="+mn-lt"/>
              </a:rPr>
              <a:t>nd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685695" y="6248400"/>
            <a:ext cx="1904706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123718" y="6248400"/>
            <a:ext cx="2895153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xfrm>
            <a:off x="677229" y="228600"/>
            <a:ext cx="7771200" cy="1143000"/>
          </a:xfrm>
          <a:ln/>
        </p:spPr>
        <p:txBody>
          <a:bodyPr/>
          <a:lstStyle/>
          <a:p>
            <a:pPr algn="just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/>
              <a:t>Parameterized Constructors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11090" y="1447800"/>
            <a:ext cx="7771200" cy="5029200"/>
          </a:xfrm>
          <a:ln/>
        </p:spPr>
        <p:txBody>
          <a:bodyPr>
            <a:normAutofit lnSpcReduction="10000"/>
          </a:bodyPr>
          <a:lstStyle/>
          <a:p>
            <a:pPr marL="341313" indent="-341313">
              <a:buClr>
                <a:srgbClr val="FFFFFF"/>
              </a:buClr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It may be necessary to initialize the various data elements of different objects with different values when they are created.</a:t>
            </a:r>
          </a:p>
          <a:p>
            <a:pPr marL="341313" indent="-341313"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/>
          </a:p>
          <a:p>
            <a:pPr marL="341313" indent="-341313">
              <a:buClr>
                <a:srgbClr val="FFFFFF"/>
              </a:buClr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This is achieved  by passing arguments to the constructor function when the objects are created.</a:t>
            </a:r>
          </a:p>
          <a:p>
            <a:pPr marL="341313" indent="-341313"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/>
          </a:p>
          <a:p>
            <a:pPr marL="341313" indent="-341313">
              <a:buClr>
                <a:srgbClr val="FFFFFF"/>
              </a:buClr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The constructors that can take arguments are called parameterized constructors.</a:t>
            </a: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7" dur="500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2" dur="500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7" dur="500"/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685695" y="6248400"/>
            <a:ext cx="1904706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123718" y="6248400"/>
            <a:ext cx="2895153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xfrm>
            <a:off x="677229" y="228600"/>
            <a:ext cx="7771200" cy="1143000"/>
          </a:xfrm>
          <a:ln/>
        </p:spPr>
        <p:txBody>
          <a:bodyPr/>
          <a:lstStyle/>
          <a:p>
            <a:pPr algn="just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b="1" dirty="0"/>
              <a:t>Parameterized Constructors</a:t>
            </a:r>
            <a:endParaRPr lang="en-US" b="1" dirty="0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94160" y="1828800"/>
            <a:ext cx="3817877" cy="4800600"/>
          </a:xfrm>
          <a:ln/>
        </p:spPr>
        <p:txBody>
          <a:bodyPr/>
          <a:lstStyle/>
          <a:p>
            <a:pPr indent="-341313">
              <a:lnSpc>
                <a:spcPct val="75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class add</a:t>
            </a:r>
          </a:p>
          <a:p>
            <a:pPr indent="-341313">
              <a:lnSpc>
                <a:spcPct val="75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{</a:t>
            </a:r>
          </a:p>
          <a:p>
            <a:pPr indent="-341313">
              <a:lnSpc>
                <a:spcPct val="75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      </a:t>
            </a:r>
            <a:r>
              <a:rPr lang="en-US" dirty="0" err="1"/>
              <a:t>int</a:t>
            </a:r>
            <a:r>
              <a:rPr lang="en-US" dirty="0"/>
              <a:t> m, n ;</a:t>
            </a:r>
          </a:p>
          <a:p>
            <a:pPr indent="-341313">
              <a:lnSpc>
                <a:spcPct val="75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   public :</a:t>
            </a:r>
          </a:p>
          <a:p>
            <a:pPr indent="-341313">
              <a:lnSpc>
                <a:spcPct val="75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      add (</a:t>
            </a:r>
            <a:r>
              <a:rPr lang="en-US" dirty="0" err="1"/>
              <a:t>int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) ;</a:t>
            </a:r>
          </a:p>
          <a:p>
            <a:pPr indent="-341313">
              <a:lnSpc>
                <a:spcPct val="75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      ------</a:t>
            </a:r>
          </a:p>
          <a:p>
            <a:pPr indent="-341313">
              <a:lnSpc>
                <a:spcPct val="75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};</a:t>
            </a:r>
          </a:p>
          <a:p>
            <a:pPr indent="-341313">
              <a:lnSpc>
                <a:spcPct val="75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add : : add (</a:t>
            </a:r>
            <a:r>
              <a:rPr lang="en-US" dirty="0" err="1"/>
              <a:t>int</a:t>
            </a:r>
            <a:r>
              <a:rPr lang="en-US" dirty="0"/>
              <a:t> x, </a:t>
            </a:r>
            <a:r>
              <a:rPr lang="en-US" dirty="0" err="1"/>
              <a:t>int</a:t>
            </a:r>
            <a:r>
              <a:rPr lang="en-US" dirty="0"/>
              <a:t> y)</a:t>
            </a:r>
          </a:p>
          <a:p>
            <a:pPr indent="-341313">
              <a:lnSpc>
                <a:spcPct val="75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{</a:t>
            </a:r>
          </a:p>
          <a:p>
            <a:pPr indent="-341313">
              <a:lnSpc>
                <a:spcPct val="75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   m = x; n = y;</a:t>
            </a:r>
          </a:p>
          <a:p>
            <a:pPr indent="-341313">
              <a:lnSpc>
                <a:spcPct val="75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}</a:t>
            </a:r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body" idx="2"/>
          </p:nvPr>
        </p:nvSpPr>
        <p:spPr>
          <a:xfrm>
            <a:off x="4647483" y="1828800"/>
            <a:ext cx="4495106" cy="4725988"/>
          </a:xfrm>
          <a:ln/>
        </p:spPr>
        <p:txBody>
          <a:bodyPr>
            <a:normAutofit lnSpcReduction="10000"/>
          </a:bodyPr>
          <a:lstStyle/>
          <a:p>
            <a:pPr marL="341313" indent="-341313">
              <a:spcBef>
                <a:spcPts val="700"/>
              </a:spcBef>
              <a:buClr>
                <a:srgbClr val="FFFFFF"/>
              </a:buClr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When a constructor is parameterized, we must pass the initial values as arguments to the constructor function when an object is declared.</a:t>
            </a:r>
          </a:p>
          <a:p>
            <a:pPr marL="341313" indent="-341313">
              <a:spcBef>
                <a:spcPts val="700"/>
              </a:spcBef>
              <a:buClr>
                <a:srgbClr val="FFFFFF"/>
              </a:buClr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Two ways Calling:</a:t>
            </a:r>
          </a:p>
          <a:p>
            <a:pPr marL="741363" lvl="1" indent="-284163">
              <a:spcBef>
                <a:spcPts val="600"/>
              </a:spcBef>
              <a:buClr>
                <a:srgbClr val="FFFFFF"/>
              </a:buClr>
              <a:buFont typeface="Times New Roman" pitchFamily="16" charset="0"/>
              <a:buChar char="o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Explicit</a:t>
            </a:r>
          </a:p>
          <a:p>
            <a:pPr lvl="2">
              <a:spcBef>
                <a:spcPts val="500"/>
              </a:spcBef>
              <a:buClr>
                <a:srgbClr val="FFFFFF"/>
              </a:buClr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add sum = add(2,3);</a:t>
            </a:r>
          </a:p>
          <a:p>
            <a:pPr marL="741363" lvl="1" indent="-284163">
              <a:spcBef>
                <a:spcPts val="600"/>
              </a:spcBef>
              <a:buClr>
                <a:srgbClr val="FFFFFF"/>
              </a:buClr>
              <a:buFont typeface="Times New Roman" pitchFamily="16" charset="0"/>
              <a:buChar char="o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Implicit</a:t>
            </a:r>
          </a:p>
          <a:p>
            <a:pPr lvl="2">
              <a:spcBef>
                <a:spcPts val="500"/>
              </a:spcBef>
              <a:buClr>
                <a:srgbClr val="FFFFFF"/>
              </a:buClr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add sum(2,3)</a:t>
            </a:r>
          </a:p>
          <a:p>
            <a:pPr lvl="2">
              <a:spcBef>
                <a:spcPts val="500"/>
              </a:spcBef>
              <a:buClr>
                <a:srgbClr val="FFFFFF"/>
              </a:buClr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Shorthand method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6562065" y="1066800"/>
            <a:ext cx="1244741" cy="3715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FFFFFF"/>
                </a:solidFill>
                <a:latin typeface="Garamond" pitchFamily="16" charset="0"/>
              </a:rPr>
              <a:t>continue …</a:t>
            </a: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7" dur="500"/>
                                        <p:tgtEl>
                                          <p:spTgt spid="122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2" dur="500"/>
                                        <p:tgtEl>
                                          <p:spTgt spid="122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5" dur="500"/>
                                        <p:tgtEl>
                                          <p:spTgt spid="122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8" dur="500"/>
                                        <p:tgtEl>
                                          <p:spTgt spid="122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23" dur="500"/>
                                        <p:tgtEl>
                                          <p:spTgt spid="122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26" dur="500"/>
                                        <p:tgtEl>
                                          <p:spTgt spid="122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29" dur="500"/>
                                        <p:tgtEl>
                                          <p:spTgt spid="122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685695" y="6248400"/>
            <a:ext cx="1904706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3123718" y="6248400"/>
            <a:ext cx="2895153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xfrm>
            <a:off x="677229" y="228600"/>
            <a:ext cx="7771200" cy="1143000"/>
          </a:xfrm>
          <a:ln/>
        </p:spPr>
        <p:txBody>
          <a:bodyPr/>
          <a:lstStyle/>
          <a:p>
            <a:pPr algn="just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b="1" dirty="0"/>
              <a:t>Multiple Constructors in a Class</a:t>
            </a:r>
            <a:endParaRPr lang="en-US" b="1" dirty="0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94160" y="1828800"/>
            <a:ext cx="7771200" cy="4114800"/>
          </a:xfrm>
          <a:ln/>
        </p:spPr>
        <p:txBody>
          <a:bodyPr/>
          <a:lstStyle/>
          <a:p>
            <a:pPr marL="341313" indent="-341313">
              <a:buClr>
                <a:srgbClr val="FFFFFF"/>
              </a:buClr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C + +  permits to use more than one constructors in a single class.</a:t>
            </a:r>
          </a:p>
          <a:p>
            <a:pPr marL="341313" indent="-341313"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341313">
              <a:buClr>
                <a:srgbClr val="FFFFFF"/>
              </a:buClr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Add( ) ;  //  No arguments</a:t>
            </a:r>
          </a:p>
          <a:p>
            <a:pPr marL="341313" indent="-341313"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341313">
              <a:buClr>
                <a:srgbClr val="FFFFFF"/>
              </a:buClr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Add (</a:t>
            </a:r>
            <a:r>
              <a:rPr lang="en-US" dirty="0" err="1"/>
              <a:t>int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) ;   // Two arguments</a:t>
            </a: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7" dur="500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2" dur="500"/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7" dur="500"/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685695" y="6248400"/>
            <a:ext cx="1904706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3123718" y="6248400"/>
            <a:ext cx="2895153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xfrm>
            <a:off x="677229" y="228600"/>
            <a:ext cx="7771200" cy="1143000"/>
          </a:xfrm>
          <a:ln/>
        </p:spPr>
        <p:txBody>
          <a:bodyPr/>
          <a:lstStyle/>
          <a:p>
            <a:pPr algn="just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b="1" dirty="0"/>
              <a:t>Multiple Constructors in a Class</a:t>
            </a:r>
            <a:endParaRPr lang="en-US" b="1" dirty="0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94160" y="1828800"/>
            <a:ext cx="3817877" cy="4800600"/>
          </a:xfrm>
          <a:ln/>
        </p:spPr>
        <p:txBody>
          <a:bodyPr/>
          <a:lstStyle/>
          <a:p>
            <a:pPr indent="-341313">
              <a:lnSpc>
                <a:spcPct val="75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class add</a:t>
            </a:r>
          </a:p>
          <a:p>
            <a:pPr indent="-341313">
              <a:lnSpc>
                <a:spcPct val="75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{</a:t>
            </a:r>
          </a:p>
          <a:p>
            <a:pPr indent="-341313">
              <a:lnSpc>
                <a:spcPct val="75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      int m, n ;</a:t>
            </a:r>
          </a:p>
          <a:p>
            <a:pPr indent="-341313">
              <a:lnSpc>
                <a:spcPct val="75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   public :</a:t>
            </a:r>
          </a:p>
          <a:p>
            <a:pPr indent="-341313">
              <a:lnSpc>
                <a:spcPct val="75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      add ( ) {m = 0 ; n = 0 ;}</a:t>
            </a:r>
          </a:p>
          <a:p>
            <a:pPr indent="-341313">
              <a:lnSpc>
                <a:spcPct val="75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      add (int a, int b)</a:t>
            </a:r>
          </a:p>
          <a:p>
            <a:pPr indent="-341313">
              <a:lnSpc>
                <a:spcPct val="75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             {m = a ; n = b ;}</a:t>
            </a:r>
          </a:p>
          <a:p>
            <a:pPr indent="-341313">
              <a:lnSpc>
                <a:spcPct val="75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      add (add &amp; i)</a:t>
            </a:r>
          </a:p>
          <a:p>
            <a:pPr indent="-341313">
              <a:lnSpc>
                <a:spcPct val="75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             {m = i.m ; n = i.n ;}</a:t>
            </a:r>
          </a:p>
          <a:p>
            <a:pPr indent="-341313">
              <a:lnSpc>
                <a:spcPct val="75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};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body" idx="2"/>
          </p:nvPr>
        </p:nvSpPr>
        <p:spPr>
          <a:xfrm>
            <a:off x="4647483" y="1828800"/>
            <a:ext cx="4495106" cy="4724400"/>
          </a:xfrm>
          <a:ln/>
        </p:spPr>
        <p:txBody>
          <a:bodyPr/>
          <a:lstStyle/>
          <a:p>
            <a:pPr marL="341313" indent="-341313">
              <a:spcBef>
                <a:spcPts val="700"/>
              </a:spcBef>
              <a:buClr>
                <a:srgbClr val="FFFFFF"/>
              </a:buClr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The first constructor receives no arguments.</a:t>
            </a:r>
          </a:p>
          <a:p>
            <a:pPr marL="341313" indent="-341313">
              <a:spcBef>
                <a:spcPts val="7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/>
          </a:p>
          <a:p>
            <a:pPr marL="341313" indent="-341313">
              <a:spcBef>
                <a:spcPts val="700"/>
              </a:spcBef>
              <a:buClr>
                <a:srgbClr val="FFFFFF"/>
              </a:buClr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The second constructor receives two integer arguments.</a:t>
            </a:r>
          </a:p>
          <a:p>
            <a:pPr marL="341313" indent="-341313">
              <a:spcBef>
                <a:spcPts val="7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/>
          </a:p>
          <a:p>
            <a:pPr marL="341313" indent="-341313">
              <a:spcBef>
                <a:spcPts val="700"/>
              </a:spcBef>
              <a:buClr>
                <a:srgbClr val="FFFFFF"/>
              </a:buClr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The third constructor receives one add object as an argument.</a:t>
            </a:r>
          </a:p>
        </p:txBody>
      </p:sp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6562065" y="1066800"/>
            <a:ext cx="1244741" cy="3715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FFFFFF"/>
                </a:solidFill>
                <a:latin typeface="Garamond" pitchFamily="16" charset="0"/>
              </a:rPr>
              <a:t>continue …</a:t>
            </a: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7" dur="500"/>
                                        <p:tgtEl>
                                          <p:spTgt spid="143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2" dur="500"/>
                                        <p:tgtEl>
                                          <p:spTgt spid="143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7" dur="500"/>
                                        <p:tgtEl>
                                          <p:spTgt spid="143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685695" y="6248400"/>
            <a:ext cx="1904706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123718" y="6248400"/>
            <a:ext cx="2895153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xfrm>
            <a:off x="677229" y="228600"/>
            <a:ext cx="6256971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b="1" dirty="0"/>
              <a:t>Multiple Constructors in a Class</a:t>
            </a:r>
            <a:endParaRPr lang="en-US" b="1" dirty="0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94159" y="1828800"/>
            <a:ext cx="3944858" cy="4114800"/>
          </a:xfrm>
          <a:ln/>
        </p:spPr>
        <p:txBody>
          <a:bodyPr/>
          <a:lstStyle/>
          <a:p>
            <a:pPr indent="-341313">
              <a:lnSpc>
                <a:spcPct val="75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/>
              <a:t>class add</a:t>
            </a:r>
          </a:p>
          <a:p>
            <a:pPr indent="-341313">
              <a:lnSpc>
                <a:spcPct val="75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/>
              <a:t>{</a:t>
            </a:r>
          </a:p>
          <a:p>
            <a:pPr indent="-341313">
              <a:lnSpc>
                <a:spcPct val="75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/>
              <a:t>      </a:t>
            </a:r>
            <a:r>
              <a:rPr lang="en-US" sz="2800" dirty="0" err="1"/>
              <a:t>int</a:t>
            </a:r>
            <a:r>
              <a:rPr lang="en-US" sz="2800" dirty="0"/>
              <a:t> m, n ;</a:t>
            </a:r>
          </a:p>
          <a:p>
            <a:pPr indent="-341313">
              <a:lnSpc>
                <a:spcPct val="75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/>
              <a:t>   public :</a:t>
            </a:r>
          </a:p>
          <a:p>
            <a:pPr indent="-341313">
              <a:lnSpc>
                <a:spcPct val="75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/>
              <a:t>      add ( ) {m = 0 ; n = 0 ;}</a:t>
            </a:r>
          </a:p>
          <a:p>
            <a:pPr indent="-341313">
              <a:lnSpc>
                <a:spcPct val="75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/>
              <a:t>      add (</a:t>
            </a:r>
            <a:r>
              <a:rPr lang="en-US" sz="2800" dirty="0" err="1"/>
              <a:t>int</a:t>
            </a:r>
            <a:r>
              <a:rPr lang="en-US" sz="2800" dirty="0"/>
              <a:t> a, </a:t>
            </a:r>
            <a:r>
              <a:rPr lang="en-US" sz="2800" dirty="0" err="1"/>
              <a:t>int</a:t>
            </a:r>
            <a:r>
              <a:rPr lang="en-US" sz="2800" dirty="0"/>
              <a:t> b)</a:t>
            </a:r>
          </a:p>
          <a:p>
            <a:pPr indent="-341313">
              <a:lnSpc>
                <a:spcPct val="75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/>
              <a:t>             {m = a ; n = b ;}</a:t>
            </a:r>
          </a:p>
          <a:p>
            <a:pPr indent="-341313">
              <a:lnSpc>
                <a:spcPct val="75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/>
              <a:t>      add (add &amp; </a:t>
            </a:r>
            <a:r>
              <a:rPr lang="en-US" sz="2800" dirty="0" err="1"/>
              <a:t>i</a:t>
            </a:r>
            <a:r>
              <a:rPr lang="en-US" sz="2800" dirty="0"/>
              <a:t>)</a:t>
            </a:r>
          </a:p>
          <a:p>
            <a:pPr indent="-341313">
              <a:lnSpc>
                <a:spcPct val="75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/>
              <a:t>             {m = </a:t>
            </a:r>
            <a:r>
              <a:rPr lang="en-US" sz="2800" dirty="0" err="1"/>
              <a:t>i.m</a:t>
            </a:r>
            <a:r>
              <a:rPr lang="en-US" sz="2800" dirty="0"/>
              <a:t> ; n = </a:t>
            </a:r>
            <a:r>
              <a:rPr lang="en-US" sz="2800" dirty="0" err="1"/>
              <a:t>i.n</a:t>
            </a:r>
            <a:r>
              <a:rPr lang="en-US" sz="2800" dirty="0"/>
              <a:t> ;}</a:t>
            </a:r>
          </a:p>
          <a:p>
            <a:pPr indent="-341313">
              <a:lnSpc>
                <a:spcPct val="75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 dirty="0"/>
              <a:t>};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4647483" y="1828800"/>
            <a:ext cx="4495106" cy="4724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41313" indent="-341313">
              <a:spcBef>
                <a:spcPts val="700"/>
              </a:spcBef>
              <a:buClr>
                <a:srgbClr val="FFFFFF"/>
              </a:buClr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>
                <a:solidFill>
                  <a:srgbClr val="FFFFFF"/>
                </a:solidFill>
                <a:latin typeface="Times New Roman" pitchFamily="16" charset="0"/>
              </a:rPr>
              <a:t>Add a1; </a:t>
            </a:r>
          </a:p>
          <a:p>
            <a:pPr marL="741363" lvl="1" indent="-284163">
              <a:spcBef>
                <a:spcPts val="600"/>
              </a:spcBef>
              <a:buClr>
                <a:srgbClr val="FFFFFF"/>
              </a:buClr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>
                <a:solidFill>
                  <a:srgbClr val="FFFFFF"/>
                </a:solidFill>
                <a:latin typeface="Times New Roman" pitchFamily="16" charset="0"/>
              </a:rPr>
              <a:t>Would automatically invoke the first constructor and set both m and n of a1 to zero.</a:t>
            </a:r>
          </a:p>
          <a:p>
            <a:pPr marL="341313" indent="-341313">
              <a:spcBef>
                <a:spcPts val="700"/>
              </a:spcBef>
              <a:buClr>
                <a:srgbClr val="FFFFFF"/>
              </a:buClr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>
                <a:solidFill>
                  <a:srgbClr val="FFFFFF"/>
                </a:solidFill>
                <a:latin typeface="Times New Roman" pitchFamily="16" charset="0"/>
              </a:rPr>
              <a:t>Add a2(10,20);</a:t>
            </a:r>
          </a:p>
          <a:p>
            <a:pPr marL="741363" lvl="1" indent="-284163">
              <a:spcBef>
                <a:spcPts val="600"/>
              </a:spcBef>
              <a:buClr>
                <a:srgbClr val="FFFFFF"/>
              </a:buClr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>
                <a:solidFill>
                  <a:srgbClr val="FFFFFF"/>
                </a:solidFill>
                <a:latin typeface="Times New Roman" pitchFamily="16" charset="0"/>
              </a:rPr>
              <a:t>Would call the second constructor which will initialize the data members m and n of a2 to 10 and 20 respectively.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6562065" y="1066800"/>
            <a:ext cx="1244741" cy="3715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FFFFFF"/>
                </a:solidFill>
                <a:latin typeface="Garamond" pitchFamily="16" charset="0"/>
              </a:rPr>
              <a:t>continue …</a:t>
            </a: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7" dur="500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2" dur="500"/>
                                        <p:tgtEl>
                                          <p:spTgt spid="153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7" dur="500"/>
                                        <p:tgtEl>
                                          <p:spTgt spid="153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22" dur="500"/>
                                        <p:tgtEl>
                                          <p:spTgt spid="153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685695" y="6248400"/>
            <a:ext cx="1904706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123718" y="6248400"/>
            <a:ext cx="2895153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xfrm>
            <a:off x="677229" y="228600"/>
            <a:ext cx="6028371" cy="1143000"/>
          </a:xfrm>
          <a:ln/>
        </p:spPr>
        <p:txBody>
          <a:bodyPr>
            <a:normAutofit fontScale="90000"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b="1" dirty="0"/>
              <a:t>Multiple Constructors in a Class</a:t>
            </a:r>
            <a:endParaRPr lang="en-US" b="1" dirty="0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94159" y="1828800"/>
            <a:ext cx="3944858" cy="4114800"/>
          </a:xfrm>
          <a:ln/>
        </p:spPr>
        <p:txBody>
          <a:bodyPr/>
          <a:lstStyle/>
          <a:p>
            <a:pPr indent="-341313">
              <a:lnSpc>
                <a:spcPct val="75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/>
              <a:t>class add</a:t>
            </a:r>
          </a:p>
          <a:p>
            <a:pPr indent="-341313">
              <a:lnSpc>
                <a:spcPct val="75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/>
              <a:t>{</a:t>
            </a:r>
          </a:p>
          <a:p>
            <a:pPr indent="-341313">
              <a:lnSpc>
                <a:spcPct val="75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/>
              <a:t>      int m, n ;</a:t>
            </a:r>
          </a:p>
          <a:p>
            <a:pPr indent="-341313">
              <a:lnSpc>
                <a:spcPct val="75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/>
              <a:t>   public :</a:t>
            </a:r>
          </a:p>
          <a:p>
            <a:pPr indent="-341313">
              <a:lnSpc>
                <a:spcPct val="75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/>
              <a:t>      add ( ) {m = 0 ; n = 0 ;}</a:t>
            </a:r>
          </a:p>
          <a:p>
            <a:pPr indent="-341313">
              <a:lnSpc>
                <a:spcPct val="75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/>
              <a:t>      add (int a, int b)</a:t>
            </a:r>
          </a:p>
          <a:p>
            <a:pPr indent="-341313">
              <a:lnSpc>
                <a:spcPct val="75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/>
              <a:t>             {m = a ; n = b ;}</a:t>
            </a:r>
          </a:p>
          <a:p>
            <a:pPr indent="-341313">
              <a:lnSpc>
                <a:spcPct val="75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/>
              <a:t>      add (add &amp; i)</a:t>
            </a:r>
          </a:p>
          <a:p>
            <a:pPr indent="-341313">
              <a:lnSpc>
                <a:spcPct val="75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/>
              <a:t>             {m = i.m ; n = i.n ;}</a:t>
            </a:r>
          </a:p>
          <a:p>
            <a:pPr indent="-341313">
              <a:lnSpc>
                <a:spcPct val="75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800"/>
              <a:t>};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4647483" y="1828800"/>
            <a:ext cx="4495106" cy="4724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41313" indent="-341313">
              <a:spcBef>
                <a:spcPts val="700"/>
              </a:spcBef>
              <a:buClr>
                <a:srgbClr val="FFFFFF"/>
              </a:buClr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>
                <a:solidFill>
                  <a:srgbClr val="FFFFFF"/>
                </a:solidFill>
                <a:latin typeface="Times New Roman" pitchFamily="16" charset="0"/>
              </a:rPr>
              <a:t>Add a3(a2);</a:t>
            </a:r>
          </a:p>
          <a:p>
            <a:pPr marL="741363" lvl="1" indent="-284163">
              <a:spcBef>
                <a:spcPts val="600"/>
              </a:spcBef>
              <a:buClr>
                <a:srgbClr val="FFFFFF"/>
              </a:buClr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>
                <a:solidFill>
                  <a:srgbClr val="FFFFFF"/>
                </a:solidFill>
                <a:latin typeface="Times New Roman" pitchFamily="16" charset="0"/>
              </a:rPr>
              <a:t>Would invoke the third constructor which copies the values of a2 into a3.</a:t>
            </a:r>
          </a:p>
          <a:p>
            <a:pPr marL="741363" lvl="1" indent="-284163">
              <a:spcBef>
                <a:spcPts val="600"/>
              </a:spcBef>
              <a:buClr>
                <a:srgbClr val="FFFFFF"/>
              </a:buClr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>
                <a:solidFill>
                  <a:srgbClr val="FFFFFF"/>
                </a:solidFill>
                <a:latin typeface="Times New Roman" pitchFamily="16" charset="0"/>
              </a:rPr>
              <a:t>This type of constructor is called the “copy constructor”.</a:t>
            </a:r>
          </a:p>
          <a:p>
            <a:pPr marL="341313" indent="-341313">
              <a:spcBef>
                <a:spcPts val="700"/>
              </a:spcBef>
              <a:buClr>
                <a:srgbClr val="FFFFFF"/>
              </a:buClr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>
                <a:solidFill>
                  <a:srgbClr val="FFFFFF"/>
                </a:solidFill>
                <a:latin typeface="Times New Roman" pitchFamily="16" charset="0"/>
              </a:rPr>
              <a:t>Construction Overloading</a:t>
            </a:r>
          </a:p>
          <a:p>
            <a:pPr marL="741363" lvl="1" indent="-284163">
              <a:spcBef>
                <a:spcPts val="600"/>
              </a:spcBef>
              <a:buClr>
                <a:srgbClr val="FFFFFF"/>
              </a:buClr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>
                <a:solidFill>
                  <a:srgbClr val="FFFFFF"/>
                </a:solidFill>
                <a:latin typeface="Times New Roman" pitchFamily="16" charset="0"/>
              </a:rPr>
              <a:t>More than one constructor function is defined in a class.</a:t>
            </a:r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6562065" y="1066800"/>
            <a:ext cx="1244741" cy="3715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FFFFFF"/>
                </a:solidFill>
                <a:latin typeface="Garamond" pitchFamily="16" charset="0"/>
              </a:rPr>
              <a:t>continue …</a:t>
            </a: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7" dur="500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2" dur="500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7" dur="500"/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22" dur="500"/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27" dur="500"/>
                                        <p:tgtEl>
                                          <p:spTgt spid="16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685695" y="6248400"/>
            <a:ext cx="1904706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123718" y="6248400"/>
            <a:ext cx="2895153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xfrm>
            <a:off x="677229" y="228600"/>
            <a:ext cx="6104571" cy="1143000"/>
          </a:xfrm>
          <a:ln/>
        </p:spPr>
        <p:txBody>
          <a:bodyPr>
            <a:normAutofit fontScale="90000"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b="1" dirty="0"/>
              <a:t>Multiple Constructors in a Class</a:t>
            </a:r>
            <a:endParaRPr lang="en-US" b="1" dirty="0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94159" y="1828800"/>
            <a:ext cx="3944858" cy="4114800"/>
          </a:xfrm>
          <a:ln/>
        </p:spPr>
        <p:txBody>
          <a:bodyPr/>
          <a:lstStyle/>
          <a:p>
            <a:pPr indent="-341313">
              <a:lnSpc>
                <a:spcPct val="75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/>
              <a:t>class complex</a:t>
            </a:r>
          </a:p>
          <a:p>
            <a:pPr indent="-341313">
              <a:lnSpc>
                <a:spcPct val="75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/>
              <a:t>{</a:t>
            </a:r>
          </a:p>
          <a:p>
            <a:pPr indent="-341313">
              <a:lnSpc>
                <a:spcPct val="75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/>
              <a:t>      float x, y ;</a:t>
            </a:r>
          </a:p>
          <a:p>
            <a:pPr indent="-341313">
              <a:lnSpc>
                <a:spcPct val="75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/>
              <a:t>   public :</a:t>
            </a:r>
          </a:p>
          <a:p>
            <a:pPr indent="-341313">
              <a:lnSpc>
                <a:spcPct val="75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/>
              <a:t>      complex ( ) {  }</a:t>
            </a:r>
          </a:p>
          <a:p>
            <a:pPr indent="-341313">
              <a:lnSpc>
                <a:spcPct val="75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/>
              <a:t>      complex (float a)</a:t>
            </a:r>
          </a:p>
          <a:p>
            <a:pPr indent="-341313">
              <a:lnSpc>
                <a:spcPct val="75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/>
              <a:t>         { x = y = a ; }</a:t>
            </a:r>
          </a:p>
          <a:p>
            <a:pPr indent="-341313">
              <a:lnSpc>
                <a:spcPct val="75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/>
              <a:t>      complex (float r, float i)</a:t>
            </a:r>
          </a:p>
          <a:p>
            <a:pPr indent="-341313">
              <a:lnSpc>
                <a:spcPct val="75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/>
              <a:t>         { x = r ; y = i }</a:t>
            </a:r>
          </a:p>
          <a:p>
            <a:pPr indent="-341313">
              <a:lnSpc>
                <a:spcPct val="75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/>
              <a:t>      ------</a:t>
            </a:r>
          </a:p>
          <a:p>
            <a:pPr indent="-341313">
              <a:lnSpc>
                <a:spcPct val="75000"/>
              </a:lnSpc>
              <a:spcBef>
                <a:spcPts val="6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/>
              <a:t>};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4647483" y="1828800"/>
            <a:ext cx="4495106" cy="47244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341313" indent="-341313">
              <a:spcBef>
                <a:spcPts val="700"/>
              </a:spcBef>
              <a:buClr>
                <a:srgbClr val="FFFFFF"/>
              </a:buClr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>
                <a:solidFill>
                  <a:srgbClr val="FFFFFF"/>
                </a:solidFill>
                <a:latin typeface="Times New Roman" pitchFamily="16" charset="0"/>
              </a:rPr>
              <a:t>complex ( ) { }</a:t>
            </a:r>
          </a:p>
          <a:p>
            <a:pPr marL="341313" indent="-341313">
              <a:spcBef>
                <a:spcPts val="7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>
              <a:solidFill>
                <a:srgbClr val="FFFFFF"/>
              </a:solidFill>
              <a:latin typeface="Times New Roman" pitchFamily="16" charset="0"/>
            </a:endParaRPr>
          </a:p>
          <a:p>
            <a:pPr marL="741363" lvl="1" indent="-284163">
              <a:spcBef>
                <a:spcPts val="600"/>
              </a:spcBef>
              <a:buClr>
                <a:srgbClr val="FFFFFF"/>
              </a:buClr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>
                <a:solidFill>
                  <a:srgbClr val="FFFFFF"/>
                </a:solidFill>
                <a:latin typeface="Times New Roman" pitchFamily="16" charset="0"/>
              </a:rPr>
              <a:t>This contains the empty body and does not do anything.</a:t>
            </a:r>
          </a:p>
          <a:p>
            <a:pPr marL="741363" lvl="1" indent="-284163">
              <a:spcBef>
                <a:spcPts val="6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400">
              <a:solidFill>
                <a:srgbClr val="FFFFFF"/>
              </a:solidFill>
              <a:latin typeface="Times New Roman" pitchFamily="16" charset="0"/>
            </a:endParaRPr>
          </a:p>
          <a:p>
            <a:pPr marL="741363" lvl="1" indent="-284163">
              <a:spcBef>
                <a:spcPts val="600"/>
              </a:spcBef>
              <a:buClr>
                <a:srgbClr val="FFFFFF"/>
              </a:buClr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>
                <a:solidFill>
                  <a:srgbClr val="FFFFFF"/>
                </a:solidFill>
                <a:latin typeface="Times New Roman" pitchFamily="16" charset="0"/>
              </a:rPr>
              <a:t>This is used to create objects without any initial values.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6562065" y="1066800"/>
            <a:ext cx="1244741" cy="3715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FFFFFF"/>
                </a:solidFill>
                <a:latin typeface="Garamond" pitchFamily="16" charset="0"/>
              </a:rPr>
              <a:t>continue …</a:t>
            </a:r>
          </a:p>
        </p:txBody>
      </p:sp>
      <p:pic>
        <p:nvPicPr>
          <p:cNvPr id="8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7" dur="500"/>
                                        <p:tgtEl>
                                          <p:spTgt spid="174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2" dur="500"/>
                                        <p:tgtEl>
                                          <p:spTgt spid="174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7" dur="500"/>
                                        <p:tgtEl>
                                          <p:spTgt spid="174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677229" y="228600"/>
            <a:ext cx="5799771" cy="1143000"/>
          </a:xfrm>
          <a:ln/>
        </p:spPr>
        <p:txBody>
          <a:bodyPr>
            <a:normAutofit fontScale="90000"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b="1" dirty="0"/>
              <a:t>Multiple Constructors in a Class</a:t>
            </a:r>
            <a:endParaRPr lang="en-US" b="1" dirty="0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4160" y="1828800"/>
            <a:ext cx="7771200" cy="4114800"/>
          </a:xfrm>
          <a:ln/>
        </p:spPr>
        <p:txBody>
          <a:bodyPr>
            <a:normAutofit lnSpcReduction="10000"/>
          </a:bodyPr>
          <a:lstStyle/>
          <a:p>
            <a:pPr marL="341313" indent="-341313">
              <a:buClr>
                <a:srgbClr val="FFFFFF"/>
              </a:buClr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C + +  compiler has an </a:t>
            </a:r>
            <a:r>
              <a:rPr lang="en-US" i="1"/>
              <a:t>implicit constructor</a:t>
            </a:r>
            <a:r>
              <a:rPr lang="en-US"/>
              <a:t> which creates objects, even though it was not defined in the class.</a:t>
            </a:r>
          </a:p>
          <a:p>
            <a:pPr marL="341313" indent="-341313">
              <a:buClr>
                <a:srgbClr val="FFFFFF"/>
              </a:buClr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This works well as long as we do not use any other constructor in the class.</a:t>
            </a:r>
          </a:p>
          <a:p>
            <a:pPr marL="341313" indent="-341313">
              <a:buClr>
                <a:srgbClr val="FFFFFF"/>
              </a:buClr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However, once we define a constructor, we must also define the “do-nothing” implicit constructor.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6562065" y="1066800"/>
            <a:ext cx="1244741" cy="3715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FFFFFF"/>
                </a:solidFill>
                <a:latin typeface="Garamond" pitchFamily="16" charset="0"/>
              </a:rPr>
              <a:t>continue …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677229" y="228600"/>
            <a:ext cx="6256971" cy="1143000"/>
          </a:xfrm>
          <a:ln/>
        </p:spPr>
        <p:txBody>
          <a:bodyPr>
            <a:normAutofit fontScale="90000"/>
          </a:bodyPr>
          <a:lstStyle/>
          <a:p>
            <a:pPr algn="just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b="1" dirty="0"/>
              <a:t>Constructors with Default Arguments</a:t>
            </a:r>
            <a:endParaRPr lang="en-US" sz="4000" b="1" dirty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4160" y="1828800"/>
            <a:ext cx="7771200" cy="4114800"/>
          </a:xfrm>
          <a:ln/>
        </p:spPr>
        <p:txBody>
          <a:bodyPr>
            <a:normAutofit fontScale="92500"/>
          </a:bodyPr>
          <a:lstStyle/>
          <a:p>
            <a:pPr marL="341313" indent="-341313">
              <a:buClr>
                <a:srgbClr val="FFFFFF"/>
              </a:buClr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It is possible to define constructors with default arguments.</a:t>
            </a:r>
          </a:p>
          <a:p>
            <a:pPr marL="341313" indent="-341313">
              <a:buClr>
                <a:srgbClr val="FFFFFF"/>
              </a:buClr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Consider complex (float real, float </a:t>
            </a:r>
            <a:r>
              <a:rPr lang="en-US" dirty="0" err="1"/>
              <a:t>imag</a:t>
            </a:r>
            <a:r>
              <a:rPr lang="en-US" dirty="0"/>
              <a:t> = 0);</a:t>
            </a:r>
          </a:p>
          <a:p>
            <a:pPr marL="741363" lvl="1" indent="-284163">
              <a:buClr>
                <a:srgbClr val="FFFFFF"/>
              </a:buClr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 default value of the argument </a:t>
            </a:r>
            <a:r>
              <a:rPr lang="en-US" dirty="0" err="1"/>
              <a:t>imag</a:t>
            </a:r>
            <a:r>
              <a:rPr lang="en-US" dirty="0"/>
              <a:t> is zero.</a:t>
            </a:r>
          </a:p>
          <a:p>
            <a:pPr marL="741363" lvl="1" indent="-284163">
              <a:buClr>
                <a:srgbClr val="FFFFFF"/>
              </a:buClr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complex C1 (5.0) assigns the value 5.0 to the real variable and 0.0 to </a:t>
            </a:r>
            <a:r>
              <a:rPr lang="en-US" dirty="0" err="1"/>
              <a:t>imag</a:t>
            </a:r>
            <a:r>
              <a:rPr lang="en-US" dirty="0"/>
              <a:t>.</a:t>
            </a:r>
          </a:p>
          <a:p>
            <a:pPr marL="741363" lvl="1" indent="-284163">
              <a:buClr>
                <a:srgbClr val="FFFFFF"/>
              </a:buClr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complex C2(2.0,3.0) assigns the value 2.0 to real and 3.0 to </a:t>
            </a:r>
            <a:r>
              <a:rPr lang="en-US" dirty="0" err="1"/>
              <a:t>imag</a:t>
            </a:r>
            <a:r>
              <a:rPr lang="en-US" dirty="0"/>
              <a:t>.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677229" y="228600"/>
            <a:ext cx="7771200" cy="1143000"/>
          </a:xfrm>
          <a:ln/>
        </p:spPr>
        <p:txBody>
          <a:bodyPr>
            <a:normAutofit/>
          </a:bodyPr>
          <a:lstStyle/>
          <a:p>
            <a:pPr algn="just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200" dirty="0"/>
              <a:t>C</a:t>
            </a:r>
            <a:r>
              <a:rPr lang="en-US" sz="3200" b="1" dirty="0"/>
              <a:t>onstructors with Default Arguments</a:t>
            </a:r>
            <a:endParaRPr lang="en-US" sz="4000" b="1" dirty="0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4160" y="1828800"/>
            <a:ext cx="7771200" cy="4114800"/>
          </a:xfrm>
          <a:ln/>
        </p:spPr>
        <p:txBody>
          <a:bodyPr>
            <a:normAutofit fontScale="92500" lnSpcReduction="20000"/>
          </a:bodyPr>
          <a:lstStyle/>
          <a:p>
            <a:pPr marL="341313" indent="-341313">
              <a:buClr>
                <a:srgbClr val="FFFFFF"/>
              </a:buClr>
              <a:buFont typeface="Times New Roman" pitchFamily="16" charset="0"/>
              <a:buChar char="•"/>
              <a:tabLst>
                <a:tab pos="29686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 : : A ( )   	</a:t>
            </a:r>
            <a:r>
              <a:rPr lang="en-US" dirty="0">
                <a:latin typeface="Wingdings" charset="2"/>
              </a:rPr>
              <a:t></a:t>
            </a:r>
            <a:r>
              <a:rPr lang="en-US" dirty="0"/>
              <a:t>  Default constructor</a:t>
            </a:r>
          </a:p>
          <a:p>
            <a:pPr marL="341313" indent="-341313">
              <a:buClr>
                <a:srgbClr val="FFFFFF"/>
              </a:buClr>
              <a:buFont typeface="Times New Roman" pitchFamily="16" charset="0"/>
              <a:buChar char="•"/>
              <a:tabLst>
                <a:tab pos="29686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A : : A (</a:t>
            </a:r>
            <a:r>
              <a:rPr lang="en-US" dirty="0" err="1"/>
              <a:t>int</a:t>
            </a:r>
            <a:r>
              <a:rPr lang="en-US" dirty="0"/>
              <a:t> = 0)	</a:t>
            </a:r>
            <a:r>
              <a:rPr lang="en-US" dirty="0">
                <a:latin typeface="Wingdings" charset="2"/>
              </a:rPr>
              <a:t></a:t>
            </a:r>
            <a:r>
              <a:rPr lang="en-US" dirty="0"/>
              <a:t>  Default argument constructor</a:t>
            </a:r>
          </a:p>
          <a:p>
            <a:pPr marL="341313" indent="-341313">
              <a:buClrTx/>
              <a:buFontTx/>
              <a:buNone/>
              <a:tabLst>
                <a:tab pos="29686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341313">
              <a:buClr>
                <a:srgbClr val="FFFFFF"/>
              </a:buClr>
              <a:buFont typeface="Times New Roman" pitchFamily="16" charset="0"/>
              <a:buChar char="•"/>
              <a:tabLst>
                <a:tab pos="29686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The default argument constructor can be called with either one argument or no arguments.</a:t>
            </a:r>
          </a:p>
          <a:p>
            <a:pPr marL="341313" indent="-341313">
              <a:buClr>
                <a:srgbClr val="FFFFFF"/>
              </a:buClr>
              <a:buFont typeface="Times New Roman" pitchFamily="16" charset="0"/>
              <a:buChar char="•"/>
              <a:tabLst>
                <a:tab pos="29686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When called with no arguments, it becomes a default constructor.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6562065" y="1066800"/>
            <a:ext cx="1244741" cy="3715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FFFFFF"/>
                </a:solidFill>
                <a:latin typeface="Garamond" pitchFamily="16" charset="0"/>
              </a:rPr>
              <a:t>continue …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TOPIC</a:t>
            </a:r>
            <a:r>
              <a:rPr lang="en-US" b="1" dirty="0" smtClean="0"/>
              <a:t>:-CONSTRUTOR &amp; DESTRUCTOR</a:t>
            </a:r>
            <a:endParaRPr lang="en-US" b="1" dirty="0"/>
          </a:p>
        </p:txBody>
      </p:sp>
      <p:pic>
        <p:nvPicPr>
          <p:cNvPr id="3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228600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677229" y="228600"/>
            <a:ext cx="7771200" cy="1143000"/>
          </a:xfrm>
          <a:ln/>
        </p:spPr>
        <p:txBody>
          <a:bodyPr/>
          <a:lstStyle/>
          <a:p>
            <a:pPr algn="just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b="1" dirty="0"/>
              <a:t>Dynamic Initialization of Objects</a:t>
            </a:r>
            <a:endParaRPr lang="en-US" b="1" dirty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4160" y="1828800"/>
            <a:ext cx="8008230" cy="4114800"/>
          </a:xfrm>
          <a:ln/>
        </p:spPr>
        <p:txBody>
          <a:bodyPr>
            <a:normAutofit lnSpcReduction="10000"/>
          </a:bodyPr>
          <a:lstStyle/>
          <a:p>
            <a:pPr marL="341313" indent="-341313">
              <a:lnSpc>
                <a:spcPct val="90000"/>
              </a:lnSpc>
              <a:spcBef>
                <a:spcPts val="700"/>
              </a:spcBef>
              <a:buClr>
                <a:srgbClr val="FFFFFF"/>
              </a:buClr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/>
              <a:t>Providing initial value to objects at run time.</a:t>
            </a:r>
          </a:p>
          <a:p>
            <a:pPr marL="341313" indent="-341313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/>
          </a:p>
          <a:p>
            <a:pPr marL="341313" indent="-341313">
              <a:lnSpc>
                <a:spcPct val="90000"/>
              </a:lnSpc>
              <a:spcBef>
                <a:spcPts val="700"/>
              </a:spcBef>
              <a:buClr>
                <a:srgbClr val="FFFFFF"/>
              </a:buClr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/>
              <a:t>Advantage – 	We can provide various	 initialization</a:t>
            </a:r>
          </a:p>
          <a:p>
            <a:pPr marL="341313" indent="-341313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/>
              <a:t>		formats, using overloaded constructors. </a:t>
            </a:r>
          </a:p>
          <a:p>
            <a:pPr marL="341313" indent="-341313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sz="2800"/>
          </a:p>
          <a:p>
            <a:pPr marL="341313" indent="-341313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/>
              <a:t>		This provides the flexibility of using</a:t>
            </a:r>
          </a:p>
          <a:p>
            <a:pPr marL="341313" indent="-341313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/>
              <a:t>		different format of data at run time</a:t>
            </a:r>
          </a:p>
          <a:p>
            <a:pPr marL="341313" indent="-341313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800"/>
              <a:t>		depending upon the situation.</a:t>
            </a:r>
          </a:p>
          <a:p>
            <a:pPr lvl="4" indent="-227013">
              <a:lnSpc>
                <a:spcPct val="90000"/>
              </a:lnSpc>
              <a:spcBef>
                <a:spcPts val="45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800"/>
              <a:t>		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7" dur="500"/>
                                        <p:tgtEl>
                                          <p:spTgt spid="215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0" dur="500"/>
                                        <p:tgtEl>
                                          <p:spTgt spid="215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3" dur="500"/>
                                        <p:tgtEl>
                                          <p:spTgt spid="2150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6" dur="500"/>
                                        <p:tgtEl>
                                          <p:spTgt spid="2150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9" dur="500"/>
                                        <p:tgtEl>
                                          <p:spTgt spid="2150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22" dur="500"/>
                                        <p:tgtEl>
                                          <p:spTgt spid="2150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xfrm>
            <a:off x="677229" y="228600"/>
            <a:ext cx="77712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/>
              <a:t>Copy Constructor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4160" y="1828800"/>
            <a:ext cx="8008230" cy="4114800"/>
          </a:xfrm>
          <a:ln/>
        </p:spPr>
        <p:txBody>
          <a:bodyPr/>
          <a:lstStyle/>
          <a:p>
            <a:pPr marL="0" indent="0">
              <a:buClr>
                <a:srgbClr val="FFFFFF"/>
              </a:buClr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US" dirty="0"/>
              <a:t>A copy constructor is used to declare and initialize an object from another object.</a:t>
            </a:r>
          </a:p>
          <a:p>
            <a:pPr marL="0" indent="0"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en-US" dirty="0"/>
          </a:p>
          <a:p>
            <a:pPr marL="0" indent="0"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US" dirty="0"/>
              <a:t>integer (integer &amp; </a:t>
            </a:r>
            <a:r>
              <a:rPr lang="en-US" dirty="0" err="1"/>
              <a:t>i</a:t>
            </a:r>
            <a:r>
              <a:rPr lang="en-US" dirty="0"/>
              <a:t>) ;</a:t>
            </a:r>
          </a:p>
          <a:p>
            <a:pPr marL="0" indent="0"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US" dirty="0"/>
              <a:t>integer I 2 ( I 1 ) ;  or  integer I 2 = I 1 ;</a:t>
            </a:r>
          </a:p>
          <a:p>
            <a:pPr marL="0" indent="0"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US" dirty="0"/>
              <a:t>The process of initializing through a copy constructor is known as </a:t>
            </a:r>
            <a:r>
              <a:rPr lang="en-US" b="1" i="1" dirty="0"/>
              <a:t>copy initialization</a:t>
            </a:r>
            <a:r>
              <a:rPr lang="en-US" dirty="0"/>
              <a:t>.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7" dur="500"/>
                                        <p:tgtEl>
                                          <p:spTgt spid="225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0" dur="500"/>
                                        <p:tgtEl>
                                          <p:spTgt spid="225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5" dur="500"/>
                                        <p:tgtEl>
                                          <p:spTgt spid="225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>
          <a:xfrm>
            <a:off x="677229" y="228600"/>
            <a:ext cx="77712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b="1" dirty="0"/>
              <a:t>Copy Constructor</a:t>
            </a:r>
            <a:endParaRPr lang="en-US" b="1" dirty="0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4160" y="1828800"/>
            <a:ext cx="8008230" cy="4114800"/>
          </a:xfrm>
          <a:ln/>
        </p:spPr>
        <p:txBody>
          <a:bodyPr/>
          <a:lstStyle/>
          <a:p>
            <a:pPr marL="0" indent="0"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US"/>
              <a:t>The statement</a:t>
            </a:r>
          </a:p>
          <a:p>
            <a:pPr marL="0" indent="0"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US"/>
              <a:t>I 2 = I 1;</a:t>
            </a:r>
          </a:p>
          <a:p>
            <a:pPr marL="0" indent="0"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US"/>
              <a:t>will not invoke the copy constructor.</a:t>
            </a:r>
          </a:p>
          <a:p>
            <a:pPr marL="0" indent="0"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en-US"/>
          </a:p>
          <a:p>
            <a:pPr marL="0" indent="0"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r>
              <a:rPr lang="en-US"/>
              <a:t>If I 1 and I 2 are objects, this statement is legal and assigns the values of I 1 to I 2, member-by-member.</a:t>
            </a:r>
          </a:p>
          <a:p>
            <a:pPr marL="0" indent="0">
              <a:buClrTx/>
              <a:buFontTx/>
              <a:buNone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</a:pPr>
            <a:endParaRPr lang="en-US"/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6562065" y="1066800"/>
            <a:ext cx="1244741" cy="3715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FFFFFF"/>
                </a:solidFill>
                <a:latin typeface="Garamond" pitchFamily="16" charset="0"/>
              </a:rPr>
              <a:t>continue …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677229" y="228600"/>
            <a:ext cx="77712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b="1" dirty="0"/>
              <a:t>Copy Constructor</a:t>
            </a:r>
            <a:endParaRPr lang="en-US" b="1" dirty="0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4160" y="1828800"/>
            <a:ext cx="8008230" cy="4114800"/>
          </a:xfrm>
          <a:ln/>
        </p:spPr>
        <p:txBody>
          <a:bodyPr/>
          <a:lstStyle/>
          <a:p>
            <a:pPr marL="403225" indent="-403225">
              <a:buClr>
                <a:srgbClr val="FFFFFF"/>
              </a:buClr>
              <a:buFont typeface="Times New Roman" pitchFamily="16" charset="0"/>
              <a:buChar char="•"/>
              <a:tabLst>
                <a:tab pos="973138" algn="l"/>
                <a:tab pos="1887538" algn="l"/>
                <a:tab pos="2801938" algn="l"/>
                <a:tab pos="3716338" algn="l"/>
                <a:tab pos="4630738" algn="l"/>
                <a:tab pos="5545138" algn="l"/>
                <a:tab pos="6459538" algn="l"/>
                <a:tab pos="7373938" algn="l"/>
                <a:tab pos="8288338" algn="l"/>
                <a:tab pos="9202738" algn="l"/>
                <a:tab pos="10117138" algn="l"/>
              </a:tabLst>
            </a:pPr>
            <a:r>
              <a:rPr lang="en-US"/>
              <a:t>A reference variable has been used as an argument to the copy constructor.</a:t>
            </a:r>
          </a:p>
          <a:p>
            <a:pPr marL="403225" indent="-403225">
              <a:buClr>
                <a:srgbClr val="FFFFFF"/>
              </a:buClr>
              <a:tabLst>
                <a:tab pos="973138" algn="l"/>
                <a:tab pos="1887538" algn="l"/>
                <a:tab pos="2801938" algn="l"/>
                <a:tab pos="3716338" algn="l"/>
                <a:tab pos="4630738" algn="l"/>
                <a:tab pos="5545138" algn="l"/>
                <a:tab pos="6459538" algn="l"/>
                <a:tab pos="7373938" algn="l"/>
                <a:tab pos="8288338" algn="l"/>
                <a:tab pos="9202738" algn="l"/>
                <a:tab pos="10117138" algn="l"/>
              </a:tabLst>
            </a:pPr>
            <a:endParaRPr lang="en-US"/>
          </a:p>
          <a:p>
            <a:pPr marL="403225" indent="-403225">
              <a:buClr>
                <a:srgbClr val="FFFFFF"/>
              </a:buClr>
              <a:buFont typeface="Times New Roman" pitchFamily="16" charset="0"/>
              <a:buChar char="•"/>
              <a:tabLst>
                <a:tab pos="973138" algn="l"/>
                <a:tab pos="1887538" algn="l"/>
                <a:tab pos="2801938" algn="l"/>
                <a:tab pos="3716338" algn="l"/>
                <a:tab pos="4630738" algn="l"/>
                <a:tab pos="5545138" algn="l"/>
                <a:tab pos="6459538" algn="l"/>
                <a:tab pos="7373938" algn="l"/>
                <a:tab pos="8288338" algn="l"/>
                <a:tab pos="9202738" algn="l"/>
                <a:tab pos="10117138" algn="l"/>
              </a:tabLst>
            </a:pPr>
            <a:r>
              <a:rPr lang="en-US"/>
              <a:t>We cannot pass the argument by value to a copy constructor.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6562065" y="1066800"/>
            <a:ext cx="1244741" cy="3715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FFFFFF"/>
                </a:solidFill>
                <a:latin typeface="Garamond" pitchFamily="16" charset="0"/>
              </a:rPr>
              <a:t>continue …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677229" y="228600"/>
            <a:ext cx="77712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b="1" dirty="0"/>
              <a:t>Dynamic Constructors</a:t>
            </a:r>
            <a:endParaRPr lang="en-US" b="1" dirty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4160" y="1828800"/>
            <a:ext cx="8008230" cy="4114800"/>
          </a:xfrm>
          <a:ln/>
        </p:spPr>
        <p:txBody>
          <a:bodyPr/>
          <a:lstStyle/>
          <a:p>
            <a:pPr marL="403225" indent="-403225">
              <a:buClr>
                <a:srgbClr val="FFFFFF"/>
              </a:buClr>
              <a:buFont typeface="Times New Roman" pitchFamily="16" charset="0"/>
              <a:buChar char="•"/>
              <a:tabLst>
                <a:tab pos="973138" algn="l"/>
                <a:tab pos="1887538" algn="l"/>
                <a:tab pos="2801938" algn="l"/>
                <a:tab pos="3716338" algn="l"/>
                <a:tab pos="4630738" algn="l"/>
                <a:tab pos="5545138" algn="l"/>
                <a:tab pos="6459538" algn="l"/>
                <a:tab pos="7373938" algn="l"/>
                <a:tab pos="8288338" algn="l"/>
                <a:tab pos="9202738" algn="l"/>
                <a:tab pos="10117138" algn="l"/>
              </a:tabLst>
            </a:pPr>
            <a:r>
              <a:rPr lang="en-US"/>
              <a:t>The constructors can also be used to allocate memory while creating objects.</a:t>
            </a:r>
          </a:p>
          <a:p>
            <a:pPr marL="403225" indent="-403225">
              <a:buClrTx/>
              <a:buFontTx/>
              <a:buNone/>
              <a:tabLst>
                <a:tab pos="973138" algn="l"/>
                <a:tab pos="1887538" algn="l"/>
                <a:tab pos="2801938" algn="l"/>
                <a:tab pos="3716338" algn="l"/>
                <a:tab pos="4630738" algn="l"/>
                <a:tab pos="5545138" algn="l"/>
                <a:tab pos="6459538" algn="l"/>
                <a:tab pos="7373938" algn="l"/>
                <a:tab pos="8288338" algn="l"/>
                <a:tab pos="9202738" algn="l"/>
                <a:tab pos="10117138" algn="l"/>
              </a:tabLst>
            </a:pPr>
            <a:endParaRPr lang="en-US"/>
          </a:p>
          <a:p>
            <a:pPr marL="403225" indent="-403225">
              <a:buClr>
                <a:srgbClr val="FFFFFF"/>
              </a:buClr>
              <a:buFont typeface="Times New Roman" pitchFamily="16" charset="0"/>
              <a:buChar char="•"/>
              <a:tabLst>
                <a:tab pos="973138" algn="l"/>
                <a:tab pos="1887538" algn="l"/>
                <a:tab pos="2801938" algn="l"/>
                <a:tab pos="3716338" algn="l"/>
                <a:tab pos="4630738" algn="l"/>
                <a:tab pos="5545138" algn="l"/>
                <a:tab pos="6459538" algn="l"/>
                <a:tab pos="7373938" algn="l"/>
                <a:tab pos="8288338" algn="l"/>
                <a:tab pos="9202738" algn="l"/>
                <a:tab pos="10117138" algn="l"/>
              </a:tabLst>
            </a:pPr>
            <a:r>
              <a:rPr lang="en-US"/>
              <a:t>This will enable the system to allocate the right amount of memory for each object when the objects are not of the same size.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7" dur="500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2" dur="500"/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677229" y="228600"/>
            <a:ext cx="77712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b="1" dirty="0"/>
              <a:t>Dynamic Constructors</a:t>
            </a:r>
            <a:endParaRPr lang="en-US" b="1" dirty="0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4160" y="1828800"/>
            <a:ext cx="8008230" cy="4114800"/>
          </a:xfrm>
          <a:ln/>
        </p:spPr>
        <p:txBody>
          <a:bodyPr/>
          <a:lstStyle/>
          <a:p>
            <a:pPr marL="403225" indent="-403225">
              <a:buClr>
                <a:srgbClr val="FFFFFF"/>
              </a:buClr>
              <a:buFont typeface="Times New Roman" pitchFamily="16" charset="0"/>
              <a:buChar char="•"/>
              <a:tabLst>
                <a:tab pos="973138" algn="l"/>
                <a:tab pos="1887538" algn="l"/>
                <a:tab pos="2801938" algn="l"/>
                <a:tab pos="3716338" algn="l"/>
                <a:tab pos="4630738" algn="l"/>
                <a:tab pos="5545138" algn="l"/>
                <a:tab pos="6459538" algn="l"/>
                <a:tab pos="7373938" algn="l"/>
                <a:tab pos="8288338" algn="l"/>
                <a:tab pos="9202738" algn="l"/>
                <a:tab pos="10117138" algn="l"/>
              </a:tabLst>
            </a:pPr>
            <a:r>
              <a:rPr lang="en-US"/>
              <a:t>Allocation of memory to objects at the time of their construction is known as dynamic construction of objects.</a:t>
            </a:r>
          </a:p>
          <a:p>
            <a:pPr marL="403225" indent="-403225">
              <a:buClrTx/>
              <a:buFontTx/>
              <a:buNone/>
              <a:tabLst>
                <a:tab pos="973138" algn="l"/>
                <a:tab pos="1887538" algn="l"/>
                <a:tab pos="2801938" algn="l"/>
                <a:tab pos="3716338" algn="l"/>
                <a:tab pos="4630738" algn="l"/>
                <a:tab pos="5545138" algn="l"/>
                <a:tab pos="6459538" algn="l"/>
                <a:tab pos="7373938" algn="l"/>
                <a:tab pos="8288338" algn="l"/>
                <a:tab pos="9202738" algn="l"/>
                <a:tab pos="10117138" algn="l"/>
              </a:tabLst>
            </a:pPr>
            <a:endParaRPr lang="en-US"/>
          </a:p>
          <a:p>
            <a:pPr marL="403225" indent="-403225">
              <a:buClr>
                <a:srgbClr val="FFFFFF"/>
              </a:buClr>
              <a:buFont typeface="Times New Roman" pitchFamily="16" charset="0"/>
              <a:buChar char="•"/>
              <a:tabLst>
                <a:tab pos="973138" algn="l"/>
                <a:tab pos="1887538" algn="l"/>
                <a:tab pos="2801938" algn="l"/>
                <a:tab pos="3716338" algn="l"/>
                <a:tab pos="4630738" algn="l"/>
                <a:tab pos="5545138" algn="l"/>
                <a:tab pos="6459538" algn="l"/>
                <a:tab pos="7373938" algn="l"/>
                <a:tab pos="8288338" algn="l"/>
                <a:tab pos="9202738" algn="l"/>
                <a:tab pos="10117138" algn="l"/>
              </a:tabLst>
            </a:pPr>
            <a:r>
              <a:rPr lang="en-US"/>
              <a:t>The memory is created with the help of the new operator.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6562065" y="1066800"/>
            <a:ext cx="1244741" cy="3715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FFFFFF"/>
                </a:solidFill>
                <a:latin typeface="Garamond" pitchFamily="16" charset="0"/>
              </a:rPr>
              <a:t>continue …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7" dur="500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2" dur="500"/>
                                        <p:tgtEl>
                                          <p:spTgt spid="26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677229" y="228600"/>
            <a:ext cx="77712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 smtClean="0"/>
              <a:t>Destructors</a:t>
            </a:r>
            <a:endParaRPr lang="en-US" b="1" dirty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4160" y="1828800"/>
            <a:ext cx="8008230" cy="4114800"/>
          </a:xfrm>
          <a:ln/>
        </p:spPr>
        <p:txBody>
          <a:bodyPr/>
          <a:lstStyle/>
          <a:p>
            <a:pPr marL="403225" indent="-403225">
              <a:buClr>
                <a:srgbClr val="FFFFFF"/>
              </a:buClr>
              <a:buFont typeface="Times New Roman" pitchFamily="16" charset="0"/>
              <a:buChar char="•"/>
              <a:tabLst>
                <a:tab pos="973138" algn="l"/>
                <a:tab pos="1887538" algn="l"/>
                <a:tab pos="2801938" algn="l"/>
                <a:tab pos="3716338" algn="l"/>
                <a:tab pos="4630738" algn="l"/>
                <a:tab pos="5545138" algn="l"/>
                <a:tab pos="6459538" algn="l"/>
                <a:tab pos="7373938" algn="l"/>
                <a:tab pos="8288338" algn="l"/>
                <a:tab pos="9202738" algn="l"/>
                <a:tab pos="10117138" algn="l"/>
              </a:tabLst>
            </a:pPr>
            <a:r>
              <a:rPr lang="en-US" dirty="0"/>
              <a:t>A destructor is used to destroy the objects that have been created by a constructor.</a:t>
            </a:r>
          </a:p>
          <a:p>
            <a:pPr marL="403225" indent="-403225">
              <a:buClrTx/>
              <a:buFontTx/>
              <a:buNone/>
              <a:tabLst>
                <a:tab pos="973138" algn="l"/>
                <a:tab pos="1887538" algn="l"/>
                <a:tab pos="2801938" algn="l"/>
                <a:tab pos="3716338" algn="l"/>
                <a:tab pos="4630738" algn="l"/>
                <a:tab pos="5545138" algn="l"/>
                <a:tab pos="6459538" algn="l"/>
                <a:tab pos="7373938" algn="l"/>
                <a:tab pos="8288338" algn="l"/>
                <a:tab pos="9202738" algn="l"/>
                <a:tab pos="10117138" algn="l"/>
              </a:tabLst>
            </a:pPr>
            <a:endParaRPr lang="en-US" dirty="0"/>
          </a:p>
          <a:p>
            <a:pPr marL="403225" indent="-403225">
              <a:buClr>
                <a:srgbClr val="FFFFFF"/>
              </a:buClr>
              <a:buFont typeface="Times New Roman" pitchFamily="16" charset="0"/>
              <a:buChar char="•"/>
              <a:tabLst>
                <a:tab pos="973138" algn="l"/>
                <a:tab pos="1887538" algn="l"/>
                <a:tab pos="2801938" algn="l"/>
                <a:tab pos="3716338" algn="l"/>
                <a:tab pos="4630738" algn="l"/>
                <a:tab pos="5545138" algn="l"/>
                <a:tab pos="6459538" algn="l"/>
                <a:tab pos="7373938" algn="l"/>
                <a:tab pos="8288338" algn="l"/>
                <a:tab pos="9202738" algn="l"/>
                <a:tab pos="10117138" algn="l"/>
              </a:tabLst>
            </a:pPr>
            <a:r>
              <a:rPr lang="en-US" dirty="0"/>
              <a:t>Like constructor, the destructor is a member function whose name is the same as the class name but is preceded by a tilde.</a:t>
            </a:r>
          </a:p>
          <a:p>
            <a:pPr marL="403225" indent="-403225">
              <a:buClrTx/>
              <a:buFontTx/>
              <a:buNone/>
              <a:tabLst>
                <a:tab pos="973138" algn="l"/>
                <a:tab pos="1887538" algn="l"/>
                <a:tab pos="2801938" algn="l"/>
                <a:tab pos="3716338" algn="l"/>
                <a:tab pos="4630738" algn="l"/>
                <a:tab pos="5545138" algn="l"/>
                <a:tab pos="6459538" algn="l"/>
                <a:tab pos="7373938" algn="l"/>
                <a:tab pos="8288338" algn="l"/>
                <a:tab pos="9202738" algn="l"/>
                <a:tab pos="10117138" algn="l"/>
              </a:tabLst>
            </a:pPr>
            <a:r>
              <a:rPr lang="en-US" dirty="0" err="1"/>
              <a:t>eg</a:t>
            </a:r>
            <a:r>
              <a:rPr lang="en-US" dirty="0"/>
              <a:t>:     ~ integer ( ) { }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7" dur="500"/>
                                        <p:tgtEl>
                                          <p:spTgt spid="276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2" dur="500"/>
                                        <p:tgtEl>
                                          <p:spTgt spid="276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7" dur="500"/>
                                        <p:tgtEl>
                                          <p:spTgt spid="276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/>
          </p:nvPr>
        </p:nvSpPr>
        <p:spPr>
          <a:xfrm>
            <a:off x="677229" y="228600"/>
            <a:ext cx="77712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4000" b="1" dirty="0"/>
              <a:t>Destructors</a:t>
            </a:r>
            <a:endParaRPr lang="en-US" b="1" dirty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4160" y="1828800"/>
            <a:ext cx="8008230" cy="4292600"/>
          </a:xfrm>
          <a:ln/>
        </p:spPr>
        <p:txBody>
          <a:bodyPr/>
          <a:lstStyle/>
          <a:p>
            <a:pPr marL="403225" indent="-403225">
              <a:buClr>
                <a:srgbClr val="FFFFFF"/>
              </a:buClr>
              <a:buFont typeface="Times New Roman" pitchFamily="16" charset="0"/>
              <a:buChar char="•"/>
              <a:tabLst>
                <a:tab pos="973138" algn="l"/>
                <a:tab pos="1887538" algn="l"/>
                <a:tab pos="2801938" algn="l"/>
                <a:tab pos="3716338" algn="l"/>
                <a:tab pos="4630738" algn="l"/>
                <a:tab pos="5545138" algn="l"/>
                <a:tab pos="6459538" algn="l"/>
                <a:tab pos="7373938" algn="l"/>
                <a:tab pos="8288338" algn="l"/>
                <a:tab pos="9202738" algn="l"/>
                <a:tab pos="10117138" algn="l"/>
              </a:tabLst>
            </a:pPr>
            <a:r>
              <a:rPr lang="en-US"/>
              <a:t>A destructor never takes any argument nor does it return any value.</a:t>
            </a:r>
          </a:p>
          <a:p>
            <a:pPr marL="403225" indent="-403225">
              <a:buClrTx/>
              <a:buFontTx/>
              <a:buNone/>
              <a:tabLst>
                <a:tab pos="973138" algn="l"/>
                <a:tab pos="1887538" algn="l"/>
                <a:tab pos="2801938" algn="l"/>
                <a:tab pos="3716338" algn="l"/>
                <a:tab pos="4630738" algn="l"/>
                <a:tab pos="5545138" algn="l"/>
                <a:tab pos="6459538" algn="l"/>
                <a:tab pos="7373938" algn="l"/>
                <a:tab pos="8288338" algn="l"/>
                <a:tab pos="9202738" algn="l"/>
                <a:tab pos="10117138" algn="l"/>
              </a:tabLst>
            </a:pPr>
            <a:endParaRPr lang="en-US"/>
          </a:p>
          <a:p>
            <a:pPr marL="403225" indent="-403225">
              <a:buClr>
                <a:srgbClr val="FFFFFF"/>
              </a:buClr>
              <a:buFont typeface="Times New Roman" pitchFamily="16" charset="0"/>
              <a:buChar char="•"/>
              <a:tabLst>
                <a:tab pos="973138" algn="l"/>
                <a:tab pos="1887538" algn="l"/>
                <a:tab pos="2801938" algn="l"/>
                <a:tab pos="3716338" algn="l"/>
                <a:tab pos="4630738" algn="l"/>
                <a:tab pos="5545138" algn="l"/>
                <a:tab pos="6459538" algn="l"/>
                <a:tab pos="7373938" algn="l"/>
                <a:tab pos="8288338" algn="l"/>
                <a:tab pos="9202738" algn="l"/>
                <a:tab pos="10117138" algn="l"/>
              </a:tabLst>
            </a:pPr>
            <a:r>
              <a:rPr lang="en-US"/>
              <a:t>It will be invoked implicitly by the compiler upon exit from the program – or block or function as the case may be – to clean up storage that is no longer accessible.</a:t>
            </a:r>
          </a:p>
          <a:p>
            <a:pPr marL="403225" indent="-403225">
              <a:buClrTx/>
              <a:buFontTx/>
              <a:buNone/>
              <a:tabLst>
                <a:tab pos="973138" algn="l"/>
                <a:tab pos="1887538" algn="l"/>
                <a:tab pos="2801938" algn="l"/>
                <a:tab pos="3716338" algn="l"/>
                <a:tab pos="4630738" algn="l"/>
                <a:tab pos="5545138" algn="l"/>
                <a:tab pos="6459538" algn="l"/>
                <a:tab pos="7373938" algn="l"/>
                <a:tab pos="8288338" algn="l"/>
                <a:tab pos="9202738" algn="l"/>
                <a:tab pos="10117138" algn="l"/>
              </a:tabLst>
            </a:pPr>
            <a:endParaRPr lang="en-US"/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6562065" y="1066800"/>
            <a:ext cx="1244741" cy="3715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FFFFFF"/>
                </a:solidFill>
                <a:latin typeface="Garamond" pitchFamily="16" charset="0"/>
              </a:rPr>
              <a:t>continue …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7" dur="500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2" dur="500"/>
                                        <p:tgtEl>
                                          <p:spTgt spid="286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/>
          </p:nvPr>
        </p:nvSpPr>
        <p:spPr>
          <a:xfrm>
            <a:off x="677229" y="228600"/>
            <a:ext cx="77712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/>
              <a:t>Destructors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4160" y="1828800"/>
            <a:ext cx="8008230" cy="4292600"/>
          </a:xfrm>
          <a:ln/>
        </p:spPr>
        <p:txBody>
          <a:bodyPr/>
          <a:lstStyle/>
          <a:p>
            <a:pPr marL="403225" indent="-403225">
              <a:buClr>
                <a:srgbClr val="FFFFFF"/>
              </a:buClr>
              <a:buFont typeface="Times New Roman" pitchFamily="16" charset="0"/>
              <a:buChar char="•"/>
              <a:tabLst>
                <a:tab pos="973138" algn="l"/>
                <a:tab pos="1887538" algn="l"/>
                <a:tab pos="2801938" algn="l"/>
                <a:tab pos="3716338" algn="l"/>
                <a:tab pos="4630738" algn="l"/>
                <a:tab pos="5545138" algn="l"/>
                <a:tab pos="6459538" algn="l"/>
                <a:tab pos="7373938" algn="l"/>
                <a:tab pos="8288338" algn="l"/>
                <a:tab pos="9202738" algn="l"/>
                <a:tab pos="10117138" algn="l"/>
              </a:tabLst>
            </a:pPr>
            <a:r>
              <a:rPr lang="en-US" dirty="0"/>
              <a:t>It is a good practice to declare destructors in a program since it releases memory space for further use.</a:t>
            </a:r>
          </a:p>
          <a:p>
            <a:pPr marL="403225" indent="-403225">
              <a:buClrTx/>
              <a:buFontTx/>
              <a:buNone/>
              <a:tabLst>
                <a:tab pos="973138" algn="l"/>
                <a:tab pos="1887538" algn="l"/>
                <a:tab pos="2801938" algn="l"/>
                <a:tab pos="3716338" algn="l"/>
                <a:tab pos="4630738" algn="l"/>
                <a:tab pos="5545138" algn="l"/>
                <a:tab pos="6459538" algn="l"/>
                <a:tab pos="7373938" algn="l"/>
                <a:tab pos="8288338" algn="l"/>
                <a:tab pos="9202738" algn="l"/>
                <a:tab pos="10117138" algn="l"/>
              </a:tabLst>
            </a:pPr>
            <a:endParaRPr lang="en-US" dirty="0"/>
          </a:p>
          <a:p>
            <a:pPr marL="403225" indent="-403225">
              <a:buClr>
                <a:srgbClr val="FFFFFF"/>
              </a:buClr>
              <a:buFont typeface="Times New Roman" pitchFamily="16" charset="0"/>
              <a:buChar char="•"/>
              <a:tabLst>
                <a:tab pos="973138" algn="l"/>
                <a:tab pos="1887538" algn="l"/>
                <a:tab pos="2801938" algn="l"/>
                <a:tab pos="3716338" algn="l"/>
                <a:tab pos="4630738" algn="l"/>
                <a:tab pos="5545138" algn="l"/>
                <a:tab pos="6459538" algn="l"/>
                <a:tab pos="7373938" algn="l"/>
                <a:tab pos="8288338" algn="l"/>
                <a:tab pos="9202738" algn="l"/>
                <a:tab pos="10117138" algn="l"/>
              </a:tabLst>
            </a:pPr>
            <a:r>
              <a:rPr lang="en-US" dirty="0"/>
              <a:t>Whenever </a:t>
            </a:r>
            <a:r>
              <a:rPr lang="en-US" b="1" i="1" dirty="0"/>
              <a:t>new</a:t>
            </a:r>
            <a:r>
              <a:rPr lang="en-US" dirty="0"/>
              <a:t> is used to allocate memory in the constructor, we should use </a:t>
            </a:r>
            <a:r>
              <a:rPr lang="en-US" b="1" i="1" dirty="0"/>
              <a:t>delete</a:t>
            </a:r>
            <a:r>
              <a:rPr lang="en-US" dirty="0"/>
              <a:t> to free that memory.</a:t>
            </a:r>
          </a:p>
          <a:p>
            <a:pPr marL="403225" indent="-403225">
              <a:buClrTx/>
              <a:buFontTx/>
              <a:buNone/>
              <a:tabLst>
                <a:tab pos="973138" algn="l"/>
                <a:tab pos="1887538" algn="l"/>
                <a:tab pos="2801938" algn="l"/>
                <a:tab pos="3716338" algn="l"/>
                <a:tab pos="4630738" algn="l"/>
                <a:tab pos="5545138" algn="l"/>
                <a:tab pos="6459538" algn="l"/>
                <a:tab pos="7373938" algn="l"/>
                <a:tab pos="8288338" algn="l"/>
                <a:tab pos="9202738" algn="l"/>
                <a:tab pos="10117138" algn="l"/>
              </a:tabLst>
            </a:pPr>
            <a:endParaRPr lang="en-US" dirty="0"/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6562065" y="1066800"/>
            <a:ext cx="1244741" cy="3715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FFFFFF"/>
                </a:solidFill>
                <a:latin typeface="Garamond" pitchFamily="16" charset="0"/>
              </a:rPr>
              <a:t>continue …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7" dur="500"/>
                                        <p:tgtEl>
                                          <p:spTgt spid="29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2" dur="500"/>
                                        <p:tgtEl>
                                          <p:spTgt spid="296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685695" y="6248400"/>
            <a:ext cx="1904706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3123718" y="6248400"/>
            <a:ext cx="2895153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>
          <a:xfrm>
            <a:off x="677229" y="228600"/>
            <a:ext cx="77712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Constructors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94160" y="1828800"/>
            <a:ext cx="7771200" cy="4114800"/>
          </a:xfrm>
          <a:ln/>
        </p:spPr>
        <p:txBody>
          <a:bodyPr>
            <a:normAutofit lnSpcReduction="10000"/>
          </a:bodyPr>
          <a:lstStyle/>
          <a:p>
            <a:pPr marL="341313" indent="-341313">
              <a:lnSpc>
                <a:spcPct val="90000"/>
              </a:lnSpc>
              <a:buClr>
                <a:srgbClr val="FFFFFF"/>
              </a:buClr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A constructor is a special member function whose task is to initialize the objects of its class.</a:t>
            </a:r>
          </a:p>
          <a:p>
            <a:pPr marL="341313" indent="-341313">
              <a:lnSpc>
                <a:spcPct val="90000"/>
              </a:lnSpc>
              <a:buClr>
                <a:srgbClr val="FFFFFF"/>
              </a:buClr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It is special because its name is same as the class name.</a:t>
            </a:r>
          </a:p>
          <a:p>
            <a:pPr marL="341313" indent="-341313">
              <a:lnSpc>
                <a:spcPct val="90000"/>
              </a:lnSpc>
              <a:buClr>
                <a:srgbClr val="FFFFFF"/>
              </a:buClr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The constructor is invoked whenever an object of its associated class is created.</a:t>
            </a:r>
          </a:p>
          <a:p>
            <a:pPr marL="341313" indent="-341313">
              <a:lnSpc>
                <a:spcPct val="90000"/>
              </a:lnSpc>
              <a:buClr>
                <a:srgbClr val="FFFFFF"/>
              </a:buClr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It is called constructor because it constructs the values of data members of the class.</a:t>
            </a: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7" dur="500"/>
                                        <p:tgtEl>
                                          <p:spTgt spid="4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2" dur="500"/>
                                        <p:tgtEl>
                                          <p:spTgt spid="4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7" dur="500"/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22" dur="500"/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5695" y="6248400"/>
            <a:ext cx="1904706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3123718" y="6248400"/>
            <a:ext cx="2895153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>
          <a:xfrm>
            <a:off x="677229" y="228600"/>
            <a:ext cx="77712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Constructor - example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94160" y="1828800"/>
            <a:ext cx="3817877" cy="4800600"/>
          </a:xfrm>
          <a:ln/>
        </p:spPr>
        <p:txBody>
          <a:bodyPr/>
          <a:lstStyle/>
          <a:p>
            <a:pPr indent="-341313">
              <a:lnSpc>
                <a:spcPct val="75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class add</a:t>
            </a:r>
          </a:p>
          <a:p>
            <a:pPr indent="-341313">
              <a:lnSpc>
                <a:spcPct val="75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{</a:t>
            </a:r>
          </a:p>
          <a:p>
            <a:pPr indent="-341313">
              <a:lnSpc>
                <a:spcPct val="75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      int m, n ;</a:t>
            </a:r>
          </a:p>
          <a:p>
            <a:pPr indent="-341313">
              <a:lnSpc>
                <a:spcPct val="75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   public :</a:t>
            </a:r>
          </a:p>
          <a:p>
            <a:pPr indent="-341313">
              <a:lnSpc>
                <a:spcPct val="75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      add (void) ;</a:t>
            </a:r>
          </a:p>
          <a:p>
            <a:pPr indent="-341313">
              <a:lnSpc>
                <a:spcPct val="75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      ------</a:t>
            </a:r>
          </a:p>
          <a:p>
            <a:pPr indent="-341313">
              <a:lnSpc>
                <a:spcPct val="75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};</a:t>
            </a:r>
          </a:p>
          <a:p>
            <a:pPr indent="-341313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add :: add (void)</a:t>
            </a:r>
          </a:p>
          <a:p>
            <a:pPr indent="-341313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{</a:t>
            </a:r>
          </a:p>
          <a:p>
            <a:pPr indent="-341313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   m = 0; n = 0;</a:t>
            </a:r>
          </a:p>
          <a:p>
            <a:pPr indent="-341313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}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2"/>
          </p:nvPr>
        </p:nvSpPr>
        <p:spPr>
          <a:xfrm>
            <a:off x="4647483" y="1828800"/>
            <a:ext cx="4495106" cy="4724400"/>
          </a:xfrm>
          <a:ln/>
        </p:spPr>
        <p:txBody>
          <a:bodyPr/>
          <a:lstStyle/>
          <a:p>
            <a:pPr marL="341313" indent="-341313">
              <a:spcBef>
                <a:spcPts val="700"/>
              </a:spcBef>
              <a:buClr>
                <a:srgbClr val="FFFFFF"/>
              </a:buClr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When a class contains a constructor, it is guaranteed that an object created by the class will be initialized automatically.</a:t>
            </a:r>
          </a:p>
          <a:p>
            <a:pPr marL="341313" indent="-341313">
              <a:spcBef>
                <a:spcPts val="700"/>
              </a:spcBef>
              <a:buClr>
                <a:srgbClr val="FFFFFF"/>
              </a:buClr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add a ;</a:t>
            </a:r>
          </a:p>
          <a:p>
            <a:pPr marL="341313" indent="-341313">
              <a:spcBef>
                <a:spcPts val="700"/>
              </a:spcBef>
              <a:buClr>
                <a:srgbClr val="FFFFFF"/>
              </a:buClr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Not only creates the object a of type add but also initializes its data members m and n to zero.</a:t>
            </a: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7" dur="500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2" dur="500"/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7" dur="500"/>
                                        <p:tgtEl>
                                          <p:spTgt spid="5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685695" y="6248400"/>
            <a:ext cx="1904706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3123718" y="6248400"/>
            <a:ext cx="2895153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677229" y="228600"/>
            <a:ext cx="77712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FFFFFF"/>
                </a:solidFill>
              </a:rPr>
              <a:t>Constructors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11090" y="1447800"/>
            <a:ext cx="7771200" cy="5029200"/>
          </a:xfrm>
          <a:ln/>
        </p:spPr>
        <p:txBody>
          <a:bodyPr>
            <a:normAutofit lnSpcReduction="10000"/>
          </a:bodyPr>
          <a:lstStyle/>
          <a:p>
            <a:pPr marL="341313" indent="-341313">
              <a:buClr>
                <a:srgbClr val="FFFFFF"/>
              </a:buClr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There is no need to write any statement to invoke the constructor function.</a:t>
            </a:r>
          </a:p>
          <a:p>
            <a:pPr marL="341313" indent="-341313">
              <a:buClr>
                <a:srgbClr val="FFFFFF"/>
              </a:buClr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If a ‘normal’ member function is defined for zero initialization, we would need to invoke this function for each of the objects separately.</a:t>
            </a:r>
          </a:p>
          <a:p>
            <a:pPr marL="341313" indent="-341313">
              <a:buClr>
                <a:srgbClr val="FFFFFF"/>
              </a:buClr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A constructor that accepts no parameters is called the default constructor.</a:t>
            </a:r>
          </a:p>
          <a:p>
            <a:pPr marL="341313" indent="-341313">
              <a:buClr>
                <a:srgbClr val="FFFFFF"/>
              </a:buClr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The default constructor for class A is A : : A ( )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6562065" y="1066800"/>
            <a:ext cx="1244741" cy="3715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FFFFFF"/>
                </a:solidFill>
                <a:latin typeface="Garamond" pitchFamily="16" charset="0"/>
              </a:rPr>
              <a:t>continue …</a:t>
            </a: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7" dur="5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2" dur="500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7" dur="500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22" dur="500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685695" y="6248400"/>
            <a:ext cx="1904706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3123718" y="6248400"/>
            <a:ext cx="2895153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>
          <a:xfrm>
            <a:off x="677229" y="228600"/>
            <a:ext cx="6637971" cy="1143000"/>
          </a:xfrm>
          <a:ln/>
        </p:spPr>
        <p:txBody>
          <a:bodyPr>
            <a:normAutofit fontScale="90000"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/>
              <a:t>Characteristics of Constructors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11090" y="1447800"/>
            <a:ext cx="7771200" cy="5029200"/>
          </a:xfrm>
          <a:ln/>
        </p:spPr>
        <p:txBody>
          <a:bodyPr/>
          <a:lstStyle/>
          <a:p>
            <a:pPr marL="341313" indent="-341313">
              <a:buClr>
                <a:srgbClr val="FFFFFF"/>
              </a:buClr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They should be declared in the public section.</a:t>
            </a:r>
          </a:p>
          <a:p>
            <a:pPr marL="341313" indent="-341313"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/>
          </a:p>
          <a:p>
            <a:pPr marL="341313" indent="-341313">
              <a:buClr>
                <a:srgbClr val="FFFFFF"/>
              </a:buClr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They are invoked automatically when the objects are created.</a:t>
            </a:r>
          </a:p>
          <a:p>
            <a:pPr marL="341313" indent="-341313"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/>
          </a:p>
          <a:p>
            <a:pPr marL="341313" indent="-341313">
              <a:buClr>
                <a:srgbClr val="FFFFFF"/>
              </a:buClr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They do not have return types, not even void and they cannot return values.</a:t>
            </a:r>
          </a:p>
        </p:txBody>
      </p:sp>
      <p:pic>
        <p:nvPicPr>
          <p:cNvPr id="6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7" dur="5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2" dur="500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7" dur="500"/>
                                        <p:tgtEl>
                                          <p:spTgt spid="71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685695" y="6248400"/>
            <a:ext cx="1904706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123718" y="6248400"/>
            <a:ext cx="2895153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>
          <a:xfrm>
            <a:off x="677229" y="228600"/>
            <a:ext cx="6714171" cy="1143000"/>
          </a:xfrm>
          <a:ln/>
        </p:spPr>
        <p:txBody>
          <a:bodyPr>
            <a:normAutofit fontScale="90000"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/>
              <a:t>Characteristics of Constructors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11090" y="1447800"/>
            <a:ext cx="7771200" cy="5029200"/>
          </a:xfrm>
          <a:ln/>
        </p:spPr>
        <p:txBody>
          <a:bodyPr/>
          <a:lstStyle/>
          <a:p>
            <a:pPr marL="341313" indent="-341313">
              <a:buClr>
                <a:srgbClr val="FFFFFF"/>
              </a:buClr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They cannot be inherited, though a derived class can call the base class constructor.</a:t>
            </a:r>
          </a:p>
          <a:p>
            <a:pPr marL="341313" indent="-341313"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/>
          </a:p>
          <a:p>
            <a:pPr marL="341313" indent="-341313">
              <a:buClr>
                <a:srgbClr val="FFFFFF"/>
              </a:buClr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Like other C++ functions, Constructors can have default arguments.</a:t>
            </a:r>
          </a:p>
          <a:p>
            <a:pPr marL="341313" indent="-341313"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/>
          </a:p>
          <a:p>
            <a:pPr marL="341313" indent="-341313">
              <a:buClr>
                <a:srgbClr val="FFFFFF"/>
              </a:buClr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Constructors can not be virtual.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6562065" y="1066800"/>
            <a:ext cx="1244741" cy="3715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FFFFFF"/>
                </a:solidFill>
                <a:latin typeface="Garamond" pitchFamily="16" charset="0"/>
              </a:rPr>
              <a:t>continue …</a:t>
            </a: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7" dur="5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2" dur="500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7" dur="500"/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685695" y="6248400"/>
            <a:ext cx="1904706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3123718" y="6248400"/>
            <a:ext cx="2895153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677229" y="228600"/>
            <a:ext cx="6485571" cy="1143000"/>
          </a:xfrm>
          <a:ln/>
        </p:spPr>
        <p:txBody>
          <a:bodyPr>
            <a:normAutofit fontScale="90000"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/>
              <a:t>Characteristics of Constructors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11090" y="1447800"/>
            <a:ext cx="7771200" cy="5029200"/>
          </a:xfrm>
          <a:ln/>
        </p:spPr>
        <p:txBody>
          <a:bodyPr/>
          <a:lstStyle/>
          <a:p>
            <a:pPr marL="341313" indent="-341313">
              <a:buClr>
                <a:srgbClr val="FFFFFF"/>
              </a:buClr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We can not refer to their addresses.</a:t>
            </a:r>
          </a:p>
          <a:p>
            <a:pPr marL="341313" indent="-341313"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/>
          </a:p>
          <a:p>
            <a:pPr marL="341313" indent="-341313">
              <a:buClr>
                <a:srgbClr val="FFFFFF"/>
              </a:buClr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An object with a constructor (or destructor) can not be used as a member of a union.</a:t>
            </a:r>
          </a:p>
          <a:p>
            <a:pPr marL="341313" indent="-341313"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/>
          </a:p>
          <a:p>
            <a:pPr marL="341313" indent="-341313">
              <a:buClr>
                <a:srgbClr val="FFFFFF"/>
              </a:buClr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/>
              <a:t>They make ‘implicit calls’ to the operators </a:t>
            </a:r>
            <a:r>
              <a:rPr lang="en-US" b="1" i="1"/>
              <a:t>new</a:t>
            </a:r>
            <a:r>
              <a:rPr lang="en-US"/>
              <a:t> and </a:t>
            </a:r>
            <a:r>
              <a:rPr lang="en-US" b="1" i="1"/>
              <a:t>delete</a:t>
            </a:r>
            <a:r>
              <a:rPr lang="en-US"/>
              <a:t> when memory allocation is required.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6562065" y="1066800"/>
            <a:ext cx="1244741" cy="3715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FFFFFF"/>
                </a:solidFill>
                <a:latin typeface="Garamond" pitchFamily="16" charset="0"/>
              </a:rPr>
              <a:t>continue …</a:t>
            </a: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7" dur="5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2" dur="500"/>
                                        <p:tgtEl>
                                          <p:spTgt spid="92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7" dur="500"/>
                                        <p:tgtEl>
                                          <p:spTgt spid="92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685695" y="6248400"/>
            <a:ext cx="1904706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3123718" y="6248400"/>
            <a:ext cx="2895153" cy="457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xfrm>
            <a:off x="677229" y="228600"/>
            <a:ext cx="77712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Constructors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11090" y="1447800"/>
            <a:ext cx="7771200" cy="5029200"/>
          </a:xfrm>
          <a:ln/>
        </p:spPr>
        <p:txBody>
          <a:bodyPr/>
          <a:lstStyle/>
          <a:p>
            <a:pPr marL="341313" indent="-341313">
              <a:buClr>
                <a:srgbClr val="FFFFFF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  <a:p>
            <a:pPr marL="341313" indent="-341313" algn="just">
              <a:lnSpc>
                <a:spcPct val="150000"/>
              </a:lnSpc>
              <a:buClr>
                <a:srgbClr val="FFFFFF"/>
              </a:buClr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When </a:t>
            </a:r>
            <a:r>
              <a:rPr lang="en-US" dirty="0"/>
              <a:t>a constructor is declared for a class initialization of the class objects becomes mandatory.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6562065" y="1066800"/>
            <a:ext cx="1244741" cy="371513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solidFill>
                  <a:srgbClr val="FFFFFF"/>
                </a:solidFill>
                <a:latin typeface="Garamond" pitchFamily="16" charset="0"/>
              </a:rPr>
              <a:t>continue …</a:t>
            </a: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0" y="6400800"/>
            <a:ext cx="4724400" cy="304800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bg1"/>
                </a:solidFill>
              </a:rPr>
              <a:t>education for life                       www.rimt.ac.in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1581</Words>
  <Application>Microsoft Office PowerPoint</Application>
  <PresentationFormat>On-screen Show (4:3)</PresentationFormat>
  <Paragraphs>255</Paragraphs>
  <Slides>28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    PROGRAMMING FOR PROBLEM SOLVING BCSE-1201    </vt:lpstr>
      <vt:lpstr>TOPIC:-CONSTRUTOR &amp; DESTRUCTOR</vt:lpstr>
      <vt:lpstr>Constructors</vt:lpstr>
      <vt:lpstr>Constructor - example</vt:lpstr>
      <vt:lpstr>Constructors</vt:lpstr>
      <vt:lpstr>Characteristics of Constructors</vt:lpstr>
      <vt:lpstr>Characteristics of Constructors</vt:lpstr>
      <vt:lpstr>Characteristics of Constructors</vt:lpstr>
      <vt:lpstr>Constructors</vt:lpstr>
      <vt:lpstr>Parameterized Constructors</vt:lpstr>
      <vt:lpstr>Parameterized Constructors</vt:lpstr>
      <vt:lpstr>Multiple Constructors in a Class</vt:lpstr>
      <vt:lpstr>Multiple Constructors in a Class</vt:lpstr>
      <vt:lpstr>Multiple Constructors in a Class</vt:lpstr>
      <vt:lpstr>Multiple Constructors in a Class</vt:lpstr>
      <vt:lpstr>Multiple Constructors in a Class</vt:lpstr>
      <vt:lpstr>Multiple Constructors in a Class</vt:lpstr>
      <vt:lpstr>Constructors with Default Arguments</vt:lpstr>
      <vt:lpstr>Constructors with Default Arguments</vt:lpstr>
      <vt:lpstr>Dynamic Initialization of Objects</vt:lpstr>
      <vt:lpstr>Copy Constructor</vt:lpstr>
      <vt:lpstr>Copy Constructor</vt:lpstr>
      <vt:lpstr>Copy Constructor</vt:lpstr>
      <vt:lpstr>Dynamic Constructors</vt:lpstr>
      <vt:lpstr>Dynamic Constructors</vt:lpstr>
      <vt:lpstr>Destructors</vt:lpstr>
      <vt:lpstr>Destructors</vt:lpstr>
      <vt:lpstr>Destructors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PROGRAMMING FOR PROBLEM SOLVING BCSE-1201    </dc:title>
  <dc:creator>Intel</dc:creator>
  <cp:lastModifiedBy>Intel</cp:lastModifiedBy>
  <cp:revision>2</cp:revision>
  <dcterms:created xsi:type="dcterms:W3CDTF">2023-07-10T05:22:55Z</dcterms:created>
  <dcterms:modified xsi:type="dcterms:W3CDTF">2023-07-10T05:34:30Z</dcterms:modified>
</cp:coreProperties>
</file>