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1"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17705C-8F79-471D-A6A7-B8B51D260756}" type="datetimeFigureOut">
              <a:rPr lang="en-US" smtClean="0"/>
              <a:pPr/>
              <a:t>23/06/2023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8C522B-0825-43F2-B5CA-82140FBB90D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17705C-8F79-471D-A6A7-B8B51D260756}" type="datetimeFigureOut">
              <a:rPr lang="en-US" smtClean="0"/>
              <a:pPr/>
              <a:t>23/06/2023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8C522B-0825-43F2-B5CA-82140FBB90D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17705C-8F79-471D-A6A7-B8B51D260756}" type="datetimeFigureOut">
              <a:rPr lang="en-US" smtClean="0"/>
              <a:pPr/>
              <a:t>23/06/2023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8C522B-0825-43F2-B5CA-82140FBB90D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17705C-8F79-471D-A6A7-B8B51D260756}" type="datetimeFigureOut">
              <a:rPr lang="en-US" smtClean="0"/>
              <a:pPr/>
              <a:t>23/06/2023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8C522B-0825-43F2-B5CA-82140FBB90D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17705C-8F79-471D-A6A7-B8B51D260756}" type="datetimeFigureOut">
              <a:rPr lang="en-US" smtClean="0"/>
              <a:pPr/>
              <a:t>23/06/2023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8C522B-0825-43F2-B5CA-82140FBB90D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17705C-8F79-471D-A6A7-B8B51D260756}" type="datetimeFigureOut">
              <a:rPr lang="en-US" smtClean="0"/>
              <a:pPr/>
              <a:t>23/06/2023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8C522B-0825-43F2-B5CA-82140FBB90D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17705C-8F79-471D-A6A7-B8B51D260756}" type="datetimeFigureOut">
              <a:rPr lang="en-US" smtClean="0"/>
              <a:pPr/>
              <a:t>23/06/2023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8C522B-0825-43F2-B5CA-82140FBB90D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17705C-8F79-471D-A6A7-B8B51D260756}" type="datetimeFigureOut">
              <a:rPr lang="en-US" smtClean="0"/>
              <a:pPr/>
              <a:t>23/06/2023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8C522B-0825-43F2-B5CA-82140FBB90D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17705C-8F79-471D-A6A7-B8B51D260756}" type="datetimeFigureOut">
              <a:rPr lang="en-US" smtClean="0"/>
              <a:pPr/>
              <a:t>23/06/2023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8C522B-0825-43F2-B5CA-82140FBB90D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17705C-8F79-471D-A6A7-B8B51D260756}" type="datetimeFigureOut">
              <a:rPr lang="en-US" smtClean="0"/>
              <a:pPr/>
              <a:t>23/06/2023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8C522B-0825-43F2-B5CA-82140FBB90D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17705C-8F79-471D-A6A7-B8B51D260756}" type="datetimeFigureOut">
              <a:rPr lang="en-US" smtClean="0"/>
              <a:pPr/>
              <a:t>23/06/2023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8C522B-0825-43F2-B5CA-82140FBB90D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17705C-8F79-471D-A6A7-B8B51D260756}" type="datetimeFigureOut">
              <a:rPr lang="en-US" smtClean="0"/>
              <a:pPr/>
              <a:t>23/06/2023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8C522B-0825-43F2-B5CA-82140FBB90D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5113" cy="2286000"/>
          </a:xfrm>
        </p:spPr>
        <p:txBody>
          <a:bodyPr rtlCol="0">
            <a:normAutofit fontScale="90000"/>
          </a:bodyPr>
          <a:lstStyle/>
          <a:p>
            <a:pPr fontAlgn="auto">
              <a:spcAft>
                <a:spcPts val="0"/>
              </a:spcAft>
              <a:defRPr/>
            </a:pPr>
            <a:r>
              <a:rPr lang="en-IN" b="1" dirty="0" smtClean="0">
                <a:solidFill>
                  <a:srgbClr val="7030A0"/>
                </a:solidFill>
                <a:latin typeface="American Typewriter" panose="02090604020004020304" pitchFamily="18" charset="77"/>
              </a:rPr>
              <a:t/>
            </a:r>
            <a:br>
              <a:rPr lang="en-IN" b="1" dirty="0" smtClean="0">
                <a:solidFill>
                  <a:srgbClr val="7030A0"/>
                </a:solidFill>
                <a:latin typeface="American Typewriter" panose="02090604020004020304" pitchFamily="18" charset="77"/>
              </a:rPr>
            </a:br>
            <a:r>
              <a:rPr lang="en-IN" b="1" dirty="0">
                <a:solidFill>
                  <a:srgbClr val="7030A0"/>
                </a:solidFill>
                <a:latin typeface="American Typewriter" panose="02090604020004020304" pitchFamily="18" charset="77"/>
              </a:rPr>
              <a:t/>
            </a:r>
            <a:br>
              <a:rPr lang="en-IN" b="1" dirty="0">
                <a:solidFill>
                  <a:srgbClr val="7030A0"/>
                </a:solidFill>
                <a:latin typeface="American Typewriter" panose="02090604020004020304" pitchFamily="18" charset="77"/>
              </a:rPr>
            </a:br>
            <a:r>
              <a:rPr lang="en-IN" b="1" dirty="0" smtClean="0">
                <a:solidFill>
                  <a:srgbClr val="7030A0"/>
                </a:solidFill>
                <a:latin typeface="American Typewriter" panose="02090604020004020304" pitchFamily="18" charset="77"/>
              </a:rPr>
              <a:t/>
            </a:r>
            <a:br>
              <a:rPr lang="en-IN" b="1" dirty="0" smtClean="0">
                <a:solidFill>
                  <a:srgbClr val="7030A0"/>
                </a:solidFill>
                <a:latin typeface="American Typewriter" panose="02090604020004020304" pitchFamily="18" charset="77"/>
              </a:rPr>
            </a:br>
            <a:r>
              <a:rPr lang="en-US" sz="3300" b="1" dirty="0" smtClean="0"/>
              <a:t> </a:t>
            </a:r>
            <a:r>
              <a:rPr lang="en-US" b="1" dirty="0" smtClean="0">
                <a:solidFill>
                  <a:srgbClr val="7030A0"/>
                </a:solidFill>
                <a:latin typeface="American Typewriter" panose="02090604020004020304" pitchFamily="18" charset="77"/>
              </a:rPr>
              <a:t>Computer Peripherals and Interfaces</a:t>
            </a:r>
            <a:br>
              <a:rPr lang="en-US" b="1" dirty="0" smtClean="0">
                <a:solidFill>
                  <a:srgbClr val="7030A0"/>
                </a:solidFill>
                <a:latin typeface="American Typewriter" panose="02090604020004020304" pitchFamily="18" charset="77"/>
              </a:rPr>
            </a:br>
            <a:r>
              <a:rPr lang="en-US" b="1" dirty="0" smtClean="0">
                <a:solidFill>
                  <a:srgbClr val="7030A0"/>
                </a:solidFill>
                <a:latin typeface="American Typewriter" panose="02090604020004020304" pitchFamily="18" charset="77"/>
              </a:rPr>
              <a:t>BTCS-3505</a:t>
            </a:r>
            <a:r>
              <a:rPr lang="en-IN" b="1" dirty="0" smtClean="0"/>
              <a:t/>
            </a:r>
            <a:br>
              <a:rPr lang="en-IN" b="1" dirty="0" smtClean="0"/>
            </a:br>
            <a:r>
              <a:rPr lang="en-US" b="1" dirty="0" smtClean="0"/>
              <a:t/>
            </a:r>
            <a:br>
              <a:rPr lang="en-US" b="1" dirty="0" smtClean="0"/>
            </a:br>
            <a:r>
              <a:rPr lang="en-US" b="1" dirty="0" smtClean="0"/>
              <a:t/>
            </a:r>
            <a:br>
              <a:rPr lang="en-US" b="1" dirty="0" smtClean="0"/>
            </a:br>
            <a:r>
              <a:rPr lang="en-US" b="1" dirty="0"/>
              <a:t/>
            </a:r>
            <a:br>
              <a:rPr lang="en-US" b="1" dirty="0"/>
            </a:br>
            <a:endParaRPr lang="en-US" b="1" dirty="0"/>
          </a:p>
        </p:txBody>
      </p:sp>
      <p:pic>
        <p:nvPicPr>
          <p:cNvPr id="2051" name="Picture 2" descr="RIMT University"/>
          <p:cNvPicPr>
            <a:picLocks noChangeAspect="1" noChangeArrowheads="1"/>
          </p:cNvPicPr>
          <p:nvPr/>
        </p:nvPicPr>
        <p:blipFill>
          <a:blip r:embed="rId2"/>
          <a:srcRect/>
          <a:stretch>
            <a:fillRect/>
          </a:stretch>
        </p:blipFill>
        <p:spPr bwMode="auto">
          <a:xfrm>
            <a:off x="7486650" y="9525"/>
            <a:ext cx="1477963" cy="895350"/>
          </a:xfrm>
          <a:prstGeom prst="rect">
            <a:avLst/>
          </a:prstGeom>
          <a:noFill/>
          <a:ln w="9525">
            <a:noFill/>
            <a:miter lim="800000"/>
            <a:headEnd/>
            <a:tailEnd/>
          </a:ln>
        </p:spPr>
      </p:pic>
      <p:sp>
        <p:nvSpPr>
          <p:cNvPr id="2052" name="Footer Placeholder 4"/>
          <p:cNvSpPr txBox="1">
            <a:spLocks/>
          </p:cNvSpPr>
          <p:nvPr/>
        </p:nvSpPr>
        <p:spPr bwMode="auto">
          <a:xfrm>
            <a:off x="5126038" y="6392863"/>
            <a:ext cx="4017962" cy="365125"/>
          </a:xfrm>
          <a:prstGeom prst="rect">
            <a:avLst/>
          </a:prstGeom>
          <a:noFill/>
          <a:ln w="9525">
            <a:noFill/>
            <a:miter lim="800000"/>
            <a:headEnd/>
            <a:tailEnd/>
          </a:ln>
        </p:spPr>
        <p:txBody>
          <a:bodyPr lIns="91430" tIns="45715" rIns="91430" bIns="45715" anchor="ctr"/>
          <a:lstStyle/>
          <a:p>
            <a:pPr algn="ctr" defTabSz="912813"/>
            <a:r>
              <a:rPr lang="en-US" sz="1400" b="1">
                <a:latin typeface="Calibri" pitchFamily="34" charset="0"/>
              </a:rPr>
              <a:t>Department of Computer Science &amp; Engineering</a:t>
            </a:r>
          </a:p>
        </p:txBody>
      </p:sp>
      <p:sp>
        <p:nvSpPr>
          <p:cNvPr id="10" name="Title 3"/>
          <p:cNvSpPr txBox="1">
            <a:spLocks/>
          </p:cNvSpPr>
          <p:nvPr/>
        </p:nvSpPr>
        <p:spPr>
          <a:xfrm>
            <a:off x="5467350" y="4038600"/>
            <a:ext cx="3470275" cy="1447800"/>
          </a:xfrm>
          <a:prstGeom prst="rect">
            <a:avLst/>
          </a:prstGeom>
        </p:spPr>
        <p:txBody>
          <a:bodyPr lIns="91430" tIns="45715" rIns="91430" bIns="45715" anchor="ctr">
            <a:normAutofit fontScale="4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IN" dirty="0" smtClean="0">
                <a:solidFill>
                  <a:srgbClr val="7030A0"/>
                </a:solidFill>
                <a:latin typeface="American Typewriter" panose="02090604020004020304" pitchFamily="18" charset="77"/>
              </a:rPr>
              <a:t/>
            </a:r>
            <a:br>
              <a:rPr lang="en-IN" dirty="0" smtClean="0">
                <a:solidFill>
                  <a:srgbClr val="7030A0"/>
                </a:solidFill>
                <a:latin typeface="American Typewriter" panose="02090604020004020304" pitchFamily="18" charset="77"/>
              </a:rPr>
            </a:br>
            <a:r>
              <a:rPr lang="en-IN" dirty="0" smtClean="0">
                <a:solidFill>
                  <a:srgbClr val="7030A0"/>
                </a:solidFill>
                <a:latin typeface="American Typewriter" panose="02090604020004020304" pitchFamily="18" charset="77"/>
              </a:rPr>
              <a:t/>
            </a:r>
            <a:br>
              <a:rPr lang="en-IN" dirty="0" smtClean="0">
                <a:solidFill>
                  <a:srgbClr val="7030A0"/>
                </a:solidFill>
                <a:latin typeface="American Typewriter" panose="02090604020004020304" pitchFamily="18" charset="77"/>
              </a:rPr>
            </a:br>
            <a:r>
              <a:rPr lang="en-IN" dirty="0"/>
              <a:t>Prepared by</a:t>
            </a:r>
            <a:r>
              <a:rPr lang="en-IN" dirty="0" smtClean="0"/>
              <a:t>: Er. Jasdeep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5114925" cy="1447800"/>
          </a:xfrm>
          <a:prstGeom prst="rect">
            <a:avLst/>
          </a:prstGeom>
        </p:spPr>
        <p:txBody>
          <a:bodyPr lIns="91430" tIns="45715" rIns="91430" bIns="45715"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defRPr/>
            </a:pPr>
            <a:r>
              <a:rPr lang="en-IN" dirty="0" smtClean="0">
                <a:solidFill>
                  <a:srgbClr val="7030A0"/>
                </a:solidFill>
                <a:latin typeface="American Typewriter" panose="02090604020004020304" pitchFamily="18" charset="77"/>
              </a:rPr>
              <a:t/>
            </a:r>
            <a:br>
              <a:rPr lang="en-IN"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B.Tech CSE</a:t>
            </a:r>
            <a:r>
              <a:rPr lang="en-US" sz="9600" dirty="0">
                <a:latin typeface="+mn-lt"/>
              </a:rPr>
              <a:t/>
            </a:r>
            <a:br>
              <a:rPr lang="en-US" sz="9600" dirty="0">
                <a:latin typeface="+mn-lt"/>
              </a:rPr>
            </a:br>
            <a:r>
              <a:rPr lang="en-US" sz="9600" dirty="0">
                <a:latin typeface="+mn-lt"/>
              </a:rPr>
              <a:t>Semester</a:t>
            </a:r>
            <a:r>
              <a:rPr lang="en-US" sz="9600" dirty="0" smtClean="0">
                <a:latin typeface="+mn-lt"/>
              </a:rPr>
              <a:t>: 5th</a:t>
            </a:r>
            <a:r>
              <a:rPr lang="en-US" dirty="0" smtClean="0"/>
              <a:t/>
            </a:r>
            <a:br>
              <a:rPr lang="en-US" dirty="0" smtClean="0"/>
            </a:br>
            <a:r>
              <a:rPr lang="en-US" dirty="0" smtClean="0"/>
              <a:t/>
            </a:r>
            <a:br>
              <a:rPr lang="en-US" dirty="0" smtClean="0"/>
            </a:br>
            <a:endParaRPr lang="en-US" dirty="0"/>
          </a:p>
        </p:txBody>
      </p:sp>
      <p:sp>
        <p:nvSpPr>
          <p:cNvPr id="20" name="Rectangle 19">
            <a:extLst>
              <a:ext uri="{FF2B5EF4-FFF2-40B4-BE49-F238E27FC236}"/>
            </a:extLst>
          </p:cNvPr>
          <p:cNvSpPr/>
          <p:nvPr/>
        </p:nvSpPr>
        <p:spPr>
          <a:xfrm>
            <a:off x="7938" y="6392863"/>
            <a:ext cx="5186362"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anchor="ctr"/>
          <a:lstStyle/>
          <a:p>
            <a:pPr algn="ctr">
              <a:defRPr/>
            </a:pPr>
            <a:r>
              <a:rPr lang="en-GB" sz="1500" b="1" dirty="0">
                <a:ln w="22225">
                  <a:noFill/>
                  <a:prstDash val="solid"/>
                </a:ln>
                <a:solidFill>
                  <a:schemeClr val="bg1"/>
                </a:solidFill>
              </a:rPr>
              <a:t>education for life                              www.rimt.ac.in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I/O INTERFACE</a:t>
            </a:r>
            <a:endParaRPr lang="en-US" b="1" dirty="0"/>
          </a:p>
        </p:txBody>
      </p:sp>
      <p:pic>
        <p:nvPicPr>
          <p:cNvPr id="3" name="Picture 2" descr="RIMT University"/>
          <p:cNvPicPr>
            <a:picLocks noChangeAspect="1" noChangeArrowheads="1"/>
          </p:cNvPicPr>
          <p:nvPr/>
        </p:nvPicPr>
        <p:blipFill>
          <a:blip r:embed="rId2"/>
          <a:srcRect/>
          <a:stretch>
            <a:fillRect/>
          </a:stretch>
        </p:blipFill>
        <p:spPr bwMode="auto">
          <a:xfrm>
            <a:off x="7518816" y="0"/>
            <a:ext cx="1625184" cy="894333"/>
          </a:xfrm>
          <a:prstGeom prst="rect">
            <a:avLst/>
          </a:prstGeom>
          <a:noFill/>
          <a:ln w="9525">
            <a:noFill/>
            <a:miter lim="800000"/>
            <a:headEnd/>
            <a:tailEnd/>
          </a:ln>
        </p:spPr>
      </p:pic>
      <p:sp>
        <p:nvSpPr>
          <p:cNvPr id="4" name="Rectangle 3">
            <a:extLst>
              <a:ext uri="{FF2B5EF4-FFF2-40B4-BE49-F238E27FC236}"/>
            </a:extLst>
          </p:cNvPr>
          <p:cNvSpPr/>
          <p:nvPr/>
        </p:nvSpPr>
        <p:spPr>
          <a:xfrm>
            <a:off x="0" y="6492202"/>
            <a:ext cx="5703984" cy="365798"/>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6651" tIns="48326" rIns="96651" bIns="48326" anchor="ctr"/>
          <a:lstStyle>
            <a:defPPr>
              <a:defRPr lang="en-US"/>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r>
              <a:rPr lang="en-GB" sz="1500" b="1" dirty="0">
                <a:ln w="22225">
                  <a:noFill/>
                  <a:prstDash val="solid"/>
                </a:ln>
                <a:solidFill>
                  <a:schemeClr val="bg1"/>
                </a:solidFill>
              </a:rPr>
              <a:t>education for life                              www.rimt.ac.in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Interface</a:t>
            </a:r>
            <a:endParaRPr lang="en-US" dirty="0"/>
          </a:p>
        </p:txBody>
      </p:sp>
      <p:sp>
        <p:nvSpPr>
          <p:cNvPr id="3" name="Content Placeholder 2"/>
          <p:cNvSpPr>
            <a:spLocks noGrp="1"/>
          </p:cNvSpPr>
          <p:nvPr>
            <p:ph idx="1"/>
          </p:nvPr>
        </p:nvSpPr>
        <p:spPr/>
        <p:txBody>
          <a:bodyPr>
            <a:normAutofit lnSpcReduction="10000"/>
          </a:bodyPr>
          <a:lstStyle/>
          <a:p>
            <a:pPr>
              <a:buNone/>
            </a:pPr>
            <a:r>
              <a:rPr lang="en-US" dirty="0"/>
              <a:t>An </a:t>
            </a:r>
            <a:r>
              <a:rPr lang="en-US" b="1" dirty="0"/>
              <a:t>interface</a:t>
            </a:r>
            <a:r>
              <a:rPr lang="en-US" dirty="0"/>
              <a:t> may </a:t>
            </a:r>
            <a:r>
              <a:rPr lang="en-US" dirty="0" smtClean="0"/>
              <a:t>refer..</a:t>
            </a:r>
          </a:p>
          <a:p>
            <a:pPr algn="just">
              <a:lnSpc>
                <a:spcPct val="150000"/>
              </a:lnSpc>
            </a:pPr>
            <a:r>
              <a:rPr lang="en-US" sz="2000" dirty="0"/>
              <a:t>When referring to software, an </a:t>
            </a:r>
            <a:r>
              <a:rPr lang="en-US" sz="2000" b="1" dirty="0"/>
              <a:t>interface</a:t>
            </a:r>
            <a:r>
              <a:rPr lang="en-US" sz="2000" dirty="0"/>
              <a:t> is a program that allows a user to interact computers in person or over a network</a:t>
            </a:r>
            <a:r>
              <a:rPr lang="en-US" sz="2000" dirty="0" smtClean="0"/>
              <a:t>. One of the best examples of an interface is a GUI (Graphical User Interface). This type of interface is what you are using now to navigate your computer and how you got to this page.</a:t>
            </a:r>
          </a:p>
          <a:p>
            <a:pPr algn="just">
              <a:lnSpc>
                <a:spcPct val="150000"/>
              </a:lnSpc>
            </a:pPr>
            <a:r>
              <a:rPr lang="en-US" sz="2000" dirty="0" smtClean="0"/>
              <a:t>When referring to hardware, an interface is a physical device, port, or connection that interacts with the computer or other hardware device. For example, IDE and SATA are disk drive interfaces for computer hard drives and ATAPI is an early interface for CD-ROM drives.</a:t>
            </a:r>
            <a:endParaRPr lang="en-US" sz="2000" dirty="0"/>
          </a:p>
        </p:txBody>
      </p:sp>
      <p:pic>
        <p:nvPicPr>
          <p:cNvPr id="4" name="Picture 3" descr="RIMT University"/>
          <p:cNvPicPr>
            <a:picLocks noChangeAspect="1" noChangeArrowheads="1"/>
          </p:cNvPicPr>
          <p:nvPr/>
        </p:nvPicPr>
        <p:blipFill>
          <a:blip r:embed="rId2"/>
          <a:srcRect/>
          <a:stretch>
            <a:fillRect/>
          </a:stretch>
        </p:blipFill>
        <p:spPr bwMode="auto">
          <a:xfrm>
            <a:off x="7518816" y="0"/>
            <a:ext cx="1625184" cy="894333"/>
          </a:xfrm>
          <a:prstGeom prst="rect">
            <a:avLst/>
          </a:prstGeom>
          <a:noFill/>
          <a:ln w="9525">
            <a:noFill/>
            <a:miter lim="800000"/>
            <a:headEnd/>
            <a:tailEnd/>
          </a:ln>
        </p:spPr>
      </p:pic>
      <p:sp>
        <p:nvSpPr>
          <p:cNvPr id="5" name="Rectangle 4">
            <a:extLst>
              <a:ext uri="{FF2B5EF4-FFF2-40B4-BE49-F238E27FC236}"/>
            </a:extLst>
          </p:cNvPr>
          <p:cNvSpPr/>
          <p:nvPr/>
        </p:nvSpPr>
        <p:spPr>
          <a:xfrm>
            <a:off x="0" y="6492202"/>
            <a:ext cx="5703984" cy="365798"/>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6651" tIns="48326" rIns="96651" bIns="48326" anchor="ctr"/>
          <a:lstStyle>
            <a:defPPr>
              <a:defRPr lang="en-US"/>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r>
              <a:rPr lang="en-GB" sz="1500" b="1" dirty="0">
                <a:ln w="22225">
                  <a:noFill/>
                  <a:prstDash val="solid"/>
                </a:ln>
                <a:solidFill>
                  <a:schemeClr val="bg1"/>
                </a:solidFill>
              </a:rPr>
              <a:t>education for life                              www.rimt.ac.in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Input-Output </a:t>
            </a:r>
            <a:r>
              <a:rPr lang="en-US" b="1" dirty="0" smtClean="0"/>
              <a:t>Interface</a:t>
            </a:r>
            <a:endParaRPr lang="en-US" dirty="0"/>
          </a:p>
        </p:txBody>
      </p:sp>
      <p:sp>
        <p:nvSpPr>
          <p:cNvPr id="3" name="Content Placeholder 2"/>
          <p:cNvSpPr>
            <a:spLocks noGrp="1"/>
          </p:cNvSpPr>
          <p:nvPr>
            <p:ph idx="1"/>
          </p:nvPr>
        </p:nvSpPr>
        <p:spPr>
          <a:xfrm>
            <a:off x="457200" y="1600200"/>
            <a:ext cx="3657600" cy="4525963"/>
          </a:xfrm>
        </p:spPr>
        <p:txBody>
          <a:bodyPr>
            <a:normAutofit fontScale="70000" lnSpcReduction="20000"/>
          </a:bodyPr>
          <a:lstStyle/>
          <a:p>
            <a:pPr algn="just">
              <a:lnSpc>
                <a:spcPct val="150000"/>
              </a:lnSpc>
            </a:pPr>
            <a:r>
              <a:rPr lang="en-US" sz="2400" dirty="0" smtClean="0"/>
              <a:t>Input-Output Interface is used as an method which helps in transferring of information between the internal storage devices i.e. memory and the external peripheral device .</a:t>
            </a:r>
          </a:p>
          <a:p>
            <a:pPr algn="just">
              <a:lnSpc>
                <a:spcPct val="150000"/>
              </a:lnSpc>
            </a:pPr>
            <a:r>
              <a:rPr lang="en-US" sz="2400" dirty="0"/>
              <a:t>For Example: A keyboard and mouse provide Input to the computer are called input devices while a monitor and printer that provide output to the computer are called output devices.</a:t>
            </a:r>
          </a:p>
        </p:txBody>
      </p:sp>
      <p:pic>
        <p:nvPicPr>
          <p:cNvPr id="12290" name="Picture 2" descr="Search in sidebar query"/>
          <p:cNvPicPr>
            <a:picLocks noChangeAspect="1" noChangeArrowheads="1"/>
          </p:cNvPicPr>
          <p:nvPr/>
        </p:nvPicPr>
        <p:blipFill>
          <a:blip r:embed="rId2" cstate="print"/>
          <a:srcRect/>
          <a:stretch>
            <a:fillRect/>
          </a:stretch>
        </p:blipFill>
        <p:spPr bwMode="auto">
          <a:xfrm>
            <a:off x="4267200" y="1981200"/>
            <a:ext cx="4572000" cy="3429000"/>
          </a:xfrm>
          <a:prstGeom prst="rect">
            <a:avLst/>
          </a:prstGeom>
          <a:noFill/>
        </p:spPr>
      </p:pic>
      <p:pic>
        <p:nvPicPr>
          <p:cNvPr id="5" name="Picture 4" descr="RIMT University"/>
          <p:cNvPicPr>
            <a:picLocks noChangeAspect="1" noChangeArrowheads="1"/>
          </p:cNvPicPr>
          <p:nvPr/>
        </p:nvPicPr>
        <p:blipFill>
          <a:blip r:embed="rId3"/>
          <a:srcRect/>
          <a:stretch>
            <a:fillRect/>
          </a:stretch>
        </p:blipFill>
        <p:spPr bwMode="auto">
          <a:xfrm>
            <a:off x="7518816" y="0"/>
            <a:ext cx="1625184" cy="894333"/>
          </a:xfrm>
          <a:prstGeom prst="rect">
            <a:avLst/>
          </a:prstGeom>
          <a:noFill/>
          <a:ln w="9525">
            <a:noFill/>
            <a:miter lim="800000"/>
            <a:headEnd/>
            <a:tailEnd/>
          </a:ln>
        </p:spPr>
      </p:pic>
      <p:sp>
        <p:nvSpPr>
          <p:cNvPr id="6" name="Rectangle 5">
            <a:extLst>
              <a:ext uri="{FF2B5EF4-FFF2-40B4-BE49-F238E27FC236}"/>
            </a:extLst>
          </p:cNvPr>
          <p:cNvSpPr/>
          <p:nvPr/>
        </p:nvSpPr>
        <p:spPr>
          <a:xfrm>
            <a:off x="0" y="6492202"/>
            <a:ext cx="5703984" cy="365798"/>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6651" tIns="48326" rIns="96651" bIns="48326" anchor="ctr"/>
          <a:lstStyle>
            <a:defPPr>
              <a:defRPr lang="en-US"/>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r>
              <a:rPr lang="en-GB" sz="1500" b="1" dirty="0">
                <a:ln w="22225">
                  <a:noFill/>
                  <a:prstDash val="solid"/>
                </a:ln>
                <a:solidFill>
                  <a:schemeClr val="bg1"/>
                </a:solidFill>
              </a:rPr>
              <a:t>education for life                              www.rimt.ac.in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990600"/>
            <a:ext cx="914400" cy="49530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t>CPU</a:t>
            </a:r>
            <a:endParaRPr lang="en-US" b="1" dirty="0"/>
          </a:p>
        </p:txBody>
      </p:sp>
      <p:sp>
        <p:nvSpPr>
          <p:cNvPr id="5" name="Rounded Rectangle 4"/>
          <p:cNvSpPr/>
          <p:nvPr/>
        </p:nvSpPr>
        <p:spPr>
          <a:xfrm>
            <a:off x="1981200" y="1143000"/>
            <a:ext cx="5257800" cy="46482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6" name="Rectangle 5"/>
          <p:cNvSpPr/>
          <p:nvPr/>
        </p:nvSpPr>
        <p:spPr>
          <a:xfrm>
            <a:off x="2438400" y="1524000"/>
            <a:ext cx="1447800" cy="7620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ln>
                  <a:solidFill>
                    <a:sysClr val="windowText" lastClr="000000"/>
                  </a:solidFill>
                </a:ln>
              </a:rPr>
              <a:t>DATA BUFFER</a:t>
            </a:r>
          </a:p>
          <a:p>
            <a:pPr algn="ctr"/>
            <a:r>
              <a:rPr lang="en-US" dirty="0" smtClean="0">
                <a:ln>
                  <a:solidFill>
                    <a:sysClr val="windowText" lastClr="000000"/>
                  </a:solidFill>
                </a:ln>
              </a:rPr>
              <a:t>REGISTER</a:t>
            </a:r>
            <a:endParaRPr lang="en-US" dirty="0">
              <a:ln>
                <a:solidFill>
                  <a:sysClr val="windowText" lastClr="000000"/>
                </a:solidFill>
              </a:ln>
            </a:endParaRPr>
          </a:p>
        </p:txBody>
      </p:sp>
      <p:sp>
        <p:nvSpPr>
          <p:cNvPr id="7" name="Rectangle 6"/>
          <p:cNvSpPr/>
          <p:nvPr/>
        </p:nvSpPr>
        <p:spPr>
          <a:xfrm>
            <a:off x="2514600" y="2514600"/>
            <a:ext cx="1143000" cy="15240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ln>
                  <a:solidFill>
                    <a:sysClr val="windowText" lastClr="000000"/>
                  </a:solidFill>
                </a:ln>
              </a:rPr>
              <a:t>CONTROL</a:t>
            </a:r>
          </a:p>
          <a:p>
            <a:pPr algn="ctr"/>
            <a:r>
              <a:rPr lang="en-US" dirty="0" smtClean="0">
                <a:ln>
                  <a:solidFill>
                    <a:sysClr val="windowText" lastClr="000000"/>
                  </a:solidFill>
                </a:ln>
              </a:rPr>
              <a:t>LOGIC</a:t>
            </a:r>
            <a:endParaRPr lang="en-US" dirty="0">
              <a:ln>
                <a:solidFill>
                  <a:sysClr val="windowText" lastClr="000000"/>
                </a:solidFill>
              </a:ln>
            </a:endParaRPr>
          </a:p>
        </p:txBody>
      </p:sp>
      <p:sp>
        <p:nvSpPr>
          <p:cNvPr id="8" name="Rectangle 7"/>
          <p:cNvSpPr/>
          <p:nvPr/>
        </p:nvSpPr>
        <p:spPr>
          <a:xfrm>
            <a:off x="2438400" y="4572000"/>
            <a:ext cx="1447800" cy="7620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ln>
                  <a:solidFill>
                    <a:sysClr val="windowText" lastClr="000000"/>
                  </a:solidFill>
                </a:ln>
              </a:rPr>
              <a:t>DEVICE</a:t>
            </a:r>
          </a:p>
          <a:p>
            <a:pPr algn="ctr"/>
            <a:r>
              <a:rPr lang="en-US" dirty="0" smtClean="0">
                <a:ln>
                  <a:solidFill>
                    <a:sysClr val="windowText" lastClr="000000"/>
                  </a:solidFill>
                </a:ln>
              </a:rPr>
              <a:t>RECOGNIZER</a:t>
            </a:r>
            <a:endParaRPr lang="en-US" dirty="0">
              <a:ln>
                <a:solidFill>
                  <a:sysClr val="windowText" lastClr="000000"/>
                </a:solidFill>
              </a:ln>
            </a:endParaRPr>
          </a:p>
        </p:txBody>
      </p:sp>
      <p:sp>
        <p:nvSpPr>
          <p:cNvPr id="9" name="Rectangle 8"/>
          <p:cNvSpPr/>
          <p:nvPr/>
        </p:nvSpPr>
        <p:spPr>
          <a:xfrm>
            <a:off x="4343400" y="2667000"/>
            <a:ext cx="1447800" cy="9144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ln>
                  <a:solidFill>
                    <a:sysClr val="windowText" lastClr="000000"/>
                  </a:solidFill>
                </a:ln>
              </a:rPr>
              <a:t>CONTROL</a:t>
            </a:r>
          </a:p>
          <a:p>
            <a:pPr algn="ctr"/>
            <a:r>
              <a:rPr lang="en-US" dirty="0" smtClean="0">
                <a:ln>
                  <a:solidFill>
                    <a:sysClr val="windowText" lastClr="000000"/>
                  </a:solidFill>
                </a:ln>
              </a:rPr>
              <a:t>REGISTER</a:t>
            </a:r>
            <a:endParaRPr lang="en-US" dirty="0">
              <a:ln>
                <a:solidFill>
                  <a:sysClr val="windowText" lastClr="000000"/>
                </a:solidFill>
              </a:ln>
            </a:endParaRPr>
          </a:p>
        </p:txBody>
      </p:sp>
      <p:sp>
        <p:nvSpPr>
          <p:cNvPr id="10" name="Rectangle 9"/>
          <p:cNvSpPr/>
          <p:nvPr/>
        </p:nvSpPr>
        <p:spPr>
          <a:xfrm>
            <a:off x="4343400" y="3733800"/>
            <a:ext cx="1447800" cy="7620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ln>
                  <a:solidFill>
                    <a:sysClr val="windowText" lastClr="000000"/>
                  </a:solidFill>
                </a:ln>
              </a:rPr>
              <a:t>STATUS REGISTER</a:t>
            </a:r>
            <a:endParaRPr lang="en-US" dirty="0">
              <a:ln>
                <a:solidFill>
                  <a:sysClr val="windowText" lastClr="000000"/>
                </a:solidFill>
              </a:ln>
            </a:endParaRPr>
          </a:p>
        </p:txBody>
      </p:sp>
      <p:sp>
        <p:nvSpPr>
          <p:cNvPr id="11" name="Rectangle 10"/>
          <p:cNvSpPr/>
          <p:nvPr/>
        </p:nvSpPr>
        <p:spPr>
          <a:xfrm>
            <a:off x="6324600" y="1524000"/>
            <a:ext cx="304800" cy="30480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2" name="Rectangle 11"/>
          <p:cNvSpPr/>
          <p:nvPr/>
        </p:nvSpPr>
        <p:spPr>
          <a:xfrm>
            <a:off x="8077200" y="990600"/>
            <a:ext cx="914400" cy="4953000"/>
          </a:xfrm>
          <a:prstGeom prst="rect">
            <a:avLst/>
          </a:prstGeom>
          <a:ln/>
        </p:spPr>
        <p:style>
          <a:lnRef idx="1">
            <a:schemeClr val="accent2"/>
          </a:lnRef>
          <a:fillRef idx="2">
            <a:schemeClr val="accent2"/>
          </a:fillRef>
          <a:effectRef idx="1">
            <a:schemeClr val="accent2"/>
          </a:effectRef>
          <a:fontRef idx="minor">
            <a:schemeClr val="dk1"/>
          </a:fontRef>
        </p:style>
        <p:txBody>
          <a:bodyPr vert="wordArtVert" rtlCol="0" anchor="ctr"/>
          <a:lstStyle/>
          <a:p>
            <a:pPr algn="ctr"/>
            <a:r>
              <a:rPr lang="en-US" b="1" dirty="0" smtClean="0"/>
              <a:t>PERIPHERALS</a:t>
            </a:r>
            <a:endParaRPr lang="en-US" b="1" dirty="0"/>
          </a:p>
        </p:txBody>
      </p:sp>
      <p:cxnSp>
        <p:nvCxnSpPr>
          <p:cNvPr id="14" name="Straight Arrow Connector 13"/>
          <p:cNvCxnSpPr/>
          <p:nvPr/>
        </p:nvCxnSpPr>
        <p:spPr>
          <a:xfrm>
            <a:off x="1066800" y="1981200"/>
            <a:ext cx="1371600" cy="0"/>
          </a:xfrm>
          <a:prstGeom prst="straightConnector1">
            <a:avLst/>
          </a:prstGeom>
          <a:ln w="12700">
            <a:headEnd type="arrow"/>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a:off x="1066800" y="3352800"/>
            <a:ext cx="1447800" cy="0"/>
          </a:xfrm>
          <a:prstGeom prst="straightConnector1">
            <a:avLst/>
          </a:prstGeom>
          <a:ln w="12700">
            <a:headEnd type="arrow"/>
            <a:tailEnd type="arrow"/>
          </a:ln>
        </p:spPr>
        <p:style>
          <a:lnRef idx="1">
            <a:schemeClr val="dk1"/>
          </a:lnRef>
          <a:fillRef idx="0">
            <a:schemeClr val="dk1"/>
          </a:fillRef>
          <a:effectRef idx="0">
            <a:schemeClr val="dk1"/>
          </a:effectRef>
          <a:fontRef idx="minor">
            <a:schemeClr val="tx1"/>
          </a:fontRef>
        </p:style>
      </p:cxnSp>
      <p:cxnSp>
        <p:nvCxnSpPr>
          <p:cNvPr id="17" name="Straight Arrow Connector 16"/>
          <p:cNvCxnSpPr>
            <a:endCxn id="8" idx="1"/>
          </p:cNvCxnSpPr>
          <p:nvPr/>
        </p:nvCxnSpPr>
        <p:spPr>
          <a:xfrm>
            <a:off x="1066800" y="4953000"/>
            <a:ext cx="1371600" cy="0"/>
          </a:xfrm>
          <a:prstGeom prst="straightConnector1">
            <a:avLst/>
          </a:prstGeom>
          <a:ln w="12700">
            <a:headEnd type="arrow"/>
            <a:tailEnd type="arrow"/>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a:off x="3886200" y="1905000"/>
            <a:ext cx="2438400" cy="0"/>
          </a:xfrm>
          <a:prstGeom prst="straightConnector1">
            <a:avLst/>
          </a:prstGeom>
          <a:ln w="12700">
            <a:headEnd type="arrow"/>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p:cNvCxnSpPr/>
          <p:nvPr/>
        </p:nvCxnSpPr>
        <p:spPr>
          <a:xfrm>
            <a:off x="6629400" y="1905000"/>
            <a:ext cx="144780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26" name="Straight Arrow Connector 25"/>
          <p:cNvCxnSpPr>
            <a:stCxn id="9" idx="3"/>
          </p:cNvCxnSpPr>
          <p:nvPr/>
        </p:nvCxnSpPr>
        <p:spPr>
          <a:xfrm>
            <a:off x="5791200" y="3124200"/>
            <a:ext cx="53340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32" name="Straight Arrow Connector 31"/>
          <p:cNvCxnSpPr/>
          <p:nvPr/>
        </p:nvCxnSpPr>
        <p:spPr>
          <a:xfrm>
            <a:off x="5791200" y="4114800"/>
            <a:ext cx="53340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36" name="Straight Arrow Connector 35"/>
          <p:cNvCxnSpPr/>
          <p:nvPr/>
        </p:nvCxnSpPr>
        <p:spPr>
          <a:xfrm flipV="1">
            <a:off x="2971800" y="4038600"/>
            <a:ext cx="0" cy="533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8" name="Straight Arrow Connector 37"/>
          <p:cNvCxnSpPr/>
          <p:nvPr/>
        </p:nvCxnSpPr>
        <p:spPr>
          <a:xfrm>
            <a:off x="3657600" y="2514600"/>
            <a:ext cx="4419600" cy="0"/>
          </a:xfrm>
          <a:prstGeom prst="straightConnector1">
            <a:avLst/>
          </a:prstGeom>
          <a:ln w="19050">
            <a:headEnd type="arrow"/>
            <a:tailEnd type="arrow"/>
          </a:ln>
        </p:spPr>
        <p:style>
          <a:lnRef idx="1">
            <a:schemeClr val="dk1"/>
          </a:lnRef>
          <a:fillRef idx="0">
            <a:schemeClr val="dk1"/>
          </a:fillRef>
          <a:effectRef idx="0">
            <a:schemeClr val="dk1"/>
          </a:effectRef>
          <a:fontRef idx="minor">
            <a:schemeClr val="tx1"/>
          </a:fontRef>
        </p:style>
      </p:cxnSp>
      <p:sp>
        <p:nvSpPr>
          <p:cNvPr id="41" name="TextBox 40"/>
          <p:cNvSpPr txBox="1"/>
          <p:nvPr/>
        </p:nvSpPr>
        <p:spPr>
          <a:xfrm>
            <a:off x="1295400" y="1535668"/>
            <a:ext cx="685800" cy="369332"/>
          </a:xfrm>
          <a:prstGeom prst="rect">
            <a:avLst/>
          </a:prstGeom>
          <a:noFill/>
        </p:spPr>
        <p:txBody>
          <a:bodyPr wrap="square" rtlCol="0">
            <a:spAutoFit/>
          </a:bodyPr>
          <a:lstStyle/>
          <a:p>
            <a:r>
              <a:rPr lang="en-US" b="1" dirty="0" smtClean="0"/>
              <a:t>DATA</a:t>
            </a:r>
            <a:endParaRPr lang="en-US" b="1" dirty="0"/>
          </a:p>
        </p:txBody>
      </p:sp>
      <p:sp>
        <p:nvSpPr>
          <p:cNvPr id="42" name="TextBox 41"/>
          <p:cNvSpPr txBox="1"/>
          <p:nvPr/>
        </p:nvSpPr>
        <p:spPr>
          <a:xfrm>
            <a:off x="1066800" y="2892623"/>
            <a:ext cx="990600" cy="307777"/>
          </a:xfrm>
          <a:prstGeom prst="rect">
            <a:avLst/>
          </a:prstGeom>
          <a:noFill/>
        </p:spPr>
        <p:txBody>
          <a:bodyPr wrap="square" rtlCol="0">
            <a:spAutoFit/>
          </a:bodyPr>
          <a:lstStyle/>
          <a:p>
            <a:r>
              <a:rPr lang="en-US" sz="1400" b="1" dirty="0" smtClean="0"/>
              <a:t>CONTROL</a:t>
            </a:r>
          </a:p>
        </p:txBody>
      </p:sp>
      <p:sp>
        <p:nvSpPr>
          <p:cNvPr id="47" name="TextBox 46"/>
          <p:cNvSpPr txBox="1"/>
          <p:nvPr/>
        </p:nvSpPr>
        <p:spPr>
          <a:xfrm>
            <a:off x="1066800" y="4495800"/>
            <a:ext cx="990600" cy="307777"/>
          </a:xfrm>
          <a:prstGeom prst="rect">
            <a:avLst/>
          </a:prstGeom>
          <a:noFill/>
        </p:spPr>
        <p:txBody>
          <a:bodyPr wrap="square" rtlCol="0">
            <a:spAutoFit/>
          </a:bodyPr>
          <a:lstStyle/>
          <a:p>
            <a:r>
              <a:rPr lang="en-US" sz="1400" b="1" dirty="0" smtClean="0"/>
              <a:t>ADDRESS</a:t>
            </a:r>
            <a:endParaRPr lang="en-US" sz="1400" b="1" dirty="0"/>
          </a:p>
        </p:txBody>
      </p:sp>
      <p:sp>
        <p:nvSpPr>
          <p:cNvPr id="48" name="TextBox 47"/>
          <p:cNvSpPr txBox="1"/>
          <p:nvPr/>
        </p:nvSpPr>
        <p:spPr>
          <a:xfrm>
            <a:off x="7315200" y="1447800"/>
            <a:ext cx="685800" cy="369332"/>
          </a:xfrm>
          <a:prstGeom prst="rect">
            <a:avLst/>
          </a:prstGeom>
          <a:noFill/>
        </p:spPr>
        <p:txBody>
          <a:bodyPr wrap="square" rtlCol="0">
            <a:spAutoFit/>
          </a:bodyPr>
          <a:lstStyle/>
          <a:p>
            <a:r>
              <a:rPr lang="en-US" b="1" dirty="0" smtClean="0"/>
              <a:t>DATA</a:t>
            </a:r>
            <a:endParaRPr lang="en-US" b="1" dirty="0"/>
          </a:p>
        </p:txBody>
      </p:sp>
      <p:sp>
        <p:nvSpPr>
          <p:cNvPr id="49" name="TextBox 48"/>
          <p:cNvSpPr txBox="1"/>
          <p:nvPr/>
        </p:nvSpPr>
        <p:spPr>
          <a:xfrm>
            <a:off x="7162800" y="2743200"/>
            <a:ext cx="990600" cy="307777"/>
          </a:xfrm>
          <a:prstGeom prst="rect">
            <a:avLst/>
          </a:prstGeom>
          <a:noFill/>
        </p:spPr>
        <p:txBody>
          <a:bodyPr wrap="square" rtlCol="0">
            <a:spAutoFit/>
          </a:bodyPr>
          <a:lstStyle/>
          <a:p>
            <a:r>
              <a:rPr lang="en-US" sz="1400" b="1" dirty="0" smtClean="0"/>
              <a:t>CONTROL</a:t>
            </a:r>
          </a:p>
        </p:txBody>
      </p:sp>
      <p:sp>
        <p:nvSpPr>
          <p:cNvPr id="53" name="TextBox 52"/>
          <p:cNvSpPr txBox="1"/>
          <p:nvPr/>
        </p:nvSpPr>
        <p:spPr>
          <a:xfrm>
            <a:off x="2362200" y="6172200"/>
            <a:ext cx="4800600" cy="369332"/>
          </a:xfrm>
          <a:prstGeom prst="rect">
            <a:avLst/>
          </a:prstGeom>
          <a:noFill/>
        </p:spPr>
        <p:txBody>
          <a:bodyPr wrap="square" rtlCol="0">
            <a:spAutoFit/>
          </a:bodyPr>
          <a:lstStyle/>
          <a:p>
            <a:pPr algn="ctr"/>
            <a:r>
              <a:rPr lang="en-US" b="1" dirty="0" smtClean="0"/>
              <a:t>FUNCTIONAL BLOCK DIAGRAM OF INTERFACE</a:t>
            </a:r>
            <a:endParaRPr lang="en-US" b="1" dirty="0"/>
          </a:p>
        </p:txBody>
      </p:sp>
      <p:pic>
        <p:nvPicPr>
          <p:cNvPr id="27" name="Picture 26" descr="RIMT University"/>
          <p:cNvPicPr>
            <a:picLocks noChangeAspect="1" noChangeArrowheads="1"/>
          </p:cNvPicPr>
          <p:nvPr/>
        </p:nvPicPr>
        <p:blipFill>
          <a:blip r:embed="rId2"/>
          <a:srcRect/>
          <a:stretch>
            <a:fillRect/>
          </a:stretch>
        </p:blipFill>
        <p:spPr bwMode="auto">
          <a:xfrm>
            <a:off x="7518816" y="0"/>
            <a:ext cx="1625184" cy="894333"/>
          </a:xfrm>
          <a:prstGeom prst="rect">
            <a:avLst/>
          </a:prstGeom>
          <a:noFill/>
          <a:ln w="9525">
            <a:noFill/>
            <a:miter lim="800000"/>
            <a:headEnd/>
            <a:tailEnd/>
          </a:ln>
        </p:spPr>
      </p:pic>
      <p:sp>
        <p:nvSpPr>
          <p:cNvPr id="28" name="Rectangle 27">
            <a:extLst>
              <a:ext uri="{FF2B5EF4-FFF2-40B4-BE49-F238E27FC236}"/>
            </a:extLst>
          </p:cNvPr>
          <p:cNvSpPr/>
          <p:nvPr/>
        </p:nvSpPr>
        <p:spPr>
          <a:xfrm>
            <a:off x="0" y="6492202"/>
            <a:ext cx="5703984" cy="365798"/>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6651" tIns="48326" rIns="96651" bIns="48326" anchor="ctr"/>
          <a:lstStyle>
            <a:defPPr>
              <a:defRPr lang="en-US"/>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r>
              <a:rPr lang="en-GB" sz="1500" b="1" dirty="0">
                <a:ln w="22225">
                  <a:noFill/>
                  <a:prstDash val="solid"/>
                </a:ln>
                <a:solidFill>
                  <a:schemeClr val="bg1"/>
                </a:solidFill>
              </a:rPr>
              <a:t>education for life                              www.rimt.ac.in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algn="just">
              <a:lnSpc>
                <a:spcPct val="150000"/>
              </a:lnSpc>
            </a:pPr>
            <a:r>
              <a:rPr lang="en-US" sz="2400" b="1" dirty="0"/>
              <a:t>Buffer registers</a:t>
            </a:r>
            <a:r>
              <a:rPr lang="en-US" sz="2400" dirty="0"/>
              <a:t> are a type of registers used to store a binary word. These can be constructed using a series of </a:t>
            </a:r>
            <a:r>
              <a:rPr lang="en-US" sz="2400" dirty="0" smtClean="0"/>
              <a:t>flip-flops.</a:t>
            </a:r>
          </a:p>
          <a:p>
            <a:pPr algn="just">
              <a:lnSpc>
                <a:spcPct val="150000"/>
              </a:lnSpc>
            </a:pPr>
            <a:r>
              <a:rPr lang="en-US" sz="2400" b="1" dirty="0" smtClean="0"/>
              <a:t>Control logic </a:t>
            </a:r>
            <a:r>
              <a:rPr lang="en-US" sz="2400" dirty="0" smtClean="0"/>
              <a:t>is </a:t>
            </a:r>
            <a:r>
              <a:rPr lang="en-US" sz="2400" dirty="0"/>
              <a:t>a key part of a software program that controls the operations of the </a:t>
            </a:r>
            <a:r>
              <a:rPr lang="en-US" sz="2400" dirty="0" smtClean="0"/>
              <a:t>program </a:t>
            </a:r>
            <a:r>
              <a:rPr lang="en-US" sz="2400" dirty="0" err="1" smtClean="0"/>
              <a:t>i.e</a:t>
            </a:r>
            <a:r>
              <a:rPr lang="en-US" sz="2400" dirty="0" smtClean="0"/>
              <a:t> controller </a:t>
            </a:r>
            <a:r>
              <a:rPr lang="en-US" sz="2400" dirty="0"/>
              <a:t>that defines how a reactive system responds to events or conditional changes</a:t>
            </a:r>
            <a:r>
              <a:rPr lang="en-US" sz="2400" dirty="0" smtClean="0"/>
              <a:t>.</a:t>
            </a:r>
          </a:p>
          <a:p>
            <a:pPr algn="just">
              <a:lnSpc>
                <a:spcPct val="150000"/>
              </a:lnSpc>
            </a:pPr>
            <a:r>
              <a:rPr lang="en-US" sz="2400" b="1" dirty="0" smtClean="0"/>
              <a:t>Control and Status Register (CSR)</a:t>
            </a:r>
            <a:r>
              <a:rPr lang="en-US" sz="2400" dirty="0" smtClean="0"/>
              <a:t> is a register in many central processing units that are used as storage devices for information about instructions received from machines.</a:t>
            </a:r>
          </a:p>
          <a:p>
            <a:endParaRPr lang="en-US" dirty="0"/>
          </a:p>
        </p:txBody>
      </p:sp>
      <p:pic>
        <p:nvPicPr>
          <p:cNvPr id="4" name="Picture 3" descr="RIMT University"/>
          <p:cNvPicPr>
            <a:picLocks noChangeAspect="1" noChangeArrowheads="1"/>
          </p:cNvPicPr>
          <p:nvPr/>
        </p:nvPicPr>
        <p:blipFill>
          <a:blip r:embed="rId2"/>
          <a:srcRect/>
          <a:stretch>
            <a:fillRect/>
          </a:stretch>
        </p:blipFill>
        <p:spPr bwMode="auto">
          <a:xfrm>
            <a:off x="7518816" y="0"/>
            <a:ext cx="1625184" cy="894333"/>
          </a:xfrm>
          <a:prstGeom prst="rect">
            <a:avLst/>
          </a:prstGeom>
          <a:noFill/>
          <a:ln w="9525">
            <a:noFill/>
            <a:miter lim="800000"/>
            <a:headEnd/>
            <a:tailEnd/>
          </a:ln>
        </p:spPr>
      </p:pic>
      <p:sp>
        <p:nvSpPr>
          <p:cNvPr id="5" name="Rectangle 4">
            <a:extLst>
              <a:ext uri="{FF2B5EF4-FFF2-40B4-BE49-F238E27FC236}"/>
            </a:extLst>
          </p:cNvPr>
          <p:cNvSpPr/>
          <p:nvPr/>
        </p:nvSpPr>
        <p:spPr>
          <a:xfrm>
            <a:off x="0" y="6492202"/>
            <a:ext cx="5703984" cy="365798"/>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6651" tIns="48326" rIns="96651" bIns="48326" anchor="ctr"/>
          <a:lstStyle>
            <a:defPPr>
              <a:defRPr lang="en-US"/>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r>
              <a:rPr lang="en-GB" sz="1500" b="1" dirty="0">
                <a:ln w="22225">
                  <a:noFill/>
                  <a:prstDash val="solid"/>
                </a:ln>
                <a:solidFill>
                  <a:schemeClr val="bg1"/>
                </a:solidFill>
              </a:rPr>
              <a:t>education for life                              www.rimt.ac.in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Functions of Input-Output Interface</a:t>
            </a:r>
            <a:r>
              <a:rPr lang="en-US" b="1" dirty="0" smtClean="0"/>
              <a:t>:</a:t>
            </a:r>
            <a:endParaRPr lang="en-US" dirty="0"/>
          </a:p>
        </p:txBody>
      </p:sp>
      <p:sp>
        <p:nvSpPr>
          <p:cNvPr id="3" name="Content Placeholder 2"/>
          <p:cNvSpPr>
            <a:spLocks noGrp="1"/>
          </p:cNvSpPr>
          <p:nvPr>
            <p:ph idx="1"/>
          </p:nvPr>
        </p:nvSpPr>
        <p:spPr/>
        <p:txBody>
          <a:bodyPr>
            <a:normAutofit fontScale="55000" lnSpcReduction="20000"/>
          </a:bodyPr>
          <a:lstStyle/>
          <a:p>
            <a:pPr algn="just" fontAlgn="base">
              <a:lnSpc>
                <a:spcPct val="170000"/>
              </a:lnSpc>
            </a:pPr>
            <a:r>
              <a:rPr lang="en-US" dirty="0" smtClean="0"/>
              <a:t>It </a:t>
            </a:r>
            <a:r>
              <a:rPr lang="en-US" dirty="0"/>
              <a:t>is used to synchronize the operating speed of CPU with respect to input-output devices.</a:t>
            </a:r>
          </a:p>
          <a:p>
            <a:pPr algn="just" fontAlgn="base">
              <a:lnSpc>
                <a:spcPct val="170000"/>
              </a:lnSpc>
            </a:pPr>
            <a:r>
              <a:rPr lang="en-US" dirty="0"/>
              <a:t>It selects the input-output device which is appropriate for the interpretation of the input-output device.</a:t>
            </a:r>
          </a:p>
          <a:p>
            <a:pPr algn="just" fontAlgn="base">
              <a:lnSpc>
                <a:spcPct val="170000"/>
              </a:lnSpc>
            </a:pPr>
            <a:r>
              <a:rPr lang="en-US" dirty="0"/>
              <a:t>It is capable of providing signals like control and timing signals.</a:t>
            </a:r>
          </a:p>
          <a:p>
            <a:pPr algn="just" fontAlgn="base">
              <a:lnSpc>
                <a:spcPct val="170000"/>
              </a:lnSpc>
            </a:pPr>
            <a:r>
              <a:rPr lang="en-US" dirty="0"/>
              <a:t>In this data buffering can be possible through data bus.</a:t>
            </a:r>
          </a:p>
          <a:p>
            <a:pPr algn="just" fontAlgn="base">
              <a:lnSpc>
                <a:spcPct val="170000"/>
              </a:lnSpc>
            </a:pPr>
            <a:r>
              <a:rPr lang="en-US" dirty="0"/>
              <a:t>There are various error detectors.</a:t>
            </a:r>
          </a:p>
          <a:p>
            <a:pPr algn="just" fontAlgn="base">
              <a:lnSpc>
                <a:spcPct val="170000"/>
              </a:lnSpc>
            </a:pPr>
            <a:r>
              <a:rPr lang="en-US" dirty="0"/>
              <a:t>It converts serial data into parallel data and vice-versa.</a:t>
            </a:r>
          </a:p>
          <a:p>
            <a:pPr algn="just" fontAlgn="base">
              <a:lnSpc>
                <a:spcPct val="170000"/>
              </a:lnSpc>
            </a:pPr>
            <a:r>
              <a:rPr lang="en-US" dirty="0"/>
              <a:t>It also convert digital data into analog signal and vice-versa.</a:t>
            </a:r>
          </a:p>
          <a:p>
            <a:endParaRPr lang="en-US" dirty="0"/>
          </a:p>
        </p:txBody>
      </p:sp>
      <p:pic>
        <p:nvPicPr>
          <p:cNvPr id="4" name="Picture 3" descr="RIMT University"/>
          <p:cNvPicPr>
            <a:picLocks noChangeAspect="1" noChangeArrowheads="1"/>
          </p:cNvPicPr>
          <p:nvPr/>
        </p:nvPicPr>
        <p:blipFill>
          <a:blip r:embed="rId2"/>
          <a:srcRect/>
          <a:stretch>
            <a:fillRect/>
          </a:stretch>
        </p:blipFill>
        <p:spPr bwMode="auto">
          <a:xfrm>
            <a:off x="7518816" y="0"/>
            <a:ext cx="1625184" cy="894333"/>
          </a:xfrm>
          <a:prstGeom prst="rect">
            <a:avLst/>
          </a:prstGeom>
          <a:noFill/>
          <a:ln w="9525">
            <a:noFill/>
            <a:miter lim="800000"/>
            <a:headEnd/>
            <a:tailEnd/>
          </a:ln>
        </p:spPr>
      </p:pic>
      <p:sp>
        <p:nvSpPr>
          <p:cNvPr id="5" name="Rectangle 4">
            <a:extLst>
              <a:ext uri="{FF2B5EF4-FFF2-40B4-BE49-F238E27FC236}"/>
            </a:extLst>
          </p:cNvPr>
          <p:cNvSpPr/>
          <p:nvPr/>
        </p:nvSpPr>
        <p:spPr>
          <a:xfrm>
            <a:off x="0" y="6492202"/>
            <a:ext cx="5703984" cy="365798"/>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6651" tIns="48326" rIns="96651" bIns="48326" anchor="ctr"/>
          <a:lstStyle>
            <a:defPPr>
              <a:defRPr lang="en-US"/>
            </a:defPPr>
            <a:lvl1pPr algn="l" rtl="0" eaLnBrk="0" fontAlgn="base" hangingPunct="0">
              <a:spcBef>
                <a:spcPct val="0"/>
              </a:spcBef>
              <a:spcAft>
                <a:spcPct val="0"/>
              </a:spcAft>
              <a:defRPr sz="2400" kern="1200">
                <a:solidFill>
                  <a:schemeClr val="lt1"/>
                </a:solidFill>
                <a:latin typeface="+mn-lt"/>
                <a:ea typeface="+mn-ea"/>
                <a:cs typeface="+mn-cs"/>
              </a:defRPr>
            </a:lvl1pPr>
            <a:lvl2pPr marL="457200" algn="l" rtl="0" eaLnBrk="0" fontAlgn="base" hangingPunct="0">
              <a:spcBef>
                <a:spcPct val="0"/>
              </a:spcBef>
              <a:spcAft>
                <a:spcPct val="0"/>
              </a:spcAft>
              <a:defRPr sz="2400" kern="1200">
                <a:solidFill>
                  <a:schemeClr val="lt1"/>
                </a:solidFill>
                <a:latin typeface="+mn-lt"/>
                <a:ea typeface="+mn-ea"/>
                <a:cs typeface="+mn-cs"/>
              </a:defRPr>
            </a:lvl2pPr>
            <a:lvl3pPr marL="914400" algn="l" rtl="0" eaLnBrk="0" fontAlgn="base" hangingPunct="0">
              <a:spcBef>
                <a:spcPct val="0"/>
              </a:spcBef>
              <a:spcAft>
                <a:spcPct val="0"/>
              </a:spcAft>
              <a:defRPr sz="2400" kern="1200">
                <a:solidFill>
                  <a:schemeClr val="lt1"/>
                </a:solidFill>
                <a:latin typeface="+mn-lt"/>
                <a:ea typeface="+mn-ea"/>
                <a:cs typeface="+mn-cs"/>
              </a:defRPr>
            </a:lvl3pPr>
            <a:lvl4pPr marL="1371600" algn="l" rtl="0" eaLnBrk="0" fontAlgn="base" hangingPunct="0">
              <a:spcBef>
                <a:spcPct val="0"/>
              </a:spcBef>
              <a:spcAft>
                <a:spcPct val="0"/>
              </a:spcAft>
              <a:defRPr sz="2400" kern="1200">
                <a:solidFill>
                  <a:schemeClr val="lt1"/>
                </a:solidFill>
                <a:latin typeface="+mn-lt"/>
                <a:ea typeface="+mn-ea"/>
                <a:cs typeface="+mn-cs"/>
              </a:defRPr>
            </a:lvl4pPr>
            <a:lvl5pPr marL="1828800" algn="l"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r>
              <a:rPr lang="en-GB" sz="1500" b="1" dirty="0">
                <a:ln w="22225">
                  <a:noFill/>
                  <a:prstDash val="solid"/>
                </a:ln>
                <a:solidFill>
                  <a:schemeClr val="bg1"/>
                </a:solidFill>
              </a:rPr>
              <a:t>education for life                              www.rimt.ac.in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154</Words>
  <Application>Microsoft Office PowerPoint</Application>
  <PresentationFormat>On-screen Show (4:3)</PresentationFormat>
  <Paragraphs>47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    Computer Peripherals and Interfaces BTCS-3505    </vt:lpstr>
      <vt:lpstr>I/O INTERFACE</vt:lpstr>
      <vt:lpstr>Interface</vt:lpstr>
      <vt:lpstr>Input-Output Interface</vt:lpstr>
      <vt:lpstr>Slide 5</vt:lpstr>
      <vt:lpstr>Slide 6</vt:lpstr>
      <vt:lpstr>Functions of Input-Output Interface: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 INTERFACE</dc:title>
  <dc:creator>Intel</dc:creator>
  <cp:lastModifiedBy>Admin</cp:lastModifiedBy>
  <cp:revision>16</cp:revision>
  <dcterms:created xsi:type="dcterms:W3CDTF">2022-10-30T15:58:17Z</dcterms:created>
  <dcterms:modified xsi:type="dcterms:W3CDTF">2023-06-23T09:02:04Z</dcterms:modified>
</cp:coreProperties>
</file>