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1"/>
  </p:sldMasterIdLst>
  <p:notesMasterIdLst>
    <p:notesMasterId r:id="rId21"/>
  </p:notesMasterIdLst>
  <p:handoutMasterIdLst>
    <p:handoutMasterId r:id="rId22"/>
  </p:handoutMasterIdLst>
  <p:sldIdLst>
    <p:sldId id="332" r:id="rId2"/>
    <p:sldId id="328" r:id="rId3"/>
    <p:sldId id="270" r:id="rId4"/>
    <p:sldId id="319" r:id="rId5"/>
    <p:sldId id="323" r:id="rId6"/>
    <p:sldId id="300" r:id="rId7"/>
    <p:sldId id="324" r:id="rId8"/>
    <p:sldId id="305" r:id="rId9"/>
    <p:sldId id="306" r:id="rId10"/>
    <p:sldId id="307" r:id="rId11"/>
    <p:sldId id="280" r:id="rId12"/>
    <p:sldId id="281" r:id="rId13"/>
    <p:sldId id="282" r:id="rId14"/>
    <p:sldId id="302" r:id="rId15"/>
    <p:sldId id="275" r:id="rId16"/>
    <p:sldId id="318" r:id="rId17"/>
    <p:sldId id="329" r:id="rId18"/>
    <p:sldId id="331" r:id="rId19"/>
    <p:sldId id="330" r:id="rId2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17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3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53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70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5886" algn="l" defTabSz="914354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063" algn="l" defTabSz="914354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240" algn="l" defTabSz="914354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417" algn="l" defTabSz="914354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506" y="-144"/>
      </p:cViewPr>
      <p:guideLst>
        <p:guide orient="horz" pos="813"/>
        <p:guide pos="5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571" tIns="45786" rIns="91571" bIns="45786" numCol="1" anchor="ctr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Helvetica" charset="0"/>
              </a:defRPr>
            </a:lvl1pPr>
          </a:lstStyle>
          <a:p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22738" y="0"/>
            <a:ext cx="3205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571" tIns="45786" rIns="91571" bIns="45786" numCol="1" anchor="ctr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Helvetica" charset="0"/>
              </a:defRPr>
            </a:lvl1pPr>
          </a:lstStyle>
          <a:p>
            <a:endParaRPr 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56700"/>
            <a:ext cx="320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571" tIns="45786" rIns="91571" bIns="45786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Helvetica" charset="0"/>
              </a:defRPr>
            </a:lvl1pPr>
          </a:lstStyle>
          <a:p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22738" y="9156700"/>
            <a:ext cx="3205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571" tIns="45786" rIns="91571" bIns="45786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Helvetica" charset="0"/>
              </a:defRPr>
            </a:lvl1pPr>
          </a:lstStyle>
          <a:p>
            <a:fld id="{91AFBFCD-3C08-4618-9204-E64AC152A8A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4" tIns="48326" rIns="96654" bIns="48326" numCol="1" anchor="ctr" anchorCtr="0" compatLnSpc="1">
            <a:prstTxWarp prst="textNoShape">
              <a:avLst/>
            </a:prstTxWarp>
          </a:bodyPr>
          <a:lstStyle>
            <a:lvl1pPr defTabSz="966788">
              <a:defRPr sz="1400">
                <a:latin typeface="Helvetica" charset="0"/>
              </a:defRPr>
            </a:lvl1pPr>
          </a:lstStyle>
          <a:p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4" tIns="48326" rIns="96654" bIns="48326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400">
                <a:latin typeface="Helvetica" charset="0"/>
              </a:defRPr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4" tIns="48326" rIns="96654" bIns="483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4" tIns="48326" rIns="96654" bIns="48326" numCol="1" anchor="b" anchorCtr="0" compatLnSpc="1">
            <a:prstTxWarp prst="textNoShape">
              <a:avLst/>
            </a:prstTxWarp>
          </a:bodyPr>
          <a:lstStyle>
            <a:lvl1pPr defTabSz="966788">
              <a:defRPr sz="1400">
                <a:latin typeface="Helvetica" charset="0"/>
              </a:defRPr>
            </a:lvl1pPr>
          </a:lstStyle>
          <a:p>
            <a:endParaRPr lang="en-U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4" tIns="48326" rIns="96654" bIns="48326" numCol="1" anchor="b" anchorCtr="0" compatLnSpc="1">
            <a:prstTxWarp prst="textNoShape">
              <a:avLst/>
            </a:prstTxWarp>
          </a:bodyPr>
          <a:lstStyle>
            <a:lvl1pPr algn="r" defTabSz="966788">
              <a:defRPr sz="1400">
                <a:latin typeface="Helvetica" charset="0"/>
              </a:defRPr>
            </a:lvl1pPr>
          </a:lstStyle>
          <a:p>
            <a:fld id="{02F16C88-F39A-4DF9-B7B5-59B55B9CD40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1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3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53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70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5886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4185DD-AD59-4489-A2B3-93AA1BCBB6E7}" type="slidenum">
              <a:rPr lang="en-US"/>
              <a:pPr/>
              <a:t>3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2CE7DC-3D85-4DDD-BF4C-570F28F2ECCA}" type="slidenum">
              <a:rPr lang="en-US"/>
              <a:pPr/>
              <a:t>12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9AD474-731A-4578-AC3E-135273C87A76}" type="slidenum">
              <a:rPr lang="en-US"/>
              <a:pPr/>
              <a:t>13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0BEA17-AB55-483D-A32B-3AA34148665B}" type="slidenum">
              <a:rPr lang="en-US"/>
              <a:pPr/>
              <a:t>14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7BF30F-F89D-46F5-888C-4672D469EE32}" type="slidenum">
              <a:rPr lang="en-US"/>
              <a:pPr/>
              <a:t>15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A1ABB6-F1EF-4036-A9D6-5C75D5E3CF82}" type="slidenum">
              <a:rPr lang="en-US"/>
              <a:pPr/>
              <a:t>16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4185DD-AD59-4489-A2B3-93AA1BCBB6E7}" type="slidenum">
              <a:rPr lang="en-US"/>
              <a:pPr/>
              <a:t>18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05F138-87CE-4781-80F4-EBA3CA2D31E3}" type="slidenum">
              <a:rPr lang="en-US"/>
              <a:pPr/>
              <a:t>4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26CA19-F946-448E-874B-2798AE0F2303}" type="slidenum">
              <a:rPr lang="en-US"/>
              <a:pPr/>
              <a:t>5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150A74-868A-4EDE-9761-419A05E72F40}" type="slidenum">
              <a:rPr lang="en-US"/>
              <a:pPr/>
              <a:t>6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8E055A-FDA2-4DF3-9EE4-C0225B71B0E1}" type="slidenum">
              <a:rPr lang="en-US"/>
              <a:pPr/>
              <a:t>7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7A496D-8F0F-4B04-84DC-1BAB5363F18D}" type="slidenum">
              <a:rPr lang="en-US"/>
              <a:pPr/>
              <a:t>8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D4E08B-0731-489C-B39F-6BE5159FC108}" type="slidenum">
              <a:rPr lang="en-US"/>
              <a:pPr/>
              <a:t>9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2F5C26-E61D-4E44-B648-B65136E541A1}" type="slidenum">
              <a:rPr lang="en-US"/>
              <a:pPr/>
              <a:t>10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EF99BA-9FB4-4F76-8EF2-9580FF45E840}" type="slidenum">
              <a:rPr lang="en-US"/>
              <a:pPr/>
              <a:t>11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20/06/2023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20/06/2023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20/06/2023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20/06/2023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20/06/2023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20/06/2023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20/06/2023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20/06/2023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20/06/2023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20/06/2023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20/06/2023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20/06/2023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1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762000"/>
            <a:ext cx="7884876" cy="2286000"/>
          </a:xfrm>
        </p:spPr>
        <p:txBody>
          <a:bodyPr>
            <a:normAutofit fontScale="90000"/>
          </a:bodyPr>
          <a:lstStyle/>
          <a:p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US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Operating System/ BTCS-2401</a:t>
            </a:r>
            <a:r>
              <a:rPr lang="en-IN" b="1" dirty="0" smtClean="0"/>
              <a:t/>
            </a:r>
            <a:br>
              <a:rPr lang="en-IN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9525"/>
            <a:ext cx="1477648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5125445" y="6392864"/>
            <a:ext cx="4018557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Computer Science &amp;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5467350" y="4038600"/>
            <a:ext cx="3469616" cy="14478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/>
              <a:t>Prepared by</a:t>
            </a:r>
            <a:r>
              <a:rPr lang="en-IN" sz="4000" dirty="0" smtClean="0"/>
              <a:t>: Er. Jasdeep Singh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742950" y="2590800"/>
            <a:ext cx="5114934" cy="14478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96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en-IN" sz="9600" dirty="0" smtClean="0">
                <a:solidFill>
                  <a:srgbClr val="7030A0"/>
                </a:solidFill>
                <a:latin typeface="+mn-lt"/>
              </a:rPr>
            </a:br>
            <a:r>
              <a:rPr lang="en-US" sz="9600" dirty="0">
                <a:latin typeface="+mn-lt"/>
              </a:rPr>
              <a:t>Course Name</a:t>
            </a:r>
            <a:r>
              <a:rPr lang="en-US" sz="9600" dirty="0" smtClean="0">
                <a:latin typeface="+mn-lt"/>
              </a:rPr>
              <a:t>: B.Tech CSE</a:t>
            </a:r>
            <a:r>
              <a:rPr lang="en-US" sz="9600" dirty="0">
                <a:latin typeface="+mn-lt"/>
              </a:rPr>
              <a:t/>
            </a:r>
            <a:br>
              <a:rPr lang="en-US" sz="9600" dirty="0">
                <a:latin typeface="+mn-lt"/>
              </a:rPr>
            </a:br>
            <a:r>
              <a:rPr lang="en-US" sz="9600" dirty="0">
                <a:latin typeface="+mn-lt"/>
              </a:rPr>
              <a:t>Semester</a:t>
            </a:r>
            <a:r>
              <a:rPr lang="en-US" sz="9600" dirty="0" smtClean="0">
                <a:latin typeface="+mn-lt"/>
              </a:rPr>
              <a:t>: 4th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4" y="6392864"/>
            <a:ext cx="4992915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39092" y="1131399"/>
            <a:ext cx="77724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Distributed-Operating Systems (Cont.)</a:t>
            </a:r>
          </a:p>
        </p:txBody>
      </p:sp>
      <p:sp>
        <p:nvSpPr>
          <p:cNvPr id="31747" name="Rectangle 1027"/>
          <p:cNvSpPr>
            <a:spLocks noGrp="1" noChangeArrowheads="1"/>
          </p:cNvSpPr>
          <p:nvPr>
            <p:ph idx="1"/>
          </p:nvPr>
        </p:nvSpPr>
        <p:spPr>
          <a:xfrm>
            <a:off x="693908" y="1880603"/>
            <a:ext cx="7791450" cy="45307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Process Migration – execute an entire process, or parts of it, at different sites</a:t>
            </a:r>
          </a:p>
          <a:p>
            <a:pPr lvl="1"/>
            <a:r>
              <a:rPr lang="en-US" b="1" dirty="0" smtClean="0"/>
              <a:t>Load balancing </a:t>
            </a:r>
            <a:r>
              <a:rPr lang="en-US" dirty="0" smtClean="0"/>
              <a:t>– distribute processes across network to even the workload</a:t>
            </a:r>
          </a:p>
          <a:p>
            <a:pPr lvl="1"/>
            <a:r>
              <a:rPr lang="en-US" b="1" dirty="0" smtClean="0"/>
              <a:t>Computation speedup </a:t>
            </a:r>
            <a:r>
              <a:rPr lang="en-US" dirty="0" smtClean="0"/>
              <a:t>– sub processes can run concurrently on different sites</a:t>
            </a:r>
          </a:p>
          <a:p>
            <a:pPr lvl="1"/>
            <a:r>
              <a:rPr lang="en-US" b="1" dirty="0" smtClean="0"/>
              <a:t>Hardware preference </a:t>
            </a:r>
            <a:r>
              <a:rPr lang="en-US" dirty="0" smtClean="0"/>
              <a:t>– process execution may require specialized processor</a:t>
            </a:r>
          </a:p>
          <a:p>
            <a:pPr lvl="1"/>
            <a:r>
              <a:rPr lang="en-US" b="1" dirty="0" smtClean="0"/>
              <a:t>Software preference </a:t>
            </a:r>
            <a:r>
              <a:rPr lang="en-US" dirty="0" smtClean="0"/>
              <a:t>– required software may be available at only a particular site</a:t>
            </a:r>
          </a:p>
          <a:p>
            <a:pPr lvl="1"/>
            <a:r>
              <a:rPr lang="en-US" b="1" dirty="0" smtClean="0"/>
              <a:t>Data access </a:t>
            </a:r>
            <a:r>
              <a:rPr lang="en-US" dirty="0" smtClean="0"/>
              <a:t>– run process remotely, rather than transfer all data locally</a:t>
            </a: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9525"/>
            <a:ext cx="1477648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4" y="6392864"/>
            <a:ext cx="4992915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277814"/>
            <a:ext cx="791845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Network Structure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1233489"/>
            <a:ext cx="7645400" cy="4530725"/>
          </a:xfrm>
        </p:spPr>
        <p:txBody>
          <a:bodyPr/>
          <a:lstStyle/>
          <a:p>
            <a:r>
              <a:rPr lang="en-US" b="1" dirty="0" smtClean="0"/>
              <a:t>Local-Area Network</a:t>
            </a:r>
            <a:r>
              <a:rPr lang="en-US" dirty="0" smtClean="0"/>
              <a:t> (</a:t>
            </a:r>
            <a:r>
              <a:rPr lang="en-US" b="1" dirty="0" smtClean="0"/>
              <a:t>LAN</a:t>
            </a:r>
            <a:r>
              <a:rPr lang="en-US" dirty="0" smtClean="0"/>
              <a:t>) – designed to cover small geographical area.</a:t>
            </a:r>
          </a:p>
          <a:p>
            <a:pPr lvl="1"/>
            <a:r>
              <a:rPr lang="en-US" dirty="0" err="1" smtClean="0"/>
              <a:t>Multiaccess</a:t>
            </a:r>
            <a:r>
              <a:rPr lang="en-US" dirty="0" smtClean="0"/>
              <a:t> bus, ring, or star network</a:t>
            </a:r>
          </a:p>
          <a:p>
            <a:pPr lvl="1"/>
            <a:r>
              <a:rPr lang="en-US" dirty="0" smtClean="0"/>
              <a:t>Speed </a:t>
            </a:r>
            <a:r>
              <a:rPr lang="en-US" dirty="0" smtClean="0">
                <a:sym typeface="Symbol" pitchFamily="18" charset="2"/>
              </a:rPr>
              <a:t> 10 – 100 megabits/second</a:t>
            </a:r>
          </a:p>
          <a:p>
            <a:pPr lvl="1"/>
            <a:r>
              <a:rPr lang="en-US" dirty="0" smtClean="0">
                <a:sym typeface="Symbol" pitchFamily="18" charset="2"/>
              </a:rPr>
              <a:t>Broadcast is fast and cheap</a:t>
            </a:r>
          </a:p>
          <a:p>
            <a:pPr lvl="1"/>
            <a:r>
              <a:rPr lang="en-US" dirty="0" smtClean="0">
                <a:sym typeface="Symbol" pitchFamily="18" charset="2"/>
              </a:rPr>
              <a:t>Nodes: </a:t>
            </a:r>
          </a:p>
          <a:p>
            <a:pPr lvl="2"/>
            <a:r>
              <a:rPr lang="en-US" dirty="0" smtClean="0"/>
              <a:t>usually workstations and/or personal computers </a:t>
            </a:r>
          </a:p>
          <a:p>
            <a:pPr lvl="2"/>
            <a:r>
              <a:rPr lang="en-US" dirty="0" smtClean="0"/>
              <a:t>a few (usually one or two) mainframes</a:t>
            </a: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9525"/>
            <a:ext cx="1477648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4" y="6392864"/>
            <a:ext cx="4992915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5786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 Depiction of typical LAN</a:t>
            </a:r>
          </a:p>
        </p:txBody>
      </p:sp>
      <p:pic>
        <p:nvPicPr>
          <p:cNvPr id="3584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5309" y="1774679"/>
            <a:ext cx="5978525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9525"/>
            <a:ext cx="1477648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4" y="6392864"/>
            <a:ext cx="4992915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Network Types (Cont.)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867923" y="1783008"/>
            <a:ext cx="7662862" cy="4483100"/>
          </a:xfrm>
        </p:spPr>
        <p:txBody>
          <a:bodyPr/>
          <a:lstStyle/>
          <a:p>
            <a:r>
              <a:rPr lang="en-US" b="1" dirty="0" smtClean="0"/>
              <a:t>Wide-Area Network</a:t>
            </a:r>
            <a:r>
              <a:rPr lang="en-US" dirty="0" smtClean="0"/>
              <a:t> (</a:t>
            </a:r>
            <a:r>
              <a:rPr lang="en-US" b="1" dirty="0" smtClean="0"/>
              <a:t>WAN</a:t>
            </a:r>
            <a:r>
              <a:rPr lang="en-US" dirty="0" smtClean="0"/>
              <a:t>) – links geographically separated sites</a:t>
            </a:r>
          </a:p>
          <a:p>
            <a:pPr lvl="1"/>
            <a:r>
              <a:rPr lang="en-US" dirty="0" smtClean="0"/>
              <a:t>Point-to-point connections over long-haul lines (often leased from a phone company)</a:t>
            </a:r>
          </a:p>
          <a:p>
            <a:pPr lvl="1"/>
            <a:r>
              <a:rPr lang="en-US" dirty="0" smtClean="0"/>
              <a:t>Speed </a:t>
            </a:r>
            <a:r>
              <a:rPr lang="en-US" dirty="0" smtClean="0">
                <a:sym typeface="Symbol" pitchFamily="18" charset="2"/>
              </a:rPr>
              <a:t> 1.544 – 45  megabits/second</a:t>
            </a:r>
          </a:p>
          <a:p>
            <a:pPr lvl="1"/>
            <a:r>
              <a:rPr lang="en-US" dirty="0" smtClean="0">
                <a:sym typeface="Symbol" pitchFamily="18" charset="2"/>
              </a:rPr>
              <a:t>Broadcast usually requires multiple messages</a:t>
            </a:r>
          </a:p>
          <a:p>
            <a:pPr lvl="1"/>
            <a:r>
              <a:rPr lang="en-US" dirty="0" smtClean="0">
                <a:sym typeface="Symbol" pitchFamily="18" charset="2"/>
              </a:rPr>
              <a:t>Nodes: </a:t>
            </a:r>
          </a:p>
          <a:p>
            <a:pPr lvl="2"/>
            <a:r>
              <a:rPr lang="en-US" dirty="0" smtClean="0"/>
              <a:t>usually a high percentage of mainframes</a:t>
            </a: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9525"/>
            <a:ext cx="1477648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4" y="6392864"/>
            <a:ext cx="4992915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title"/>
          </p:nvPr>
        </p:nvSpPr>
        <p:spPr>
          <a:xfrm>
            <a:off x="712788" y="471488"/>
            <a:ext cx="840105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dirty="0" smtClean="0"/>
              <a:t>Communication Processors in a</a:t>
            </a:r>
            <a:br>
              <a:rPr lang="en-US" sz="2800" dirty="0" smtClean="0"/>
            </a:br>
            <a:r>
              <a:rPr lang="en-US" sz="2800" dirty="0" smtClean="0"/>
              <a:t>Wide-Area Network</a:t>
            </a:r>
          </a:p>
        </p:txBody>
      </p:sp>
      <p:pic>
        <p:nvPicPr>
          <p:cNvPr id="3993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3051" y="1335089"/>
            <a:ext cx="586422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9525"/>
            <a:ext cx="1477648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4" y="6392864"/>
            <a:ext cx="4992915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Network Topology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Sites in the system can be physically connected in a variety of ways; they are compared with respect to the following criteria:</a:t>
            </a:r>
          </a:p>
          <a:p>
            <a:pPr lvl="1"/>
            <a:r>
              <a:rPr lang="en-US" b="1" dirty="0" smtClean="0"/>
              <a:t>Installation cost </a:t>
            </a:r>
            <a:r>
              <a:rPr lang="en-US" dirty="0" smtClean="0"/>
              <a:t>-  How expensive is it to link the various sites in the system?</a:t>
            </a:r>
          </a:p>
          <a:p>
            <a:pPr lvl="1"/>
            <a:r>
              <a:rPr lang="en-US" b="1" dirty="0" smtClean="0"/>
              <a:t>Communication cost </a:t>
            </a:r>
            <a:r>
              <a:rPr lang="en-US" dirty="0" smtClean="0"/>
              <a:t>-  How long does it take to send a message from site </a:t>
            </a:r>
            <a:r>
              <a:rPr lang="en-US" i="1" dirty="0" smtClean="0"/>
              <a:t>A</a:t>
            </a:r>
            <a:r>
              <a:rPr lang="en-US" dirty="0" smtClean="0"/>
              <a:t> to site </a:t>
            </a:r>
            <a:r>
              <a:rPr lang="en-US" i="1" dirty="0" smtClean="0"/>
              <a:t>B</a:t>
            </a:r>
            <a:r>
              <a:rPr lang="en-US" dirty="0" smtClean="0"/>
              <a:t>?</a:t>
            </a:r>
          </a:p>
          <a:p>
            <a:pPr lvl="1"/>
            <a:r>
              <a:rPr lang="en-US" b="1" dirty="0" smtClean="0"/>
              <a:t>Reliability</a:t>
            </a:r>
            <a:r>
              <a:rPr lang="en-US" dirty="0" smtClean="0"/>
              <a:t> -   If a link or a site in the system fails, can the remaining sites still communicate with each other?</a:t>
            </a:r>
          </a:p>
          <a:p>
            <a:pPr lvl="1"/>
            <a:endParaRPr lang="en-US" sz="800" dirty="0" smtClean="0"/>
          </a:p>
          <a:p>
            <a:r>
              <a:rPr lang="en-US" dirty="0" smtClean="0"/>
              <a:t>The various topologies are depicted as graphs whose nodes correspond to sites</a:t>
            </a:r>
          </a:p>
          <a:p>
            <a:pPr lvl="1"/>
            <a:r>
              <a:rPr lang="en-US" dirty="0" smtClean="0"/>
              <a:t>An edge from node </a:t>
            </a:r>
            <a:r>
              <a:rPr lang="en-US" i="1" dirty="0" smtClean="0"/>
              <a:t>A</a:t>
            </a:r>
            <a:r>
              <a:rPr lang="en-US" dirty="0" smtClean="0"/>
              <a:t> to node </a:t>
            </a:r>
            <a:r>
              <a:rPr lang="en-US" i="1" dirty="0" smtClean="0"/>
              <a:t>B</a:t>
            </a:r>
            <a:r>
              <a:rPr lang="en-US" dirty="0" smtClean="0"/>
              <a:t> corresponds to a direct connection between the two sites</a:t>
            </a:r>
          </a:p>
          <a:p>
            <a:pPr lvl="1"/>
            <a:endParaRPr lang="en-US" sz="800" dirty="0" smtClean="0"/>
          </a:p>
          <a:p>
            <a:r>
              <a:rPr lang="en-US" dirty="0" smtClean="0"/>
              <a:t>The following six items depict various network topologies</a:t>
            </a: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9525"/>
            <a:ext cx="1477648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4" y="6392864"/>
            <a:ext cx="4992915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27538" y="282057"/>
            <a:ext cx="8305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Network Topology</a:t>
            </a:r>
          </a:p>
        </p:txBody>
      </p:sp>
      <p:pic>
        <p:nvPicPr>
          <p:cNvPr id="4403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1510" y="1814514"/>
            <a:ext cx="4229100" cy="504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9525"/>
            <a:ext cx="1477648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4" y="6392864"/>
            <a:ext cx="4992915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Distributed system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Types of Network-Based Operating Systems</a:t>
            </a:r>
          </a:p>
          <a:p>
            <a:r>
              <a:rPr lang="en-US" sz="2400" dirty="0" smtClean="0"/>
              <a:t>Network Structure</a:t>
            </a:r>
          </a:p>
          <a:p>
            <a:r>
              <a:rPr lang="en-US" sz="2400" dirty="0" smtClean="0"/>
              <a:t>Network Topology</a:t>
            </a:r>
          </a:p>
          <a:p>
            <a:endParaRPr lang="en-US" sz="2400" dirty="0" smtClean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9525"/>
            <a:ext cx="1477648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4" y="6392864"/>
            <a:ext cx="4992915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46970" y="573234"/>
            <a:ext cx="7685087" cy="576262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dirty="0" smtClean="0"/>
              <a:t>Topics To Be Next Covered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839788" y="1290639"/>
            <a:ext cx="7351712" cy="44831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System Characteristics	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Features of Real-Time Systems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Implementing Real-Time Operating Systems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Real-Time CPU Scheduling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An Example: </a:t>
            </a:r>
            <a:r>
              <a:rPr lang="en-US" dirty="0" err="1" smtClean="0"/>
              <a:t>Vx</a:t>
            </a:r>
            <a:r>
              <a:rPr lang="en-US" dirty="0" smtClean="0"/>
              <a:t> Works 5.x</a:t>
            </a: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9525"/>
            <a:ext cx="1477648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4" y="6392864"/>
            <a:ext cx="4992915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err="1" smtClean="0"/>
              <a:t>Silberschatz</a:t>
            </a:r>
            <a:r>
              <a:rPr lang="en-US" sz="2400" dirty="0" smtClean="0"/>
              <a:t> and Peter B. Calvin, “Operating System Concepts" Addison Wesley Publishing Company</a:t>
            </a:r>
          </a:p>
          <a:p>
            <a:pPr>
              <a:defRPr/>
            </a:pPr>
            <a:r>
              <a:rPr lang="en-US" sz="2400" dirty="0" smtClean="0"/>
              <a:t> </a:t>
            </a:r>
            <a:r>
              <a:rPr lang="en-US" sz="2400" dirty="0" err="1" smtClean="0"/>
              <a:t>Dhamdhere</a:t>
            </a:r>
            <a:r>
              <a:rPr lang="en-US" sz="2400" dirty="0" smtClean="0"/>
              <a:t>, “Systems Programming &amp; Operating Systems Tata McGraw Hill</a:t>
            </a:r>
          </a:p>
          <a:p>
            <a:pPr>
              <a:buFont typeface="Wingdings 2" charset="2"/>
              <a:buNone/>
              <a:defRPr/>
            </a:pPr>
            <a:r>
              <a:rPr lang="en-US" cap="all" dirty="0" smtClean="0"/>
              <a:t> 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9525"/>
            <a:ext cx="1477648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4" y="6392864"/>
            <a:ext cx="4992915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800" dirty="0" smtClean="0"/>
              <a:t>Topic 25</a:t>
            </a:r>
            <a:r>
              <a:rPr lang="en-US" sz="4800" baseline="30000" dirty="0" smtClean="0"/>
              <a:t>th</a:t>
            </a:r>
            <a:r>
              <a:rPr lang="en-US" sz="4800" dirty="0" smtClean="0"/>
              <a:t> : Distributed System Structures</a:t>
            </a:r>
            <a:endParaRPr lang="en-US" sz="4800" dirty="0"/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6"/>
            <a:ext cx="7854950" cy="2414588"/>
          </a:xfrm>
        </p:spPr>
        <p:txBody>
          <a:bodyPr tIns="32001" bIns="32001">
            <a:norm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sz="1800" dirty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9525"/>
            <a:ext cx="1477648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4" y="6392864"/>
            <a:ext cx="4992915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46970" y="573234"/>
            <a:ext cx="7685087" cy="576262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dirty="0" smtClean="0"/>
              <a:t>Topics To Be Covered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839788" y="1290639"/>
            <a:ext cx="7351712" cy="4483100"/>
          </a:xfrm>
        </p:spPr>
        <p:txBody>
          <a:bodyPr/>
          <a:lstStyle/>
          <a:p>
            <a:r>
              <a:rPr lang="en-US" b="1" dirty="0" smtClean="0"/>
              <a:t>Distributed system</a:t>
            </a:r>
            <a:r>
              <a:rPr lang="en-US" dirty="0" smtClean="0"/>
              <a:t> </a:t>
            </a:r>
          </a:p>
          <a:p>
            <a:r>
              <a:rPr lang="en-US" dirty="0" smtClean="0"/>
              <a:t>Types of Network-Based Operating Systems</a:t>
            </a:r>
          </a:p>
          <a:p>
            <a:r>
              <a:rPr lang="en-US" dirty="0" smtClean="0"/>
              <a:t>Network Structure</a:t>
            </a:r>
          </a:p>
          <a:p>
            <a:r>
              <a:rPr lang="en-US" dirty="0" smtClean="0"/>
              <a:t>Network Topology</a:t>
            </a: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9525"/>
            <a:ext cx="1477648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4" y="6392864"/>
            <a:ext cx="4992915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527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Chapter Objectives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51927" y="2029217"/>
            <a:ext cx="7337425" cy="4030663"/>
          </a:xfrm>
        </p:spPr>
        <p:txBody>
          <a:bodyPr/>
          <a:lstStyle/>
          <a:p>
            <a:r>
              <a:rPr lang="en-US" dirty="0" smtClean="0"/>
              <a:t>To provide a high-level overview of distributed systems and the networks that interconnect them</a:t>
            </a:r>
          </a:p>
          <a:p>
            <a:endParaRPr lang="en-US" dirty="0" smtClean="0"/>
          </a:p>
          <a:p>
            <a:r>
              <a:rPr lang="en-US" dirty="0" smtClean="0"/>
              <a:t>To discuss the general structure of distributed operating systems</a:t>
            </a: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9525"/>
            <a:ext cx="1477648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4" y="6392864"/>
            <a:ext cx="4992915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Distributed system</a:t>
            </a:r>
            <a:endParaRPr lang="en-US" dirty="0" smtClean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Distributed system</a:t>
            </a:r>
            <a:r>
              <a:rPr lang="en-US" dirty="0" smtClean="0"/>
              <a:t> is collection of loosely coupled processors interconnected by a communications network</a:t>
            </a:r>
          </a:p>
          <a:p>
            <a:endParaRPr lang="en-US" sz="900" dirty="0" smtClean="0"/>
          </a:p>
          <a:p>
            <a:r>
              <a:rPr lang="en-US" dirty="0" smtClean="0"/>
              <a:t>Processors variously called </a:t>
            </a:r>
            <a:r>
              <a:rPr lang="en-US" i="1" dirty="0" smtClean="0"/>
              <a:t>nodes, computers, machines, hosts</a:t>
            </a:r>
          </a:p>
          <a:p>
            <a:pPr lvl="1"/>
            <a:r>
              <a:rPr lang="en-US" i="1" dirty="0" smtClean="0"/>
              <a:t>Site</a:t>
            </a:r>
            <a:r>
              <a:rPr lang="en-US" dirty="0" smtClean="0"/>
              <a:t> is location of the processor</a:t>
            </a:r>
          </a:p>
          <a:p>
            <a:pPr lvl="1"/>
            <a:endParaRPr lang="en-US" sz="900" dirty="0" smtClean="0"/>
          </a:p>
          <a:p>
            <a:r>
              <a:rPr lang="en-US" dirty="0" smtClean="0"/>
              <a:t>Reasons for distributed systems</a:t>
            </a:r>
          </a:p>
          <a:p>
            <a:pPr lvl="1"/>
            <a:r>
              <a:rPr lang="en-US" dirty="0" smtClean="0"/>
              <a:t>Resource sharing</a:t>
            </a:r>
          </a:p>
          <a:p>
            <a:pPr lvl="2"/>
            <a:r>
              <a:rPr lang="en-US" dirty="0" smtClean="0"/>
              <a:t>sharing and printing files at remote sites</a:t>
            </a:r>
          </a:p>
          <a:p>
            <a:pPr lvl="2"/>
            <a:r>
              <a:rPr lang="en-US" dirty="0" smtClean="0"/>
              <a:t>processing information in a distributed database</a:t>
            </a:r>
          </a:p>
          <a:p>
            <a:pPr lvl="2"/>
            <a:r>
              <a:rPr lang="en-US" dirty="0" smtClean="0"/>
              <a:t>using remote specialized hardware devices</a:t>
            </a:r>
          </a:p>
          <a:p>
            <a:pPr lvl="1"/>
            <a:r>
              <a:rPr lang="en-US" dirty="0" smtClean="0"/>
              <a:t>Computation speedup – </a:t>
            </a:r>
            <a:r>
              <a:rPr lang="en-US" b="1" dirty="0" smtClean="0"/>
              <a:t>load sharing</a:t>
            </a:r>
          </a:p>
          <a:p>
            <a:pPr lvl="1"/>
            <a:r>
              <a:rPr lang="en-US" dirty="0" smtClean="0"/>
              <a:t>Reliability – detect and recover from site failure, function transfer, reintegrate failed site</a:t>
            </a:r>
          </a:p>
          <a:p>
            <a:pPr lvl="1"/>
            <a:r>
              <a:rPr lang="en-US" dirty="0" smtClean="0"/>
              <a:t>Communication – message passing</a:t>
            </a: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9525"/>
            <a:ext cx="1477648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4" y="6392864"/>
            <a:ext cx="4992915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0869"/>
            <a:ext cx="8305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 Distributed System</a:t>
            </a:r>
          </a:p>
        </p:txBody>
      </p:sp>
      <p:pic>
        <p:nvPicPr>
          <p:cNvPr id="2355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444" y="1700140"/>
            <a:ext cx="70421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9525"/>
            <a:ext cx="1477648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4" y="6392864"/>
            <a:ext cx="4992915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0" y="277814"/>
            <a:ext cx="7645400" cy="576262"/>
          </a:xfrm>
        </p:spPr>
        <p:txBody>
          <a:bodyPr/>
          <a:lstStyle/>
          <a:p>
            <a:pPr eaLnBrk="1" hangingPunct="1"/>
            <a:r>
              <a:rPr lang="en-US" sz="3000" dirty="0" smtClean="0"/>
              <a:t>Types of Distributed Operating Systems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Network Operating Systems</a:t>
            </a:r>
          </a:p>
          <a:p>
            <a:endParaRPr lang="en-US" smtClean="0"/>
          </a:p>
          <a:p>
            <a:r>
              <a:rPr lang="en-US" smtClean="0"/>
              <a:t>Distributed Operating Systems</a:t>
            </a:r>
          </a:p>
          <a:p>
            <a:pPr>
              <a:buFont typeface="Monotype Sorts" charset="2"/>
              <a:buNone/>
            </a:pPr>
            <a:endParaRPr lang="en-US" smtClean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9525"/>
            <a:ext cx="1477648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4" y="6392864"/>
            <a:ext cx="4992915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6862" y="422734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Network-Operating Systems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820738" y="1691592"/>
            <a:ext cx="7491412" cy="4516438"/>
          </a:xfrm>
        </p:spPr>
        <p:txBody>
          <a:bodyPr/>
          <a:lstStyle/>
          <a:p>
            <a:r>
              <a:rPr lang="en-US" dirty="0" smtClean="0"/>
              <a:t>Users are aware of multiplicity of machines.  Access to resources of various machines is done explicitly by:</a:t>
            </a:r>
          </a:p>
          <a:p>
            <a:pPr lvl="1"/>
            <a:r>
              <a:rPr lang="en-US" dirty="0" smtClean="0"/>
              <a:t>Remote logging into the appropriate remote machine (telnet, </a:t>
            </a:r>
            <a:r>
              <a:rPr lang="en-US" dirty="0" err="1" smtClean="0"/>
              <a:t>ssh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Remote Desktop (Microsoft Windows)</a:t>
            </a:r>
          </a:p>
          <a:p>
            <a:pPr lvl="1"/>
            <a:r>
              <a:rPr lang="en-US" dirty="0" smtClean="0"/>
              <a:t>Transferring data from remote machines to local machines, via the File Transfer Protocol (FTP) mechanism</a:t>
            </a: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9525"/>
            <a:ext cx="1477648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4" y="6392864"/>
            <a:ext cx="4992915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62026" y="277814"/>
            <a:ext cx="772477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Distributed-Operating Systems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idx="1"/>
          </p:nvPr>
        </p:nvSpPr>
        <p:spPr>
          <a:xfrm>
            <a:off x="839789" y="1290639"/>
            <a:ext cx="7672387" cy="4483100"/>
          </a:xfrm>
        </p:spPr>
        <p:txBody>
          <a:bodyPr>
            <a:normAutofit fontScale="92500" lnSpcReduction="20000"/>
          </a:bodyPr>
          <a:lstStyle/>
          <a:p>
            <a:r>
              <a:rPr lang="en-US" smtClean="0"/>
              <a:t>Users not aware of multiplicity of machines</a:t>
            </a:r>
          </a:p>
          <a:p>
            <a:pPr lvl="1"/>
            <a:r>
              <a:rPr lang="en-US" smtClean="0"/>
              <a:t>Access to remote resources similar to access to local resources</a:t>
            </a:r>
          </a:p>
          <a:p>
            <a:pPr lvl="1"/>
            <a:endParaRPr lang="en-US" smtClean="0"/>
          </a:p>
          <a:p>
            <a:r>
              <a:rPr lang="en-US" smtClean="0"/>
              <a:t>Data Migration – transfer data by transferring entire file, or transferring only those portions of the file necessary for the immediate task</a:t>
            </a:r>
          </a:p>
          <a:p>
            <a:endParaRPr lang="en-US" smtClean="0"/>
          </a:p>
          <a:p>
            <a:r>
              <a:rPr lang="en-US" smtClean="0"/>
              <a:t>Computation Migration – transfer the computation, rather than the data, across the system</a:t>
            </a: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9525"/>
            <a:ext cx="1477648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4" y="6392864"/>
            <a:ext cx="4992915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1418</TotalTime>
  <Words>706</Words>
  <Application>Microsoft Office PowerPoint</Application>
  <PresentationFormat>On-screen Show (4:3)</PresentationFormat>
  <Paragraphs>131</Paragraphs>
  <Slides>19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Theme1</vt:lpstr>
      <vt:lpstr>   Operating System/ BTCS-2401    </vt:lpstr>
      <vt:lpstr>Topic 25th : Distributed System Structures</vt:lpstr>
      <vt:lpstr>Topics To Be Covered</vt:lpstr>
      <vt:lpstr>Chapter Objectives</vt:lpstr>
      <vt:lpstr>Distributed system</vt:lpstr>
      <vt:lpstr>A Distributed System</vt:lpstr>
      <vt:lpstr>Types of Distributed Operating Systems</vt:lpstr>
      <vt:lpstr>Network-Operating Systems</vt:lpstr>
      <vt:lpstr>Distributed-Operating Systems</vt:lpstr>
      <vt:lpstr>Distributed-Operating Systems (Cont.)</vt:lpstr>
      <vt:lpstr>Network Structure</vt:lpstr>
      <vt:lpstr> Depiction of typical LAN</vt:lpstr>
      <vt:lpstr>Network Types (Cont.)</vt:lpstr>
      <vt:lpstr>Communication Processors in a Wide-Area Network</vt:lpstr>
      <vt:lpstr>Network Topology</vt:lpstr>
      <vt:lpstr>Network Topology</vt:lpstr>
      <vt:lpstr>Summary</vt:lpstr>
      <vt:lpstr>Topics To Be Next Covered</vt:lpstr>
      <vt:lpstr>References</vt:lpstr>
    </vt:vector>
  </TitlesOfParts>
  <Company>Lucent Technologies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Marilyn Turnamian</dc:creator>
  <cp:lastModifiedBy>Admin</cp:lastModifiedBy>
  <cp:revision>138</cp:revision>
  <cp:lastPrinted>2001-07-05T20:31:09Z</cp:lastPrinted>
  <dcterms:created xsi:type="dcterms:W3CDTF">1999-08-24T14:34:23Z</dcterms:created>
  <dcterms:modified xsi:type="dcterms:W3CDTF">2023-06-20T05:38:37Z</dcterms:modified>
</cp:coreProperties>
</file>