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82" r:id="rId3"/>
    <p:sldId id="385" r:id="rId4"/>
    <p:sldId id="409" r:id="rId5"/>
    <p:sldId id="410" r:id="rId6"/>
    <p:sldId id="411" r:id="rId7"/>
    <p:sldId id="412" r:id="rId8"/>
    <p:sldId id="413" r:id="rId9"/>
    <p:sldId id="414" r:id="rId10"/>
    <p:sldId id="415" r:id="rId11"/>
    <p:sldId id="416" r:id="rId12"/>
    <p:sldId id="417" r:id="rId13"/>
    <p:sldId id="418" r:id="rId14"/>
    <p:sldId id="419" r:id="rId15"/>
    <p:sldId id="420" r:id="rId16"/>
    <p:sldId id="421" r:id="rId17"/>
    <p:sldId id="422" r:id="rId18"/>
    <p:sldId id="423" r:id="rId19"/>
    <p:sldId id="424" r:id="rId20"/>
    <p:sldId id="425" r:id="rId21"/>
    <p:sldId id="426" r:id="rId22"/>
    <p:sldId id="34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66FF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959" autoAdjust="0"/>
    <p:restoredTop sz="94729"/>
  </p:normalViewPr>
  <p:slideViewPr>
    <p:cSldViewPr>
      <p:cViewPr>
        <p:scale>
          <a:sx n="50" d="100"/>
          <a:sy n="50" d="100"/>
        </p:scale>
        <p:origin x="-1578" y="-32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3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Autofit/>
          </a:bodyPr>
          <a:lstStyle/>
          <a:p>
            <a: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8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8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Mathematics-III(BTCS-2302)</a:t>
            </a:r>
            <a:r>
              <a:rPr lang="en-IN" sz="8800" b="1" dirty="0" smtClean="0"/>
              <a:t/>
            </a:r>
            <a:br>
              <a:rPr lang="en-IN" sz="8800" b="1" dirty="0" smtClean="0"/>
            </a:br>
            <a:r>
              <a:rPr lang="en-US" sz="8800" dirty="0" smtClean="0"/>
              <a:t/>
            </a:r>
            <a:br>
              <a:rPr lang="en-US" sz="8800" dirty="0" smtClean="0"/>
            </a:br>
            <a:r>
              <a:rPr lang="en-US" sz="8800" dirty="0" smtClean="0"/>
              <a:t/>
            </a:r>
            <a:br>
              <a:rPr lang="en-US" sz="8800" dirty="0" smtClean="0"/>
            </a:br>
            <a:r>
              <a:rPr lang="en-US" sz="8800" dirty="0"/>
              <a:t/>
            </a:r>
            <a:br>
              <a:rPr lang="en-US" sz="8800" dirty="0"/>
            </a:br>
            <a:endParaRPr lang="en-US" sz="880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6167438" y="4038600"/>
            <a:ext cx="57485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/>
              <a:t>Prepared by</a:t>
            </a:r>
            <a:r>
              <a:rPr lang="en-IN" sz="3600" dirty="0" smtClean="0"/>
              <a:t>: Sachin Syan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0960" y="2590800"/>
            <a:ext cx="6357982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+mn-lt"/>
              </a:rPr>
            </a:br>
            <a:r>
              <a:rPr lang="en-US" sz="4000" dirty="0">
                <a:latin typeface="+mn-lt"/>
              </a:rPr>
              <a:t>Course Name</a:t>
            </a:r>
            <a:r>
              <a:rPr lang="en-US" sz="4000" dirty="0" smtClean="0">
                <a:latin typeface="+mn-lt"/>
              </a:rPr>
              <a:t>: B.Tech. (CSE) </a:t>
            </a:r>
            <a:r>
              <a:rPr lang="en-US" sz="4000" dirty="0">
                <a:latin typeface="+mn-lt"/>
              </a:rPr>
              <a:t/>
            </a: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Semester</a:t>
            </a:r>
            <a:r>
              <a:rPr lang="en-US" sz="4000" dirty="0" smtClean="0">
                <a:latin typeface="+mn-lt"/>
              </a:rPr>
              <a:t>: 3rd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739764"/>
            <a:ext cx="12192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/>
              <a:t>An important aspect of the sampling theory is to study the test of significance</a:t>
            </a:r>
            <a:br>
              <a:rPr lang="en-IN" sz="2800" dirty="0" smtClean="0"/>
            </a:br>
            <a:r>
              <a:rPr lang="en-IN" sz="2800" dirty="0" smtClean="0"/>
              <a:t>which will enable us to decide, on the basis of the results of the sample, whether</a:t>
            </a:r>
            <a:br>
              <a:rPr lang="en-IN" sz="2800" dirty="0" smtClean="0"/>
            </a:br>
            <a:r>
              <a:rPr lang="en-IN" sz="2800" dirty="0" smtClean="0"/>
              <a:t>(i) the deviation between the observed sample statistic and the hypothetical</a:t>
            </a:r>
            <a:br>
              <a:rPr lang="en-IN" sz="2800" dirty="0" smtClean="0"/>
            </a:br>
            <a:r>
              <a:rPr lang="en-IN" sz="2800" dirty="0" smtClean="0"/>
              <a:t>parameter value </a:t>
            </a:r>
            <a:r>
              <a:rPr lang="en-IN" sz="2800" dirty="0" smtClean="0"/>
              <a:t>or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dirty="0" smtClean="0"/>
              <a:t>(ii) the deviation between two sample statistics is significant or might be</a:t>
            </a:r>
            <a:br>
              <a:rPr lang="en-IN" sz="2800" dirty="0" smtClean="0"/>
            </a:br>
            <a:r>
              <a:rPr lang="en-IN" sz="2800" dirty="0" smtClean="0"/>
              <a:t>attributed due to chance or the fluctuations of the sampling. </a:t>
            </a:r>
            <a:endParaRPr lang="en-IN" sz="2800" dirty="0" smtClean="0"/>
          </a:p>
          <a:p>
            <a:endParaRPr lang="en-IN" sz="2800" dirty="0" smtClean="0"/>
          </a:p>
          <a:p>
            <a:r>
              <a:rPr lang="en-IN" sz="2800" dirty="0" smtClean="0"/>
              <a:t>For applying the tests of significance, we first set up a hypothesis which is</a:t>
            </a:r>
            <a:br>
              <a:rPr lang="en-IN" sz="2800" dirty="0" smtClean="0"/>
            </a:br>
            <a:r>
              <a:rPr lang="en-IN" sz="2800" dirty="0" smtClean="0"/>
              <a:t>a definite statement about the population parameter called </a:t>
            </a:r>
            <a:r>
              <a:rPr lang="en-IN" sz="2800" b="1" dirty="0" smtClean="0"/>
              <a:t>Null hypothesis</a:t>
            </a:r>
            <a:br>
              <a:rPr lang="en-IN" sz="2800" b="1" dirty="0" smtClean="0"/>
            </a:br>
            <a:r>
              <a:rPr lang="en-IN" sz="2800" dirty="0" smtClean="0"/>
              <a:t>denoted by H</a:t>
            </a:r>
            <a:r>
              <a:rPr lang="en-IN" sz="2800" baseline="-25000" dirty="0" smtClean="0"/>
              <a:t>0</a:t>
            </a:r>
            <a:r>
              <a:rPr lang="en-IN" sz="2800" dirty="0" smtClean="0"/>
              <a:t>. </a:t>
            </a:r>
            <a:endParaRPr lang="en-IN" sz="2800" dirty="0" smtClean="0"/>
          </a:p>
          <a:p>
            <a:endParaRPr lang="en-IN" sz="2800" dirty="0" smtClean="0"/>
          </a:p>
          <a:p>
            <a:r>
              <a:rPr lang="en-IN" sz="2800" dirty="0" smtClean="0"/>
              <a:t>Any hypothesis which is complementary to the null hypothesis (</a:t>
            </a:r>
            <a:r>
              <a:rPr lang="en-IN" sz="2800" b="1" dirty="0" smtClean="0"/>
              <a:t>H</a:t>
            </a:r>
            <a:r>
              <a:rPr lang="en-IN" sz="2800" b="1" baseline="-25000" dirty="0" smtClean="0"/>
              <a:t>0</a:t>
            </a:r>
            <a:r>
              <a:rPr lang="en-IN" sz="2800" dirty="0" smtClean="0"/>
              <a:t>) is called</a:t>
            </a:r>
            <a:br>
              <a:rPr lang="en-IN" sz="2800" dirty="0" smtClean="0"/>
            </a:br>
            <a:r>
              <a:rPr lang="en-IN" sz="2800" dirty="0" smtClean="0"/>
              <a:t>an </a:t>
            </a:r>
            <a:r>
              <a:rPr lang="en-IN" sz="2800" b="1" dirty="0" smtClean="0"/>
              <a:t>Alternative hypothesis </a:t>
            </a:r>
            <a:r>
              <a:rPr lang="en-IN" sz="2800" dirty="0" smtClean="0"/>
              <a:t>denoted by </a:t>
            </a:r>
            <a:r>
              <a:rPr lang="en-IN" sz="2800" b="1" dirty="0" smtClean="0"/>
              <a:t>H</a:t>
            </a:r>
            <a:r>
              <a:rPr lang="en-IN" sz="2800" b="1" baseline="-25000" dirty="0" smtClean="0"/>
              <a:t>1</a:t>
            </a:r>
            <a:r>
              <a:rPr lang="en-IN" sz="2800" dirty="0" smtClean="0"/>
              <a:t> </a:t>
            </a: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9692" y="-142900"/>
            <a:ext cx="68236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TEST OF SIGNIFICANCE </a:t>
            </a:r>
            <a:endParaRPr lang="en-IN" sz="5400" b="1" dirty="0"/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739764"/>
            <a:ext cx="12192000" cy="6329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dirty="0" smtClean="0"/>
              <a:t>For example, if we want to test the null hypothesis that the population </a:t>
            </a:r>
            <a:r>
              <a:rPr lang="en-IN" sz="3200" dirty="0" smtClean="0"/>
              <a:t>has a </a:t>
            </a:r>
            <a:r>
              <a:rPr lang="en-IN" sz="3200" dirty="0" smtClean="0"/>
              <a:t>specified mean μ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, then we have </a:t>
            </a:r>
            <a:br>
              <a:rPr lang="en-IN" sz="3200" dirty="0" smtClean="0"/>
            </a:br>
            <a:r>
              <a:rPr lang="en-IN" sz="3200" b="1" dirty="0" smtClean="0"/>
              <a:t> </a:t>
            </a:r>
            <a:endParaRPr lang="en-IN" sz="3200" b="1" dirty="0" smtClean="0"/>
          </a:p>
          <a:p>
            <a:r>
              <a:rPr lang="en-IN" sz="3200" b="1" dirty="0" smtClean="0"/>
              <a:t> </a:t>
            </a:r>
            <a:r>
              <a:rPr lang="en-IN" sz="3200" b="1" dirty="0" smtClean="0"/>
              <a:t>                                                          H</a:t>
            </a:r>
            <a:r>
              <a:rPr lang="en-IN" sz="3200" b="1" baseline="-25000" dirty="0" smtClean="0"/>
              <a:t>0</a:t>
            </a:r>
            <a:r>
              <a:rPr lang="en-IN" sz="3200" dirty="0" smtClean="0"/>
              <a:t>: </a:t>
            </a:r>
            <a:r>
              <a:rPr lang="el-GR" sz="3200" dirty="0" smtClean="0"/>
              <a:t>μ = </a:t>
            </a:r>
            <a:r>
              <a:rPr lang="el-GR" sz="3200" dirty="0" smtClean="0"/>
              <a:t>μ</a:t>
            </a:r>
            <a:r>
              <a:rPr lang="el-GR" sz="3200" baseline="-25000" dirty="0" smtClean="0"/>
              <a:t>0</a:t>
            </a:r>
            <a:endParaRPr lang="en-IN" sz="3200" baseline="-25000" dirty="0" smtClean="0"/>
          </a:p>
          <a:p>
            <a:endParaRPr lang="en-IN" sz="3200" baseline="-25000" dirty="0" smtClean="0"/>
          </a:p>
          <a:p>
            <a:r>
              <a:rPr lang="en-IN" sz="3200" dirty="0" smtClean="0"/>
              <a:t>Alternative hypothesis will be</a:t>
            </a:r>
            <a:br>
              <a:rPr lang="en-IN" sz="3200" dirty="0" smtClean="0"/>
            </a:br>
            <a:r>
              <a:rPr lang="en-IN" sz="3200" dirty="0" smtClean="0"/>
              <a:t>(</a:t>
            </a:r>
            <a:r>
              <a:rPr lang="en-IN" sz="3200" i="1" dirty="0" smtClean="0"/>
              <a:t>i</a:t>
            </a:r>
            <a:r>
              <a:rPr lang="en-IN" sz="3200" dirty="0" smtClean="0"/>
              <a:t>) H</a:t>
            </a:r>
            <a:r>
              <a:rPr lang="en-IN" sz="3200" baseline="-25000" dirty="0" smtClean="0"/>
              <a:t>1</a:t>
            </a:r>
            <a:r>
              <a:rPr lang="en-IN" sz="3200" dirty="0" smtClean="0"/>
              <a:t>: μ ≠ μ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 (μ &gt; μ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 </a:t>
            </a:r>
            <a:r>
              <a:rPr lang="en-IN" sz="3200" i="1" dirty="0" smtClean="0"/>
              <a:t>or </a:t>
            </a:r>
            <a:r>
              <a:rPr lang="en-IN" sz="3200" dirty="0" smtClean="0"/>
              <a:t>μ &lt; μ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) (two tailed alternative hypothesis).</a:t>
            </a:r>
            <a:br>
              <a:rPr lang="en-IN" sz="3200" dirty="0" smtClean="0"/>
            </a:br>
            <a:r>
              <a:rPr lang="en-IN" sz="3200" dirty="0" smtClean="0"/>
              <a:t>(</a:t>
            </a:r>
            <a:r>
              <a:rPr lang="en-IN" sz="3200" i="1" dirty="0" smtClean="0"/>
              <a:t>ii</a:t>
            </a:r>
            <a:r>
              <a:rPr lang="en-IN" sz="3200" dirty="0" smtClean="0"/>
              <a:t>) H</a:t>
            </a:r>
            <a:r>
              <a:rPr lang="en-IN" sz="3200" baseline="-25000" dirty="0" smtClean="0"/>
              <a:t>1</a:t>
            </a:r>
            <a:r>
              <a:rPr lang="en-IN" sz="3200" dirty="0" smtClean="0"/>
              <a:t>: μ &gt; μ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 (right tailed alternative hypothesis (</a:t>
            </a:r>
            <a:r>
              <a:rPr lang="en-IN" sz="3200" i="1" dirty="0" smtClean="0"/>
              <a:t>or</a:t>
            </a:r>
            <a:r>
              <a:rPr lang="en-IN" sz="3200" dirty="0" smtClean="0"/>
              <a:t>) single tailed).</a:t>
            </a:r>
            <a:br>
              <a:rPr lang="en-IN" sz="3200" dirty="0" smtClean="0"/>
            </a:br>
            <a:r>
              <a:rPr lang="en-IN" sz="3200" dirty="0" smtClean="0"/>
              <a:t>(</a:t>
            </a:r>
            <a:r>
              <a:rPr lang="en-IN" sz="3200" i="1" dirty="0" smtClean="0"/>
              <a:t>iii</a:t>
            </a:r>
            <a:r>
              <a:rPr lang="en-IN" sz="3200" dirty="0" smtClean="0"/>
              <a:t>) H</a:t>
            </a:r>
            <a:r>
              <a:rPr lang="en-IN" sz="3200" baseline="-25000" dirty="0" smtClean="0"/>
              <a:t>1</a:t>
            </a:r>
            <a:r>
              <a:rPr lang="en-IN" sz="3200" dirty="0" smtClean="0"/>
              <a:t>: μ &lt; μ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 (left tailed alternative hypothesis (</a:t>
            </a:r>
            <a:r>
              <a:rPr lang="en-IN" sz="3200" i="1" dirty="0" smtClean="0"/>
              <a:t>or</a:t>
            </a:r>
            <a:r>
              <a:rPr lang="en-IN" sz="3200" dirty="0" smtClean="0"/>
              <a:t>) single tailed).</a:t>
            </a:r>
            <a:br>
              <a:rPr lang="en-IN" sz="3200" dirty="0" smtClean="0"/>
            </a:br>
            <a:r>
              <a:rPr lang="en-IN" sz="3200" dirty="0" smtClean="0"/>
              <a:t>Hence alternative hypothesis helps to know whether the test is two </a:t>
            </a:r>
            <a:r>
              <a:rPr lang="en-IN" sz="3200" dirty="0" smtClean="0"/>
              <a:t>tailed test </a:t>
            </a:r>
            <a:r>
              <a:rPr lang="en-IN" sz="3200" dirty="0" smtClean="0"/>
              <a:t>or one tailed test. </a:t>
            </a:r>
            <a:br>
              <a:rPr lang="en-IN" sz="3200" dirty="0" smtClean="0"/>
            </a:br>
            <a:r>
              <a:rPr lang="el-GR" sz="3200" dirty="0" smtClean="0"/>
              <a:t> </a:t>
            </a:r>
            <a:r>
              <a:rPr lang="el-GR" sz="3200" dirty="0" smtClean="0"/>
              <a:t/>
            </a:r>
            <a:br>
              <a:rPr lang="el-GR" sz="3200" dirty="0" smtClean="0"/>
            </a:br>
            <a:endParaRPr lang="en-IN" sz="32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9692" y="-142900"/>
            <a:ext cx="68236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TEST OF SIGNIFICANCE </a:t>
            </a:r>
            <a:endParaRPr lang="en-IN" sz="5400" b="1" dirty="0"/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9692" y="5340"/>
            <a:ext cx="531536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CRITICAL REGION </a:t>
            </a:r>
            <a:endParaRPr lang="en-IN" sz="5400" b="1" dirty="0"/>
          </a:p>
        </p:txBody>
      </p:sp>
      <p:sp>
        <p:nvSpPr>
          <p:cNvPr id="7" name="Rectangle 6"/>
          <p:cNvSpPr/>
          <p:nvPr/>
        </p:nvSpPr>
        <p:spPr>
          <a:xfrm>
            <a:off x="309522" y="1224021"/>
            <a:ext cx="1135864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dirty="0" smtClean="0"/>
              <a:t>A region corresponding to a statistic </a:t>
            </a:r>
            <a:r>
              <a:rPr lang="en-IN" sz="3200" i="1" dirty="0" smtClean="0"/>
              <a:t>t</a:t>
            </a:r>
            <a:r>
              <a:rPr lang="en-IN" sz="3200" dirty="0" smtClean="0"/>
              <a:t>, in the sample space S which amounts </a:t>
            </a:r>
            <a:r>
              <a:rPr lang="en-IN" sz="3200" dirty="0" smtClean="0"/>
              <a:t>to rejection </a:t>
            </a:r>
            <a:r>
              <a:rPr lang="en-IN" sz="3200" dirty="0" smtClean="0"/>
              <a:t>of the null hypothesis H0 is called as </a:t>
            </a:r>
            <a:r>
              <a:rPr lang="en-IN" sz="3200" b="1" dirty="0" smtClean="0"/>
              <a:t>critical region </a:t>
            </a:r>
            <a:r>
              <a:rPr lang="en-IN" sz="3200" dirty="0" smtClean="0"/>
              <a:t>or </a:t>
            </a:r>
            <a:r>
              <a:rPr lang="en-IN" sz="3200" b="1" dirty="0" smtClean="0"/>
              <a:t>region </a:t>
            </a:r>
            <a:r>
              <a:rPr lang="en-IN" sz="3200" b="1" dirty="0" smtClean="0"/>
              <a:t>of rejection</a:t>
            </a:r>
            <a:r>
              <a:rPr lang="en-IN" sz="3200" b="1" dirty="0" smtClean="0"/>
              <a:t>. </a:t>
            </a:r>
            <a:endParaRPr lang="en-IN" sz="3200" b="1" dirty="0" smtClean="0"/>
          </a:p>
          <a:p>
            <a:endParaRPr lang="en-IN" sz="3200" b="1" dirty="0" smtClean="0"/>
          </a:p>
          <a:p>
            <a:r>
              <a:rPr lang="en-IN" sz="3200" dirty="0" smtClean="0"/>
              <a:t>The </a:t>
            </a:r>
            <a:r>
              <a:rPr lang="en-IN" sz="3200" dirty="0" smtClean="0"/>
              <a:t>region of the sample space S which amounts to the </a:t>
            </a:r>
            <a:r>
              <a:rPr lang="en-IN" sz="3200" dirty="0" smtClean="0"/>
              <a:t>acceptance of H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 </a:t>
            </a:r>
            <a:r>
              <a:rPr lang="en-IN" sz="3200" dirty="0" smtClean="0"/>
              <a:t>is called </a:t>
            </a:r>
            <a:r>
              <a:rPr lang="en-IN" sz="3200" b="1" dirty="0" smtClean="0"/>
              <a:t>acceptance region </a:t>
            </a:r>
            <a:endParaRPr lang="en-IN" sz="3200" b="1" dirty="0"/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24100" y="5340"/>
            <a:ext cx="715772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LEVEL OF SIGNIFICANCE </a:t>
            </a:r>
            <a:endParaRPr lang="en-IN" sz="5400" b="1" dirty="0"/>
          </a:p>
        </p:txBody>
      </p:sp>
      <p:sp>
        <p:nvSpPr>
          <p:cNvPr id="7" name="Rectangle 6"/>
          <p:cNvSpPr/>
          <p:nvPr/>
        </p:nvSpPr>
        <p:spPr>
          <a:xfrm>
            <a:off x="309522" y="1224021"/>
            <a:ext cx="1135864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dirty="0" smtClean="0"/>
              <a:t>The probability of the value of the variate falling in the critical region is </a:t>
            </a:r>
            <a:r>
              <a:rPr lang="en-IN" sz="3200" dirty="0" smtClean="0"/>
              <a:t>known as </a:t>
            </a:r>
            <a:r>
              <a:rPr lang="en-IN" sz="3200" b="1" dirty="0" smtClean="0"/>
              <a:t>level of significance.</a:t>
            </a:r>
            <a:r>
              <a:rPr lang="en-IN" sz="3200" dirty="0" smtClean="0"/>
              <a:t> The probability α that a random value of the statistic </a:t>
            </a:r>
            <a:r>
              <a:rPr lang="en-IN" sz="3200" i="1" dirty="0" smtClean="0"/>
              <a:t>t </a:t>
            </a:r>
            <a:r>
              <a:rPr lang="en-IN" sz="3200" dirty="0" smtClean="0"/>
              <a:t>belongs </a:t>
            </a:r>
            <a:r>
              <a:rPr lang="en-IN" sz="3200" dirty="0" smtClean="0"/>
              <a:t>to the critical region is known as the </a:t>
            </a:r>
            <a:r>
              <a:rPr lang="en-IN" sz="3200" b="1" dirty="0" smtClean="0"/>
              <a:t>level of significance.</a:t>
            </a:r>
            <a:br>
              <a:rPr lang="en-IN" sz="3200" b="1" dirty="0" smtClean="0"/>
            </a:br>
            <a:r>
              <a:rPr lang="en-IN" sz="3200" b="1" dirty="0" smtClean="0"/>
              <a:t>                                            </a:t>
            </a:r>
            <a:r>
              <a:rPr lang="en-IN" sz="3200" dirty="0" smtClean="0"/>
              <a:t>P(</a:t>
            </a:r>
            <a:r>
              <a:rPr lang="en-IN" sz="3200" i="1" dirty="0" smtClean="0"/>
              <a:t>t </a:t>
            </a:r>
            <a:r>
              <a:rPr lang="en-IN" sz="3200" dirty="0" smtClean="0"/>
              <a:t>∈ ω| H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) = α</a:t>
            </a:r>
            <a:br>
              <a:rPr lang="en-IN" sz="3200" dirty="0" smtClean="0"/>
            </a:br>
            <a:r>
              <a:rPr lang="en-IN" sz="3200" i="1" dirty="0" smtClean="0"/>
              <a:t>i.e., </a:t>
            </a:r>
            <a:r>
              <a:rPr lang="en-IN" sz="3200" dirty="0" smtClean="0"/>
              <a:t>the level of significance is the size of the type I error or the </a:t>
            </a:r>
            <a:r>
              <a:rPr lang="en-IN" sz="3200" dirty="0" smtClean="0"/>
              <a:t>maximum producer’s </a:t>
            </a:r>
            <a:r>
              <a:rPr lang="en-IN" sz="3200" dirty="0" smtClean="0"/>
              <a:t>risk. </a:t>
            </a:r>
            <a:br>
              <a:rPr lang="en-IN" sz="3200" dirty="0" smtClean="0"/>
            </a:br>
            <a:endParaRPr lang="en-IN" sz="3200" b="1" dirty="0"/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24100" y="5340"/>
            <a:ext cx="651704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ERRORS IN </a:t>
            </a:r>
            <a:r>
              <a:rPr lang="en-IN" sz="5400" b="1" dirty="0" smtClean="0"/>
              <a:t>SAMPLING</a:t>
            </a:r>
            <a:endParaRPr lang="en-IN" sz="5400" b="1" dirty="0"/>
          </a:p>
        </p:txBody>
      </p:sp>
      <p:sp>
        <p:nvSpPr>
          <p:cNvPr id="7" name="Rectangle 6"/>
          <p:cNvSpPr/>
          <p:nvPr/>
        </p:nvSpPr>
        <p:spPr>
          <a:xfrm>
            <a:off x="166646" y="785794"/>
            <a:ext cx="1171583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dirty="0" smtClean="0"/>
              <a:t>The main aim of the sampling theory is to draw a valid conclusion about </a:t>
            </a:r>
            <a:r>
              <a:rPr lang="en-IN" sz="3200" dirty="0" smtClean="0"/>
              <a:t>the population </a:t>
            </a:r>
            <a:r>
              <a:rPr lang="en-IN" sz="3200" dirty="0" smtClean="0"/>
              <a:t>parameters on the basis of the sample results. In doing this we </a:t>
            </a:r>
            <a:r>
              <a:rPr lang="en-IN" sz="3200" dirty="0" smtClean="0"/>
              <a:t>may commit </a:t>
            </a:r>
            <a:r>
              <a:rPr lang="en-IN" sz="3200" dirty="0" smtClean="0"/>
              <a:t>the following two types of errors:</a:t>
            </a:r>
            <a:br>
              <a:rPr lang="en-IN" sz="3200" dirty="0" smtClean="0"/>
            </a:br>
            <a:r>
              <a:rPr lang="en-IN" sz="3200" b="1" dirty="0" smtClean="0"/>
              <a:t>Type I </a:t>
            </a:r>
            <a:r>
              <a:rPr lang="en-IN" sz="3200" b="1" dirty="0" smtClean="0"/>
              <a:t>Error: </a:t>
            </a:r>
            <a:r>
              <a:rPr lang="en-IN" sz="3200" dirty="0" smtClean="0"/>
              <a:t>When H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 is true, we may reject it.</a:t>
            </a:r>
            <a:br>
              <a:rPr lang="en-IN" sz="3200" dirty="0" smtClean="0"/>
            </a:br>
            <a:r>
              <a:rPr lang="en-IN" sz="3200" dirty="0" smtClean="0"/>
              <a:t>                     P(Reject </a:t>
            </a:r>
            <a:r>
              <a:rPr lang="en-IN" sz="3200" dirty="0" smtClean="0"/>
              <a:t>H0 when it is true) = P(Reject H0/H0) = α</a:t>
            </a:r>
            <a:br>
              <a:rPr lang="en-IN" sz="3200" dirty="0" smtClean="0"/>
            </a:br>
            <a:r>
              <a:rPr lang="en-IN" sz="3200" b="1" dirty="0" smtClean="0"/>
              <a:t>α</a:t>
            </a:r>
            <a:r>
              <a:rPr lang="en-IN" sz="3200" dirty="0" smtClean="0"/>
              <a:t> is called the size of the type I error also referred to as </a:t>
            </a:r>
            <a:r>
              <a:rPr lang="en-IN" sz="3200" b="1" dirty="0" smtClean="0"/>
              <a:t>producer’s risk</a:t>
            </a:r>
            <a:r>
              <a:rPr lang="en-IN" sz="3200" b="1" dirty="0" smtClean="0"/>
              <a:t>.</a:t>
            </a:r>
          </a:p>
          <a:p>
            <a:r>
              <a:rPr lang="en-IN" sz="3200" b="1" dirty="0" smtClean="0"/>
              <a:t>Type II </a:t>
            </a:r>
            <a:r>
              <a:rPr lang="en-IN" sz="3200" b="1" dirty="0" smtClean="0"/>
              <a:t>Error: </a:t>
            </a:r>
            <a:r>
              <a:rPr lang="en-IN" sz="3200" dirty="0" smtClean="0"/>
              <a:t>When H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 is wrong we may accept it </a:t>
            </a:r>
            <a:endParaRPr lang="en-IN" sz="3200" dirty="0" smtClean="0"/>
          </a:p>
          <a:p>
            <a:r>
              <a:rPr lang="en-IN" sz="3200" dirty="0" smtClean="0"/>
              <a:t>                   P(Accept </a:t>
            </a:r>
            <a:r>
              <a:rPr lang="en-IN" sz="3200" dirty="0" smtClean="0"/>
              <a:t>H0 when it </a:t>
            </a:r>
            <a:r>
              <a:rPr lang="en-IN" sz="3200" dirty="0" smtClean="0"/>
              <a:t>is wrong</a:t>
            </a:r>
            <a:r>
              <a:rPr lang="en-IN" sz="3200" dirty="0" smtClean="0"/>
              <a:t>) = P(Accept H0/H1) = β . </a:t>
            </a:r>
            <a:endParaRPr lang="en-IN" sz="3200" dirty="0" smtClean="0"/>
          </a:p>
          <a:p>
            <a:r>
              <a:rPr lang="en-IN" sz="3200" b="1" dirty="0" smtClean="0"/>
              <a:t>β</a:t>
            </a:r>
            <a:r>
              <a:rPr lang="en-IN" sz="3200" dirty="0" smtClean="0"/>
              <a:t> </a:t>
            </a:r>
            <a:r>
              <a:rPr lang="en-IN" sz="3200" dirty="0" smtClean="0"/>
              <a:t>is called the size of the type II error, </a:t>
            </a:r>
            <a:r>
              <a:rPr lang="en-IN" sz="3200" dirty="0" smtClean="0"/>
              <a:t>also referred </a:t>
            </a:r>
            <a:r>
              <a:rPr lang="en-IN" sz="3200" dirty="0" smtClean="0"/>
              <a:t>to as </a:t>
            </a:r>
            <a:r>
              <a:rPr lang="en-IN" sz="3200" b="1" dirty="0" smtClean="0"/>
              <a:t>consumer’s risk</a:t>
            </a:r>
            <a:r>
              <a:rPr lang="en-IN" sz="3200" dirty="0" smtClean="0"/>
              <a:t> </a:t>
            </a:r>
            <a:r>
              <a:rPr lang="en-IN" sz="3200" dirty="0" smtClean="0"/>
              <a:t> </a:t>
            </a:r>
            <a:endParaRPr lang="en-IN" sz="3200" b="1" dirty="0"/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24100" y="5340"/>
            <a:ext cx="651704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ERRORS IN </a:t>
            </a:r>
            <a:r>
              <a:rPr lang="en-IN" sz="5400" b="1" dirty="0" smtClean="0"/>
              <a:t>SAMPLING</a:t>
            </a:r>
            <a:endParaRPr lang="en-IN" sz="5400" b="1" dirty="0"/>
          </a:p>
        </p:txBody>
      </p:sp>
      <p:sp>
        <p:nvSpPr>
          <p:cNvPr id="7" name="Rectangle 6"/>
          <p:cNvSpPr/>
          <p:nvPr/>
        </p:nvSpPr>
        <p:spPr>
          <a:xfrm>
            <a:off x="166646" y="785794"/>
            <a:ext cx="1171583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dirty="0" smtClean="0"/>
              <a:t>The main aim of the sampling theory is to draw a valid conclusion about </a:t>
            </a:r>
            <a:r>
              <a:rPr lang="en-IN" sz="3200" dirty="0" smtClean="0"/>
              <a:t>the population </a:t>
            </a:r>
            <a:r>
              <a:rPr lang="en-IN" sz="3200" dirty="0" smtClean="0"/>
              <a:t>parameters on the basis of the sample results. In doing this we </a:t>
            </a:r>
            <a:r>
              <a:rPr lang="en-IN" sz="3200" dirty="0" smtClean="0"/>
              <a:t>may commit </a:t>
            </a:r>
            <a:r>
              <a:rPr lang="en-IN" sz="3200" dirty="0" smtClean="0"/>
              <a:t>the following two types of errors:</a:t>
            </a:r>
            <a:br>
              <a:rPr lang="en-IN" sz="3200" dirty="0" smtClean="0"/>
            </a:br>
            <a:r>
              <a:rPr lang="en-IN" sz="3200" b="1" dirty="0" smtClean="0"/>
              <a:t>Type I </a:t>
            </a:r>
            <a:r>
              <a:rPr lang="en-IN" sz="3200" b="1" dirty="0" smtClean="0"/>
              <a:t>Error: </a:t>
            </a:r>
            <a:r>
              <a:rPr lang="en-IN" sz="3200" dirty="0" smtClean="0"/>
              <a:t>When H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 is true, we may reject it.</a:t>
            </a:r>
            <a:br>
              <a:rPr lang="en-IN" sz="3200" dirty="0" smtClean="0"/>
            </a:br>
            <a:r>
              <a:rPr lang="en-IN" sz="3200" dirty="0" smtClean="0"/>
              <a:t>                     P(Reject </a:t>
            </a:r>
            <a:r>
              <a:rPr lang="en-IN" sz="3200" dirty="0" smtClean="0"/>
              <a:t>H0 when it is true) = P(Reject H0/H0) = α</a:t>
            </a:r>
            <a:br>
              <a:rPr lang="en-IN" sz="3200" dirty="0" smtClean="0"/>
            </a:br>
            <a:r>
              <a:rPr lang="en-IN" sz="3200" b="1" dirty="0" smtClean="0"/>
              <a:t>α</a:t>
            </a:r>
            <a:r>
              <a:rPr lang="en-IN" sz="3200" dirty="0" smtClean="0"/>
              <a:t> is called the size of the type I error also referred to as </a:t>
            </a:r>
            <a:r>
              <a:rPr lang="en-IN" sz="3200" b="1" dirty="0" smtClean="0"/>
              <a:t>producer’s risk</a:t>
            </a:r>
            <a:r>
              <a:rPr lang="en-IN" sz="3200" b="1" dirty="0" smtClean="0"/>
              <a:t>.</a:t>
            </a:r>
          </a:p>
          <a:p>
            <a:r>
              <a:rPr lang="en-IN" sz="3200" b="1" dirty="0" smtClean="0"/>
              <a:t>Type II </a:t>
            </a:r>
            <a:r>
              <a:rPr lang="en-IN" sz="3200" b="1" dirty="0" smtClean="0"/>
              <a:t>Error: </a:t>
            </a:r>
            <a:r>
              <a:rPr lang="en-IN" sz="3200" dirty="0" smtClean="0"/>
              <a:t>When H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 is wrong we may accept it </a:t>
            </a:r>
            <a:endParaRPr lang="en-IN" sz="3200" dirty="0" smtClean="0"/>
          </a:p>
          <a:p>
            <a:r>
              <a:rPr lang="en-IN" sz="3200" dirty="0" smtClean="0"/>
              <a:t>                   P(Accept </a:t>
            </a:r>
            <a:r>
              <a:rPr lang="en-IN" sz="3200" dirty="0" smtClean="0"/>
              <a:t>H0 when it </a:t>
            </a:r>
            <a:r>
              <a:rPr lang="en-IN" sz="3200" dirty="0" smtClean="0"/>
              <a:t>is wrong</a:t>
            </a:r>
            <a:r>
              <a:rPr lang="en-IN" sz="3200" dirty="0" smtClean="0"/>
              <a:t>) = P(Accept H0/H1) = β . </a:t>
            </a:r>
            <a:endParaRPr lang="en-IN" sz="3200" dirty="0" smtClean="0"/>
          </a:p>
          <a:p>
            <a:r>
              <a:rPr lang="en-IN" sz="3200" b="1" dirty="0" smtClean="0"/>
              <a:t>β</a:t>
            </a:r>
            <a:r>
              <a:rPr lang="en-IN" sz="3200" dirty="0" smtClean="0"/>
              <a:t> </a:t>
            </a:r>
            <a:r>
              <a:rPr lang="en-IN" sz="3200" dirty="0" smtClean="0"/>
              <a:t>is called the size of the type II error, </a:t>
            </a:r>
            <a:r>
              <a:rPr lang="en-IN" sz="3200" dirty="0" smtClean="0"/>
              <a:t>also referred </a:t>
            </a:r>
            <a:r>
              <a:rPr lang="en-IN" sz="3200" dirty="0" smtClean="0"/>
              <a:t>to as </a:t>
            </a:r>
            <a:r>
              <a:rPr lang="en-IN" sz="3200" b="1" dirty="0" smtClean="0"/>
              <a:t>consumer’s risk</a:t>
            </a:r>
            <a:r>
              <a:rPr lang="en-IN" sz="3200" dirty="0" smtClean="0"/>
              <a:t> </a:t>
            </a:r>
            <a:r>
              <a:rPr lang="en-IN" sz="3200" dirty="0" smtClean="0"/>
              <a:t> </a:t>
            </a:r>
            <a:endParaRPr lang="en-IN" sz="3200" b="1" dirty="0"/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24100" y="5340"/>
            <a:ext cx="651704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ERRORS IN </a:t>
            </a:r>
            <a:r>
              <a:rPr lang="en-IN" sz="5400" b="1" dirty="0" smtClean="0"/>
              <a:t>SAMPLING</a:t>
            </a:r>
            <a:endParaRPr lang="en-IN" sz="5400" b="1" dirty="0"/>
          </a:p>
        </p:txBody>
      </p:sp>
      <p:sp>
        <p:nvSpPr>
          <p:cNvPr id="7" name="Rectangle 6"/>
          <p:cNvSpPr/>
          <p:nvPr/>
        </p:nvSpPr>
        <p:spPr>
          <a:xfrm>
            <a:off x="309522" y="989374"/>
            <a:ext cx="1171583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/>
              <a:t>For larger samples corresponding to the statistic </a:t>
            </a:r>
            <a:r>
              <a:rPr lang="en-IN" sz="2800" i="1" dirty="0" smtClean="0"/>
              <a:t>t</a:t>
            </a:r>
            <a:r>
              <a:rPr lang="en-IN" sz="2800" dirty="0" smtClean="0"/>
              <a:t>, the variable </a:t>
            </a:r>
            <a:r>
              <a:rPr lang="en-IN" sz="3200" dirty="0" smtClean="0"/>
              <a:t/>
            </a:r>
            <a:br>
              <a:rPr lang="en-IN" sz="3200" dirty="0" smtClean="0"/>
            </a:br>
            <a:endParaRPr lang="en-IN" sz="3200" dirty="0" smtClean="0"/>
          </a:p>
          <a:p>
            <a:endParaRPr lang="en-IN" sz="3200" dirty="0" smtClean="0"/>
          </a:p>
          <a:p>
            <a:r>
              <a:rPr lang="en-IN" sz="2800" dirty="0" smtClean="0"/>
              <a:t>is </a:t>
            </a:r>
            <a:r>
              <a:rPr lang="en-IN" sz="2800" dirty="0" smtClean="0"/>
              <a:t>normally distributed with mean 0 and variance 1. The value of </a:t>
            </a:r>
            <a:r>
              <a:rPr lang="en-IN" sz="2800" i="1" dirty="0" smtClean="0"/>
              <a:t>z </a:t>
            </a:r>
            <a:r>
              <a:rPr lang="en-IN" sz="2800" dirty="0" smtClean="0"/>
              <a:t>given </a:t>
            </a:r>
            <a:r>
              <a:rPr lang="en-IN" sz="2800" dirty="0" smtClean="0"/>
              <a:t>above under </a:t>
            </a:r>
            <a:r>
              <a:rPr lang="en-IN" sz="2800" dirty="0" smtClean="0"/>
              <a:t>the null hypothesis is known as </a:t>
            </a:r>
            <a:r>
              <a:rPr lang="en-IN" sz="2800" b="1" dirty="0" smtClean="0"/>
              <a:t>test statistic.</a:t>
            </a:r>
            <a:br>
              <a:rPr lang="en-IN" sz="2800" b="1" dirty="0" smtClean="0"/>
            </a:br>
            <a:r>
              <a:rPr lang="en-IN" sz="2800" dirty="0" smtClean="0"/>
              <a:t>The critical value of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 </a:t>
            </a:r>
            <a:r>
              <a:rPr lang="en-IN" sz="2800" dirty="0" smtClean="0"/>
              <a:t>of the test statistic at level of significance α for </a:t>
            </a:r>
            <a:r>
              <a:rPr lang="en-IN" sz="2800" dirty="0" smtClean="0"/>
              <a:t>a two-tailed </a:t>
            </a:r>
            <a:r>
              <a:rPr lang="en-IN" sz="2800" dirty="0" smtClean="0"/>
              <a:t>test is given </a:t>
            </a:r>
            <a:r>
              <a:rPr lang="en-IN" sz="2800" dirty="0" smtClean="0"/>
              <a:t>by      </a:t>
            </a:r>
          </a:p>
          <a:p>
            <a:r>
              <a:rPr lang="en-IN" sz="2800" i="1" dirty="0" smtClean="0"/>
              <a:t>	</a:t>
            </a:r>
            <a:r>
              <a:rPr lang="en-IN" sz="2800" i="1" dirty="0" smtClean="0"/>
              <a:t>			p</a:t>
            </a:r>
            <a:r>
              <a:rPr lang="en-IN" sz="2800" dirty="0" smtClean="0"/>
              <a:t>(| </a:t>
            </a:r>
            <a:r>
              <a:rPr lang="en-IN" sz="2800" i="1" dirty="0" smtClean="0"/>
              <a:t>z </a:t>
            </a:r>
            <a:r>
              <a:rPr lang="en-IN" sz="2800" dirty="0" smtClean="0"/>
              <a:t>| &gt;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) = α </a:t>
            </a:r>
            <a:r>
              <a:rPr lang="en-IN" sz="2800" dirty="0" smtClean="0"/>
              <a:t>                   ____(</a:t>
            </a:r>
            <a:r>
              <a:rPr lang="en-IN" sz="2800" dirty="0" smtClean="0"/>
              <a:t>1)</a:t>
            </a:r>
            <a:br>
              <a:rPr lang="en-IN" sz="2800" dirty="0" smtClean="0"/>
            </a:br>
            <a:r>
              <a:rPr lang="en-IN" sz="2800" i="1" dirty="0" smtClean="0"/>
              <a:t>i.e.,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 </a:t>
            </a:r>
            <a:r>
              <a:rPr lang="en-IN" sz="2800" dirty="0" smtClean="0"/>
              <a:t>is the value of </a:t>
            </a:r>
            <a:r>
              <a:rPr lang="en-IN" sz="2800" i="1" dirty="0" smtClean="0"/>
              <a:t>z </a:t>
            </a:r>
            <a:r>
              <a:rPr lang="en-IN" sz="2800" dirty="0" smtClean="0"/>
              <a:t>so that the total area of the critical region on both </a:t>
            </a:r>
            <a:r>
              <a:rPr lang="en-IN" sz="2800" dirty="0" smtClean="0"/>
              <a:t>tails is </a:t>
            </a:r>
            <a:r>
              <a:rPr lang="en-IN" sz="2800" dirty="0" smtClean="0"/>
              <a:t>α. Since the normal curve is symmetrical, from equation (1), we get</a:t>
            </a:r>
            <a:br>
              <a:rPr lang="en-IN" sz="2800" dirty="0" smtClean="0"/>
            </a:br>
            <a:r>
              <a:rPr lang="en-IN" sz="2800" dirty="0" smtClean="0"/>
              <a:t>        </a:t>
            </a:r>
            <a:r>
              <a:rPr lang="en-IN" sz="2800" i="1" dirty="0" smtClean="0"/>
              <a:t>p</a:t>
            </a:r>
            <a:r>
              <a:rPr lang="en-IN" sz="2800" dirty="0" smtClean="0"/>
              <a:t>(</a:t>
            </a:r>
            <a:r>
              <a:rPr lang="en-IN" sz="2800" i="1" dirty="0" smtClean="0"/>
              <a:t>z </a:t>
            </a:r>
            <a:r>
              <a:rPr lang="en-IN" sz="2800" dirty="0" smtClean="0"/>
              <a:t>&gt;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) + </a:t>
            </a:r>
            <a:r>
              <a:rPr lang="en-IN" sz="2800" i="1" dirty="0" smtClean="0"/>
              <a:t>p</a:t>
            </a:r>
            <a:r>
              <a:rPr lang="en-IN" sz="2800" dirty="0" smtClean="0"/>
              <a:t>(</a:t>
            </a:r>
            <a:r>
              <a:rPr lang="en-IN" sz="2800" i="1" dirty="0" smtClean="0"/>
              <a:t>z </a:t>
            </a:r>
            <a:r>
              <a:rPr lang="en-IN" sz="2800" dirty="0" smtClean="0"/>
              <a:t>&lt; –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) = α; </a:t>
            </a:r>
            <a:r>
              <a:rPr lang="en-IN" sz="2800" i="1" dirty="0" smtClean="0"/>
              <a:t>i.e., </a:t>
            </a:r>
            <a:r>
              <a:rPr lang="en-IN" sz="2800" dirty="0" smtClean="0"/>
              <a:t>2</a:t>
            </a:r>
            <a:r>
              <a:rPr lang="en-IN" sz="2800" i="1" dirty="0" smtClean="0"/>
              <a:t>p</a:t>
            </a:r>
            <a:r>
              <a:rPr lang="en-IN" sz="2800" dirty="0" smtClean="0"/>
              <a:t>(</a:t>
            </a:r>
            <a:r>
              <a:rPr lang="en-IN" sz="2800" i="1" dirty="0" smtClean="0"/>
              <a:t>z </a:t>
            </a:r>
            <a:r>
              <a:rPr lang="en-IN" sz="2800" dirty="0" smtClean="0"/>
              <a:t>&gt;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) = α; </a:t>
            </a:r>
            <a:r>
              <a:rPr lang="en-IN" sz="2800" i="1" dirty="0" smtClean="0"/>
              <a:t>p</a:t>
            </a:r>
            <a:r>
              <a:rPr lang="en-IN" sz="2800" dirty="0" smtClean="0"/>
              <a:t>(</a:t>
            </a:r>
            <a:r>
              <a:rPr lang="en-IN" sz="2800" i="1" dirty="0" smtClean="0"/>
              <a:t>z </a:t>
            </a:r>
            <a:r>
              <a:rPr lang="en-IN" sz="2800" dirty="0" smtClean="0"/>
              <a:t>&gt;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) = α/2</a:t>
            </a:r>
            <a:br>
              <a:rPr lang="en-IN" sz="2800" dirty="0" smtClean="0"/>
            </a:br>
            <a:r>
              <a:rPr lang="en-IN" sz="2800" i="1" dirty="0" smtClean="0"/>
              <a:t>i.e</a:t>
            </a:r>
            <a:r>
              <a:rPr lang="en-IN" sz="2800" i="1" dirty="0" smtClean="0"/>
              <a:t>., </a:t>
            </a:r>
            <a:r>
              <a:rPr lang="en-IN" sz="2800" dirty="0" smtClean="0"/>
              <a:t>the area of each tail is α/2 </a:t>
            </a:r>
            <a:r>
              <a:rPr lang="en-IN" sz="3200" dirty="0" smtClean="0"/>
              <a:t/>
            </a:r>
            <a:br>
              <a:rPr lang="en-IN" sz="3200" dirty="0" smtClean="0"/>
            </a:br>
            <a:endParaRPr lang="en-IN" sz="3200" b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2992" y="1528749"/>
            <a:ext cx="1500198" cy="900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24100" y="5340"/>
            <a:ext cx="651704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ERRORS IN </a:t>
            </a:r>
            <a:r>
              <a:rPr lang="en-IN" sz="5400" b="1" dirty="0" smtClean="0"/>
              <a:t>SAMPLING</a:t>
            </a:r>
            <a:endParaRPr lang="en-IN" sz="5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1026" y="962499"/>
            <a:ext cx="9715568" cy="5252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24100" y="5340"/>
            <a:ext cx="651704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ERRORS IN </a:t>
            </a:r>
            <a:r>
              <a:rPr lang="en-IN" sz="5400" b="1" dirty="0" smtClean="0"/>
              <a:t>SAMPLING</a:t>
            </a:r>
            <a:endParaRPr lang="en-IN" sz="5400" b="1" dirty="0"/>
          </a:p>
        </p:txBody>
      </p:sp>
      <p:sp>
        <p:nvSpPr>
          <p:cNvPr id="7" name="Rectangle 6"/>
          <p:cNvSpPr/>
          <p:nvPr/>
        </p:nvSpPr>
        <p:spPr>
          <a:xfrm>
            <a:off x="238084" y="804708"/>
            <a:ext cx="1157295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/>
              <a:t>The critical value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 </a:t>
            </a:r>
            <a:r>
              <a:rPr lang="en-IN" sz="2800" dirty="0" smtClean="0"/>
              <a:t>is that value such that the area to the right of </a:t>
            </a:r>
            <a:r>
              <a:rPr lang="en-IN" sz="2800" i="1" dirty="0" err="1" smtClean="0"/>
              <a:t>z</a:t>
            </a:r>
            <a:r>
              <a:rPr lang="en-IN" sz="2800" dirty="0" err="1" smtClean="0"/>
              <a:t>α</a:t>
            </a:r>
            <a:r>
              <a:rPr lang="en-IN" sz="2800" dirty="0" smtClean="0"/>
              <a:t> </a:t>
            </a:r>
            <a:r>
              <a:rPr lang="en-IN" sz="2800" dirty="0" smtClean="0"/>
              <a:t>is α/2 </a:t>
            </a:r>
            <a:r>
              <a:rPr lang="en-IN" sz="2800" dirty="0" smtClean="0"/>
              <a:t>and the area to the left of –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 </a:t>
            </a:r>
            <a:r>
              <a:rPr lang="en-IN" sz="2800" dirty="0" smtClean="0"/>
              <a:t>is α/2.</a:t>
            </a:r>
            <a:br>
              <a:rPr lang="en-IN" sz="2800" dirty="0" smtClean="0"/>
            </a:br>
            <a:r>
              <a:rPr lang="en-IN" sz="2800" dirty="0" smtClean="0"/>
              <a:t>In the case of the one-tailed </a:t>
            </a:r>
            <a:r>
              <a:rPr lang="en-IN" sz="2800" dirty="0" smtClean="0"/>
              <a:t>test, </a:t>
            </a:r>
            <a:r>
              <a:rPr lang="en-IN" sz="2800" i="1" dirty="0" smtClean="0"/>
              <a:t>p</a:t>
            </a:r>
            <a:r>
              <a:rPr lang="en-IN" sz="2800" dirty="0" smtClean="0"/>
              <a:t>(</a:t>
            </a:r>
            <a:r>
              <a:rPr lang="en-IN" sz="2800" i="1" dirty="0" smtClean="0"/>
              <a:t>z </a:t>
            </a:r>
            <a:r>
              <a:rPr lang="en-IN" sz="2800" dirty="0" smtClean="0"/>
              <a:t>&gt;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) = α if it is right-tailed; </a:t>
            </a:r>
            <a:r>
              <a:rPr lang="en-IN" sz="2800" i="1" dirty="0" smtClean="0"/>
              <a:t>p</a:t>
            </a:r>
            <a:r>
              <a:rPr lang="en-IN" sz="2800" dirty="0" smtClean="0"/>
              <a:t>(</a:t>
            </a:r>
            <a:r>
              <a:rPr lang="en-IN" sz="2800" i="1" dirty="0" smtClean="0"/>
              <a:t>z </a:t>
            </a:r>
            <a:r>
              <a:rPr lang="en-IN" sz="2800" dirty="0" smtClean="0"/>
              <a:t>&lt; –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) = α if it is left-tailed </a:t>
            </a:r>
            <a:endParaRPr lang="en-IN" sz="2800" dirty="0" smtClean="0"/>
          </a:p>
          <a:p>
            <a:endParaRPr lang="en-IN" sz="2800" dirty="0" smtClean="0"/>
          </a:p>
          <a:p>
            <a:r>
              <a:rPr lang="en-IN" sz="2800" dirty="0" smtClean="0"/>
              <a:t>The </a:t>
            </a:r>
            <a:r>
              <a:rPr lang="en-IN" sz="2800" dirty="0" smtClean="0"/>
              <a:t>critical value of </a:t>
            </a:r>
            <a:r>
              <a:rPr lang="en-IN" sz="2800" i="1" dirty="0" smtClean="0"/>
              <a:t>z </a:t>
            </a:r>
            <a:r>
              <a:rPr lang="en-IN" sz="2800" dirty="0" smtClean="0"/>
              <a:t>for a single-tailed test (right or left) at level of</a:t>
            </a:r>
            <a:br>
              <a:rPr lang="en-IN" sz="2800" dirty="0" smtClean="0"/>
            </a:br>
            <a:r>
              <a:rPr lang="en-IN" sz="2800" dirty="0" smtClean="0"/>
              <a:t>significance α is same as the critical value of </a:t>
            </a:r>
            <a:r>
              <a:rPr lang="en-IN" sz="2800" i="1" dirty="0" smtClean="0"/>
              <a:t>z </a:t>
            </a:r>
            <a:r>
              <a:rPr lang="en-IN" sz="2800" dirty="0" smtClean="0"/>
              <a:t>for two-tailed test at level of</a:t>
            </a:r>
            <a:br>
              <a:rPr lang="en-IN" sz="2800" dirty="0" smtClean="0"/>
            </a:br>
            <a:r>
              <a:rPr lang="en-IN" sz="2800" dirty="0" smtClean="0"/>
              <a:t>significance 2α.</a:t>
            </a:r>
            <a:br>
              <a:rPr lang="en-IN" sz="2800" dirty="0" smtClean="0"/>
            </a:br>
            <a:endParaRPr lang="en-IN" sz="2800" dirty="0" smtClean="0"/>
          </a:p>
          <a:p>
            <a:r>
              <a:rPr lang="en-IN" sz="2800" dirty="0" smtClean="0"/>
              <a:t>Using </a:t>
            </a:r>
            <a:r>
              <a:rPr lang="en-IN" sz="2800" dirty="0" smtClean="0"/>
              <a:t>the equation, also using the normal tables, the critical value of </a:t>
            </a:r>
            <a:r>
              <a:rPr lang="en-IN" sz="2800" i="1" dirty="0" smtClean="0"/>
              <a:t>z </a:t>
            </a:r>
            <a:r>
              <a:rPr lang="en-IN" sz="2800" dirty="0" smtClean="0"/>
              <a:t>at</a:t>
            </a:r>
            <a:br>
              <a:rPr lang="en-IN" sz="2800" dirty="0" smtClean="0"/>
            </a:br>
            <a:r>
              <a:rPr lang="en-IN" sz="2800" dirty="0" smtClean="0"/>
              <a:t>different levels of significance (α) for both single tailed and two tailed test are</a:t>
            </a:r>
            <a:br>
              <a:rPr lang="en-IN" sz="2800" dirty="0" smtClean="0"/>
            </a:br>
            <a:r>
              <a:rPr lang="en-IN" sz="2800" dirty="0" smtClean="0"/>
              <a:t>calculated and listed below. The equations are</a:t>
            </a:r>
            <a:br>
              <a:rPr lang="en-IN" sz="2800" dirty="0" smtClean="0"/>
            </a:br>
            <a:r>
              <a:rPr lang="en-IN" sz="2800" dirty="0" smtClean="0"/>
              <a:t>		</a:t>
            </a:r>
            <a:r>
              <a:rPr lang="en-IN" sz="2800" i="1" dirty="0" smtClean="0"/>
              <a:t>p</a:t>
            </a:r>
            <a:r>
              <a:rPr lang="en-IN" sz="2800" dirty="0" smtClean="0"/>
              <a:t>(| </a:t>
            </a:r>
            <a:r>
              <a:rPr lang="en-IN" sz="2800" i="1" dirty="0" smtClean="0"/>
              <a:t>z </a:t>
            </a:r>
            <a:r>
              <a:rPr lang="en-IN" sz="2800" dirty="0" smtClean="0"/>
              <a:t>| &gt;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) = α; </a:t>
            </a:r>
            <a:r>
              <a:rPr lang="en-IN" sz="2800" i="1" dirty="0" smtClean="0"/>
              <a:t>p</a:t>
            </a:r>
            <a:r>
              <a:rPr lang="en-IN" sz="2800" dirty="0" smtClean="0"/>
              <a:t>(</a:t>
            </a:r>
            <a:r>
              <a:rPr lang="en-IN" sz="2800" i="1" dirty="0" smtClean="0"/>
              <a:t>z </a:t>
            </a:r>
            <a:r>
              <a:rPr lang="en-IN" sz="2800" dirty="0" smtClean="0"/>
              <a:t>&gt;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) = α; </a:t>
            </a:r>
            <a:r>
              <a:rPr lang="en-IN" sz="2800" i="1" dirty="0" smtClean="0"/>
              <a:t>p</a:t>
            </a:r>
            <a:r>
              <a:rPr lang="en-IN" sz="2800" dirty="0" smtClean="0"/>
              <a:t>(</a:t>
            </a:r>
            <a:r>
              <a:rPr lang="en-IN" sz="2800" i="1" dirty="0" smtClean="0"/>
              <a:t>z </a:t>
            </a:r>
            <a:r>
              <a:rPr lang="en-IN" sz="2800" dirty="0" smtClean="0"/>
              <a:t>&lt; – </a:t>
            </a:r>
            <a:r>
              <a:rPr lang="en-IN" sz="2800" i="1" dirty="0" err="1" smtClean="0"/>
              <a:t>z</a:t>
            </a:r>
            <a:r>
              <a:rPr lang="en-IN" sz="2800" baseline="-25000" dirty="0" err="1" smtClean="0"/>
              <a:t>α</a:t>
            </a:r>
            <a:r>
              <a:rPr lang="en-IN" sz="2800" dirty="0" smtClean="0"/>
              <a:t>) = α </a:t>
            </a:r>
            <a:br>
              <a:rPr lang="en-IN" sz="2800" dirty="0" smtClean="0"/>
            </a:br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24100" y="5340"/>
            <a:ext cx="651704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ERRORS IN </a:t>
            </a:r>
            <a:r>
              <a:rPr lang="en-IN" sz="5400" b="1" dirty="0" smtClean="0"/>
              <a:t>SAMPLING</a:t>
            </a:r>
            <a:endParaRPr lang="en-IN" sz="54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12" y="1714489"/>
            <a:ext cx="10849022" cy="28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46"/>
          </a:xfrm>
        </p:spPr>
        <p:txBody>
          <a:bodyPr/>
          <a:lstStyle/>
          <a:p>
            <a:pPr algn="ctr"/>
            <a:r>
              <a:rPr lang="en-IN" b="1" dirty="0" smtClean="0"/>
              <a:t>Topic Discussed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 fontScale="85000" lnSpcReduction="20000"/>
          </a:bodyPr>
          <a:lstStyle/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Population </a:t>
            </a:r>
            <a:r>
              <a:rPr lang="en-IN" sz="4400" smtClean="0"/>
              <a:t>or Universe </a:t>
            </a:r>
            <a:endParaRPr lang="en-IN" sz="4400" dirty="0" smtClean="0"/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Sampling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P</a:t>
            </a:r>
            <a:r>
              <a:rPr lang="en-IN" sz="4400" dirty="0" smtClean="0"/>
              <a:t>arameter of </a:t>
            </a:r>
            <a:r>
              <a:rPr lang="en-IN" sz="4400" dirty="0" smtClean="0"/>
              <a:t>sampling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Standard Errors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Test of Significance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Critical Region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Level of Significance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Errors in Sampling</a:t>
            </a:r>
          </a:p>
          <a:p>
            <a:r>
              <a:rPr lang="en-IN" sz="4400" dirty="0" smtClean="0"/>
              <a:t>Steps in testing of Statistical Hypothesis</a:t>
            </a:r>
            <a:endParaRPr lang="en-IN" sz="4400" b="1" dirty="0" smtClean="0"/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endParaRPr lang="en-IN" sz="4400" dirty="0" smtClean="0"/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endParaRPr lang="en-IN" sz="4400" dirty="0" smtClean="0"/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endParaRPr lang="en-IN" sz="4400" dirty="0"/>
          </a:p>
        </p:txBody>
      </p:sp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3769" y="5340"/>
            <a:ext cx="9944197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STEPS IN TESTING OF STATISTICAL </a:t>
            </a:r>
            <a:endParaRPr lang="en-IN" sz="5400" b="1" dirty="0" smtClean="0"/>
          </a:p>
          <a:p>
            <a:r>
              <a:rPr lang="en-IN" sz="5400" b="1" dirty="0" smtClean="0"/>
              <a:t> </a:t>
            </a:r>
            <a:r>
              <a:rPr lang="en-IN" sz="5400" b="1" dirty="0" smtClean="0"/>
              <a:t>                  HYPOTHESIS </a:t>
            </a:r>
            <a:endParaRPr lang="en-IN" sz="5400" b="1" dirty="0"/>
          </a:p>
        </p:txBody>
      </p:sp>
      <p:sp>
        <p:nvSpPr>
          <p:cNvPr id="12" name="Rectangle 11"/>
          <p:cNvSpPr/>
          <p:nvPr/>
        </p:nvSpPr>
        <p:spPr>
          <a:xfrm>
            <a:off x="380960" y="1714488"/>
            <a:ext cx="1093001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 smtClean="0"/>
              <a:t>Step 1. Null hypothesis. </a:t>
            </a:r>
            <a:r>
              <a:rPr lang="en-IN" sz="3200" dirty="0" smtClean="0"/>
              <a:t>Set up H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 in clear terms.</a:t>
            </a:r>
            <a:br>
              <a:rPr lang="en-IN" sz="3200" dirty="0" smtClean="0"/>
            </a:br>
            <a:endParaRPr lang="en-IN" sz="3200" dirty="0" smtClean="0"/>
          </a:p>
          <a:p>
            <a:r>
              <a:rPr lang="en-IN" sz="3200" b="1" dirty="0" smtClean="0"/>
              <a:t>Step </a:t>
            </a:r>
            <a:r>
              <a:rPr lang="en-IN" sz="3200" b="1" dirty="0" smtClean="0"/>
              <a:t>2. Alternative hypothesis. </a:t>
            </a:r>
            <a:r>
              <a:rPr lang="en-IN" sz="3200" dirty="0" smtClean="0"/>
              <a:t>Set up H</a:t>
            </a:r>
            <a:r>
              <a:rPr lang="en-IN" sz="3200" baseline="-25000" dirty="0" smtClean="0"/>
              <a:t>1</a:t>
            </a:r>
            <a:r>
              <a:rPr lang="en-IN" sz="3200" dirty="0" smtClean="0"/>
              <a:t>, so that we could decide </a:t>
            </a:r>
            <a:r>
              <a:rPr lang="en-IN" sz="3200" dirty="0" smtClean="0"/>
              <a:t>whether we </a:t>
            </a:r>
            <a:r>
              <a:rPr lang="en-IN" sz="3200" dirty="0" smtClean="0"/>
              <a:t>should use one tailed test or two tailed test.</a:t>
            </a:r>
            <a:br>
              <a:rPr lang="en-IN" sz="3200" dirty="0" smtClean="0"/>
            </a:br>
            <a:endParaRPr lang="en-IN" sz="3200" dirty="0" smtClean="0"/>
          </a:p>
          <a:p>
            <a:r>
              <a:rPr lang="en-IN" sz="3200" b="1" dirty="0" smtClean="0"/>
              <a:t>Step </a:t>
            </a:r>
            <a:r>
              <a:rPr lang="en-IN" sz="3200" b="1" dirty="0" smtClean="0"/>
              <a:t>3. Level of significance. </a:t>
            </a:r>
            <a:r>
              <a:rPr lang="en-IN" sz="3200" dirty="0" smtClean="0"/>
              <a:t>Select the appropriate level of </a:t>
            </a:r>
            <a:r>
              <a:rPr lang="en-IN" sz="3200" dirty="0" smtClean="0"/>
              <a:t>significance in </a:t>
            </a:r>
            <a:r>
              <a:rPr lang="en-IN" sz="3200" dirty="0" smtClean="0"/>
              <a:t>advance depending on the reliability of the estimates. </a:t>
            </a:r>
            <a:br>
              <a:rPr lang="en-IN" sz="3200" dirty="0" smtClean="0"/>
            </a:br>
            <a:endParaRPr lang="en-IN" sz="3200" dirty="0"/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3769" y="-142900"/>
            <a:ext cx="9944197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STEPS IN TESTING OF STATISTICAL </a:t>
            </a:r>
            <a:endParaRPr lang="en-IN" sz="5400" b="1" dirty="0" smtClean="0"/>
          </a:p>
          <a:p>
            <a:r>
              <a:rPr lang="en-IN" sz="5400" b="1" dirty="0" smtClean="0"/>
              <a:t> </a:t>
            </a:r>
            <a:r>
              <a:rPr lang="en-IN" sz="5400" b="1" dirty="0" smtClean="0"/>
              <a:t>                  HYPOTHESIS </a:t>
            </a:r>
            <a:endParaRPr lang="en-IN" sz="5400" b="1" dirty="0"/>
          </a:p>
        </p:txBody>
      </p:sp>
      <p:sp>
        <p:nvSpPr>
          <p:cNvPr id="12" name="Rectangle 11"/>
          <p:cNvSpPr/>
          <p:nvPr/>
        </p:nvSpPr>
        <p:spPr>
          <a:xfrm>
            <a:off x="238084" y="1356447"/>
            <a:ext cx="1195391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 smtClean="0"/>
              <a:t>Step 4. Test statistic. </a:t>
            </a:r>
            <a:r>
              <a:rPr lang="en-IN" sz="3200" dirty="0" smtClean="0"/>
              <a:t>Compute the test </a:t>
            </a:r>
            <a:r>
              <a:rPr lang="en-IN" sz="3200" dirty="0" smtClean="0"/>
              <a:t>statistic                   under </a:t>
            </a:r>
            <a:r>
              <a:rPr lang="en-IN" sz="3200" dirty="0" smtClean="0"/>
              <a:t>the </a:t>
            </a:r>
            <a:r>
              <a:rPr lang="en-IN" sz="3200" dirty="0" smtClean="0"/>
              <a:t>null hypothesis</a:t>
            </a:r>
            <a:r>
              <a:rPr lang="en-IN" sz="3200" dirty="0" smtClean="0"/>
              <a:t>.</a:t>
            </a:r>
            <a:br>
              <a:rPr lang="en-IN" sz="3200" dirty="0" smtClean="0"/>
            </a:br>
            <a:endParaRPr lang="en-IN" sz="3200" dirty="0" smtClean="0"/>
          </a:p>
          <a:p>
            <a:r>
              <a:rPr lang="en-IN" sz="3200" b="1" dirty="0" smtClean="0"/>
              <a:t>Step </a:t>
            </a:r>
            <a:r>
              <a:rPr lang="en-IN" sz="3200" b="1" dirty="0" smtClean="0"/>
              <a:t>5. Conclusion. </a:t>
            </a:r>
            <a:r>
              <a:rPr lang="en-IN" sz="3200" dirty="0" smtClean="0"/>
              <a:t>Compare the computed value of </a:t>
            </a:r>
            <a:r>
              <a:rPr lang="en-IN" sz="3200" i="1" dirty="0" smtClean="0"/>
              <a:t>z </a:t>
            </a:r>
            <a:r>
              <a:rPr lang="en-IN" sz="3200" dirty="0" smtClean="0"/>
              <a:t>with the critical </a:t>
            </a:r>
            <a:r>
              <a:rPr lang="en-IN" sz="3200" dirty="0" smtClean="0"/>
              <a:t>value </a:t>
            </a:r>
            <a:r>
              <a:rPr lang="en-IN" sz="3200" i="1" dirty="0" err="1" smtClean="0"/>
              <a:t>z</a:t>
            </a:r>
            <a:r>
              <a:rPr lang="en-IN" sz="3200" baseline="-25000" dirty="0" err="1" smtClean="0"/>
              <a:t>α</a:t>
            </a:r>
            <a:r>
              <a:rPr lang="en-IN" sz="3200" dirty="0" smtClean="0"/>
              <a:t> </a:t>
            </a:r>
            <a:r>
              <a:rPr lang="en-IN" sz="3200" dirty="0" smtClean="0"/>
              <a:t>at level of significance (α).</a:t>
            </a:r>
            <a:br>
              <a:rPr lang="en-IN" sz="3200" dirty="0" smtClean="0"/>
            </a:br>
            <a:endParaRPr lang="en-IN" sz="3200" dirty="0" smtClean="0"/>
          </a:p>
          <a:p>
            <a:r>
              <a:rPr lang="en-IN" sz="3200" dirty="0" smtClean="0"/>
              <a:t>If </a:t>
            </a:r>
            <a:r>
              <a:rPr lang="en-IN" sz="3200" dirty="0" smtClean="0"/>
              <a:t>| </a:t>
            </a:r>
            <a:r>
              <a:rPr lang="en-IN" sz="3200" i="1" dirty="0" smtClean="0"/>
              <a:t>z </a:t>
            </a:r>
            <a:r>
              <a:rPr lang="en-IN" sz="3200" dirty="0" smtClean="0"/>
              <a:t>| &gt; </a:t>
            </a:r>
            <a:r>
              <a:rPr lang="en-IN" sz="3200" i="1" dirty="0" err="1" smtClean="0"/>
              <a:t>z</a:t>
            </a:r>
            <a:r>
              <a:rPr lang="en-IN" sz="3200" baseline="-25000" dirty="0" err="1" smtClean="0"/>
              <a:t>α</a:t>
            </a:r>
            <a:r>
              <a:rPr lang="en-IN" sz="3200" dirty="0" smtClean="0"/>
              <a:t>, we reject H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 and conclude that there is significant</a:t>
            </a:r>
            <a:br>
              <a:rPr lang="en-IN" sz="3200" dirty="0" smtClean="0"/>
            </a:br>
            <a:r>
              <a:rPr lang="en-IN" sz="3200" dirty="0" smtClean="0"/>
              <a:t>difference. </a:t>
            </a:r>
            <a:endParaRPr lang="en-IN" sz="3200" dirty="0" smtClean="0"/>
          </a:p>
          <a:p>
            <a:r>
              <a:rPr lang="en-IN" sz="3200" dirty="0" smtClean="0"/>
              <a:t>If </a:t>
            </a:r>
            <a:r>
              <a:rPr lang="en-IN" sz="3200" dirty="0" smtClean="0"/>
              <a:t>| </a:t>
            </a:r>
            <a:r>
              <a:rPr lang="en-IN" sz="3200" i="1" dirty="0" smtClean="0"/>
              <a:t>z </a:t>
            </a:r>
            <a:r>
              <a:rPr lang="en-IN" sz="3200" dirty="0" smtClean="0"/>
              <a:t>| &lt; </a:t>
            </a:r>
            <a:r>
              <a:rPr lang="en-IN" sz="3200" i="1" dirty="0" err="1" smtClean="0"/>
              <a:t>z</a:t>
            </a:r>
            <a:r>
              <a:rPr lang="en-IN" sz="3200" baseline="-25000" dirty="0" err="1" smtClean="0"/>
              <a:t>α</a:t>
            </a:r>
            <a:r>
              <a:rPr lang="en-IN" sz="3200" dirty="0" smtClean="0"/>
              <a:t>, we accept H</a:t>
            </a:r>
            <a:r>
              <a:rPr lang="en-IN" sz="3200" baseline="-25000" dirty="0" smtClean="0"/>
              <a:t>0</a:t>
            </a:r>
            <a:r>
              <a:rPr lang="en-IN" sz="3200" dirty="0" smtClean="0"/>
              <a:t> and conclude that there is no</a:t>
            </a:r>
            <a:br>
              <a:rPr lang="en-IN" sz="3200" dirty="0" smtClean="0"/>
            </a:br>
            <a:r>
              <a:rPr lang="en-IN" sz="3200" dirty="0" smtClean="0"/>
              <a:t>significant difference. </a:t>
            </a:r>
            <a:br>
              <a:rPr lang="en-IN" sz="3200" dirty="0" smtClean="0"/>
            </a:br>
            <a:r>
              <a:rPr lang="en-IN" sz="3200" dirty="0" smtClean="0"/>
              <a:t> </a:t>
            </a:r>
            <a:br>
              <a:rPr lang="en-IN" sz="3200" dirty="0" smtClean="0"/>
            </a:br>
            <a:endParaRPr lang="en-IN" sz="3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05798" y="1242717"/>
            <a:ext cx="1633540" cy="828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39784"/>
          </a:xfrm>
        </p:spPr>
        <p:txBody>
          <a:bodyPr/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/>
          </a:bodyPr>
          <a:lstStyle/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US" sz="4400" b="1" dirty="0" smtClean="0"/>
              <a:t>t-test 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US" sz="4400" b="1" dirty="0" smtClean="0"/>
              <a:t>F-test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US" sz="4400" b="1" dirty="0" smtClean="0"/>
              <a:t>Chi-square test</a:t>
            </a:r>
            <a:endParaRPr lang="en-IN" sz="4400" dirty="0" smtClean="0"/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endParaRPr lang="en-IN" sz="4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54103" y="214290"/>
            <a:ext cx="801379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POPULATION OR UNIVERSE</a:t>
            </a:r>
            <a:endParaRPr lang="en-IN" sz="5400" b="1" dirty="0"/>
          </a:p>
        </p:txBody>
      </p:sp>
      <p:sp>
        <p:nvSpPr>
          <p:cNvPr id="10" name="Rectangle 9"/>
          <p:cNvSpPr/>
          <p:nvPr/>
        </p:nvSpPr>
        <p:spPr>
          <a:xfrm>
            <a:off x="166646" y="1214422"/>
            <a:ext cx="115015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/>
              <a:t>An </a:t>
            </a:r>
            <a:r>
              <a:rPr lang="en-IN" sz="2800" dirty="0" smtClean="0"/>
              <a:t>aggregate of objects (animate or inanimate) under study is called </a:t>
            </a:r>
            <a:r>
              <a:rPr lang="en-IN" sz="2800" b="1" dirty="0" smtClean="0"/>
              <a:t>population or </a:t>
            </a:r>
            <a:r>
              <a:rPr lang="en-IN" sz="2800" b="1" dirty="0" smtClean="0"/>
              <a:t>universe. </a:t>
            </a:r>
            <a:r>
              <a:rPr lang="en-IN" sz="2800" dirty="0" smtClean="0"/>
              <a:t>their attributes (qualities) or of results of operations which can be It is thus a collection of individuals or </a:t>
            </a:r>
            <a:r>
              <a:rPr lang="en-IN" sz="2800" dirty="0" smtClean="0"/>
              <a:t>of numerically </a:t>
            </a:r>
            <a:r>
              <a:rPr lang="en-IN" sz="2800" dirty="0" smtClean="0"/>
              <a:t>specified. </a:t>
            </a:r>
            <a:endParaRPr lang="en-IN" sz="2800" dirty="0"/>
          </a:p>
        </p:txBody>
      </p:sp>
      <p:sp>
        <p:nvSpPr>
          <p:cNvPr id="11" name="Rectangle 10"/>
          <p:cNvSpPr/>
          <p:nvPr/>
        </p:nvSpPr>
        <p:spPr>
          <a:xfrm>
            <a:off x="380960" y="2847330"/>
            <a:ext cx="115729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u="sng" dirty="0" smtClean="0"/>
              <a:t>Finite inverse</a:t>
            </a:r>
            <a:r>
              <a:rPr lang="en-IN" sz="3200" b="1" dirty="0" smtClean="0"/>
              <a:t>:</a:t>
            </a:r>
          </a:p>
          <a:p>
            <a:r>
              <a:rPr lang="en-IN" sz="2800" dirty="0" smtClean="0"/>
              <a:t>A </a:t>
            </a:r>
            <a:r>
              <a:rPr lang="en-IN" sz="2800" dirty="0" smtClean="0"/>
              <a:t>universe containing a finite number of individuals or members is called</a:t>
            </a:r>
            <a:br>
              <a:rPr lang="en-IN" sz="2800" dirty="0" smtClean="0"/>
            </a:br>
            <a:r>
              <a:rPr lang="en-IN" sz="2800" dirty="0" smtClean="0"/>
              <a:t>a </a:t>
            </a:r>
            <a:r>
              <a:rPr lang="en-IN" sz="2800" b="1" dirty="0" smtClean="0"/>
              <a:t>finite inverse. </a:t>
            </a:r>
            <a:r>
              <a:rPr lang="en-IN" sz="2800" dirty="0" smtClean="0"/>
              <a:t>For example, the universe of the weights of students in a</a:t>
            </a:r>
            <a:br>
              <a:rPr lang="en-IN" sz="2800" dirty="0" smtClean="0"/>
            </a:br>
            <a:r>
              <a:rPr lang="en-IN" sz="2800" dirty="0" smtClean="0"/>
              <a:t>particular class 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380960" y="4788298"/>
            <a:ext cx="115015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u="sng" dirty="0" smtClean="0"/>
              <a:t>Infinite Universe </a:t>
            </a:r>
            <a:r>
              <a:rPr lang="en-IN" sz="3200" dirty="0" smtClean="0"/>
              <a:t>:A </a:t>
            </a:r>
            <a:r>
              <a:rPr lang="en-IN" sz="3200" dirty="0" smtClean="0"/>
              <a:t>universe with infinite number of members is known as an </a:t>
            </a:r>
            <a:r>
              <a:rPr lang="en-IN" sz="3200" b="1" dirty="0" smtClean="0"/>
              <a:t>infinite universe</a:t>
            </a:r>
            <a:r>
              <a:rPr lang="en-IN" sz="3200" b="1" dirty="0" smtClean="0"/>
              <a:t>. </a:t>
            </a:r>
            <a:r>
              <a:rPr lang="en-IN" sz="3200" dirty="0" smtClean="0"/>
              <a:t>For example, the universe of pressures at various points in </a:t>
            </a:r>
            <a:r>
              <a:rPr lang="en-IN" sz="3200" dirty="0" smtClean="0"/>
              <a:t>the atmosphere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54103" y="214290"/>
            <a:ext cx="801379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POPULATION OR UNIVERSE</a:t>
            </a:r>
            <a:endParaRPr lang="en-IN" sz="5400" b="1" dirty="0"/>
          </a:p>
        </p:txBody>
      </p:sp>
      <p:sp>
        <p:nvSpPr>
          <p:cNvPr id="11" name="Rectangle 10"/>
          <p:cNvSpPr/>
          <p:nvPr/>
        </p:nvSpPr>
        <p:spPr>
          <a:xfrm>
            <a:off x="380960" y="1852846"/>
            <a:ext cx="1157295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u="sng" dirty="0" smtClean="0"/>
              <a:t>Existent universe</a:t>
            </a:r>
            <a:r>
              <a:rPr lang="en-IN" sz="3200" b="1" dirty="0" smtClean="0"/>
              <a:t>: </a:t>
            </a:r>
            <a:r>
              <a:rPr lang="en-IN" sz="2800" dirty="0" smtClean="0"/>
              <a:t>The </a:t>
            </a:r>
            <a:r>
              <a:rPr lang="en-IN" sz="2800" dirty="0" smtClean="0"/>
              <a:t>universe of concrete objects is an </a:t>
            </a:r>
            <a:r>
              <a:rPr lang="en-IN" sz="2800" b="1" dirty="0" smtClean="0"/>
              <a:t>existent universe</a:t>
            </a:r>
            <a:r>
              <a:rPr lang="en-IN" sz="2800" dirty="0" smtClean="0"/>
              <a:t> </a:t>
            </a:r>
            <a:br>
              <a:rPr lang="en-IN" sz="2800" dirty="0" smtClean="0"/>
            </a:b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380960" y="3494790"/>
            <a:ext cx="1150151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u="sng" dirty="0" smtClean="0"/>
              <a:t>Hypothetical universe</a:t>
            </a:r>
            <a:r>
              <a:rPr lang="en-IN" sz="3200" dirty="0" smtClean="0"/>
              <a:t>: The </a:t>
            </a:r>
            <a:r>
              <a:rPr lang="en-IN" sz="3200" dirty="0" smtClean="0"/>
              <a:t>collection </a:t>
            </a:r>
            <a:r>
              <a:rPr lang="en-IN" sz="3200" dirty="0" smtClean="0"/>
              <a:t>of all </a:t>
            </a:r>
            <a:r>
              <a:rPr lang="en-IN" sz="3200" dirty="0" smtClean="0"/>
              <a:t>possible ways in which a specified event can happen is called a </a:t>
            </a:r>
            <a:r>
              <a:rPr lang="en-IN" sz="3200" b="1" dirty="0" smtClean="0"/>
              <a:t>hypothetical universe</a:t>
            </a:r>
            <a:r>
              <a:rPr lang="en-IN" sz="3200" dirty="0" smtClean="0"/>
              <a:t> 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54103" y="214290"/>
            <a:ext cx="801379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POPULATION OR UNIVERSE</a:t>
            </a:r>
            <a:endParaRPr lang="en-IN" sz="5400" b="1" dirty="0"/>
          </a:p>
        </p:txBody>
      </p:sp>
      <p:sp>
        <p:nvSpPr>
          <p:cNvPr id="11" name="Rectangle 10"/>
          <p:cNvSpPr/>
          <p:nvPr/>
        </p:nvSpPr>
        <p:spPr>
          <a:xfrm>
            <a:off x="380960" y="1852846"/>
            <a:ext cx="1157295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u="sng" dirty="0" smtClean="0"/>
              <a:t>Existent universe</a:t>
            </a:r>
            <a:r>
              <a:rPr lang="en-IN" sz="3200" b="1" dirty="0" smtClean="0"/>
              <a:t>: </a:t>
            </a:r>
            <a:r>
              <a:rPr lang="en-IN" sz="2800" dirty="0" smtClean="0"/>
              <a:t>The </a:t>
            </a:r>
            <a:r>
              <a:rPr lang="en-IN" sz="2800" dirty="0" smtClean="0"/>
              <a:t>universe of concrete objects is an </a:t>
            </a:r>
            <a:r>
              <a:rPr lang="en-IN" sz="2800" b="1" dirty="0" smtClean="0"/>
              <a:t>existent universe</a:t>
            </a:r>
            <a:r>
              <a:rPr lang="en-IN" sz="2800" dirty="0" smtClean="0"/>
              <a:t> </a:t>
            </a:r>
            <a:br>
              <a:rPr lang="en-IN" sz="2800" dirty="0" smtClean="0"/>
            </a:b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380960" y="3494790"/>
            <a:ext cx="1150151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u="sng" dirty="0" smtClean="0"/>
              <a:t>Hypothetical universe</a:t>
            </a:r>
            <a:r>
              <a:rPr lang="en-IN" sz="3200" dirty="0" smtClean="0"/>
              <a:t>: The </a:t>
            </a:r>
            <a:r>
              <a:rPr lang="en-IN" sz="3200" dirty="0" smtClean="0"/>
              <a:t>collection </a:t>
            </a:r>
            <a:r>
              <a:rPr lang="en-IN" sz="3200" dirty="0" smtClean="0"/>
              <a:t>of all </a:t>
            </a:r>
            <a:r>
              <a:rPr lang="en-IN" sz="3200" dirty="0" smtClean="0"/>
              <a:t>possible ways in which a specified event can happen is called a </a:t>
            </a:r>
            <a:r>
              <a:rPr lang="en-IN" sz="3200" b="1" dirty="0" smtClean="0"/>
              <a:t>hypothetical universe</a:t>
            </a:r>
            <a:r>
              <a:rPr lang="en-IN" sz="3200" dirty="0" smtClean="0"/>
              <a:t> 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81488" y="214290"/>
            <a:ext cx="343029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SAMPLING </a:t>
            </a:r>
            <a:endParaRPr lang="en-IN" sz="5400" b="1" dirty="0"/>
          </a:p>
        </p:txBody>
      </p:sp>
      <p:sp>
        <p:nvSpPr>
          <p:cNvPr id="11" name="Rectangle 10"/>
          <p:cNvSpPr/>
          <p:nvPr/>
        </p:nvSpPr>
        <p:spPr>
          <a:xfrm>
            <a:off x="380960" y="1272589"/>
            <a:ext cx="115729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u="sng" dirty="0" smtClean="0"/>
              <a:t>Sample</a:t>
            </a:r>
            <a:r>
              <a:rPr lang="en-IN" sz="3200" b="1" dirty="0" smtClean="0"/>
              <a:t> : </a:t>
            </a:r>
            <a:r>
              <a:rPr lang="en-IN" sz="2800" dirty="0" smtClean="0"/>
              <a:t>A finite subset of a universe is called a </a:t>
            </a:r>
            <a:r>
              <a:rPr lang="en-IN" sz="2800" b="1" dirty="0" smtClean="0"/>
              <a:t>sample</a:t>
            </a:r>
            <a:r>
              <a:rPr lang="en-IN" sz="2800" dirty="0" smtClean="0"/>
              <a:t> 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380960" y="2423220"/>
            <a:ext cx="116681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52650" indent="-2152650"/>
            <a:r>
              <a:rPr lang="en-IN" sz="3200" b="1" u="sng" dirty="0" smtClean="0"/>
              <a:t>Sample size</a:t>
            </a:r>
            <a:r>
              <a:rPr lang="en-IN" sz="3200" dirty="0" smtClean="0"/>
              <a:t>: </a:t>
            </a:r>
            <a:r>
              <a:rPr lang="en-IN" sz="3200" dirty="0" smtClean="0"/>
              <a:t>The number of individuals in a sample is called </a:t>
            </a:r>
            <a:r>
              <a:rPr lang="en-IN" sz="3200" dirty="0" smtClean="0"/>
              <a:t>the          </a:t>
            </a:r>
            <a:r>
              <a:rPr lang="en-IN" sz="3200" b="1" dirty="0" smtClean="0"/>
              <a:t>sample </a:t>
            </a:r>
            <a:r>
              <a:rPr lang="en-IN" sz="3200" b="1" dirty="0" smtClean="0"/>
              <a:t>size</a:t>
            </a:r>
            <a:r>
              <a:rPr lang="en-IN" sz="3200" dirty="0" smtClean="0"/>
              <a:t> </a:t>
            </a:r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452398" y="3789295"/>
            <a:ext cx="1166816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52650" indent="-2152650"/>
            <a:r>
              <a:rPr lang="en-IN" sz="3200" b="1" u="sng" dirty="0" smtClean="0"/>
              <a:t>Sampling</a:t>
            </a:r>
            <a:r>
              <a:rPr lang="en-IN" sz="3200" dirty="0" smtClean="0"/>
              <a:t>: </a:t>
            </a:r>
            <a:r>
              <a:rPr lang="en-IN" sz="3200" dirty="0" smtClean="0"/>
              <a:t>The process of selecting a sample from a universe is </a:t>
            </a:r>
            <a:r>
              <a:rPr lang="en-IN" sz="3200" dirty="0" smtClean="0"/>
              <a:t>called </a:t>
            </a:r>
            <a:r>
              <a:rPr lang="en-IN" sz="3200" b="1" dirty="0" smtClean="0"/>
              <a:t>sampling</a:t>
            </a:r>
            <a:r>
              <a:rPr lang="en-IN" sz="3200" b="1" dirty="0" smtClean="0"/>
              <a:t>.</a:t>
            </a:r>
            <a:r>
              <a:rPr lang="en-IN" sz="3200" dirty="0" smtClean="0"/>
              <a:t> </a:t>
            </a:r>
            <a:br>
              <a:rPr lang="en-IN" sz="3200" dirty="0" smtClean="0"/>
            </a:b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24749" y="214290"/>
            <a:ext cx="83717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PARAMETERS OF STATISTICS </a:t>
            </a:r>
            <a:endParaRPr lang="en-IN" sz="5400" b="1" dirty="0"/>
          </a:p>
        </p:txBody>
      </p:sp>
      <p:sp>
        <p:nvSpPr>
          <p:cNvPr id="11" name="Rectangle 10"/>
          <p:cNvSpPr/>
          <p:nvPr/>
        </p:nvSpPr>
        <p:spPr>
          <a:xfrm>
            <a:off x="309522" y="1280212"/>
            <a:ext cx="118110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52650" indent="-2152650"/>
            <a:r>
              <a:rPr lang="en-IN" sz="3200" b="1" u="sng" dirty="0" smtClean="0"/>
              <a:t>Parameters</a:t>
            </a:r>
            <a:r>
              <a:rPr lang="en-IN" sz="3200" b="1" dirty="0" smtClean="0"/>
              <a:t> : </a:t>
            </a:r>
            <a:r>
              <a:rPr lang="en-IN" sz="3200" dirty="0" smtClean="0"/>
              <a:t>The statistical constants of the population such as mean, the variance, etc. </a:t>
            </a:r>
            <a:r>
              <a:rPr lang="en-IN" sz="3200" dirty="0" smtClean="0"/>
              <a:t>are known </a:t>
            </a:r>
            <a:r>
              <a:rPr lang="en-IN" sz="3200" dirty="0" smtClean="0"/>
              <a:t>as the parameters 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523836" y="2500306"/>
            <a:ext cx="111443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0" indent="-1524000" algn="just"/>
            <a:r>
              <a:rPr lang="en-IN" sz="3200" b="1" u="sng" dirty="0" smtClean="0"/>
              <a:t>Statistic</a:t>
            </a:r>
            <a:r>
              <a:rPr lang="en-IN" sz="3200" b="1" dirty="0" smtClean="0"/>
              <a:t>:</a:t>
            </a:r>
            <a:r>
              <a:rPr lang="en-IN" sz="3200" b="1" dirty="0" smtClean="0"/>
              <a:t> </a:t>
            </a:r>
            <a:r>
              <a:rPr lang="en-IN" sz="3200" dirty="0" smtClean="0"/>
              <a:t>The </a:t>
            </a:r>
            <a:r>
              <a:rPr lang="en-IN" sz="3200" dirty="0" smtClean="0"/>
              <a:t>statistical concepts of the sample from the</a:t>
            </a:r>
            <a:br>
              <a:rPr lang="en-IN" sz="3200" dirty="0" smtClean="0"/>
            </a:br>
            <a:r>
              <a:rPr lang="en-IN" sz="3200" dirty="0" smtClean="0"/>
              <a:t>members of the sample to estimate the parameters of the population from </a:t>
            </a:r>
            <a:r>
              <a:rPr lang="en-IN" sz="3200" dirty="0" smtClean="0"/>
              <a:t>which the </a:t>
            </a:r>
            <a:r>
              <a:rPr lang="en-IN" sz="3200" dirty="0" smtClean="0"/>
              <a:t>sample has been drawn is known as </a:t>
            </a:r>
            <a:r>
              <a:rPr lang="en-IN" sz="3200" b="1" dirty="0" smtClean="0"/>
              <a:t>statistic</a:t>
            </a:r>
            <a:r>
              <a:rPr lang="en-IN" sz="3200" dirty="0" smtClean="0"/>
              <a:t> </a:t>
            </a:r>
            <a:endParaRPr lang="en-IN" dirty="0"/>
          </a:p>
        </p:txBody>
      </p:sp>
      <p:sp>
        <p:nvSpPr>
          <p:cNvPr id="13" name="Rectangle 12"/>
          <p:cNvSpPr/>
          <p:nvPr/>
        </p:nvSpPr>
        <p:spPr>
          <a:xfrm>
            <a:off x="452398" y="4788298"/>
            <a:ext cx="1173960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5850" indent="-1085850"/>
            <a:r>
              <a:rPr lang="en-IN" sz="3200" b="1" dirty="0" smtClean="0"/>
              <a:t>Note</a:t>
            </a:r>
            <a:r>
              <a:rPr lang="en-IN" sz="3200" dirty="0" smtClean="0"/>
              <a:t>: Population </a:t>
            </a:r>
            <a:r>
              <a:rPr lang="en-IN" sz="3200" dirty="0" smtClean="0"/>
              <a:t>mean and variance are denoted by μ and σ2, while those of </a:t>
            </a:r>
            <a:r>
              <a:rPr lang="en-IN" sz="3200" dirty="0" smtClean="0"/>
              <a:t>the samples </a:t>
            </a:r>
            <a:r>
              <a:rPr lang="en-IN" sz="3200" dirty="0" smtClean="0"/>
              <a:t>are given by </a:t>
            </a:r>
            <a:r>
              <a:rPr lang="en-IN" sz="3200" i="1" dirty="0" smtClean="0"/>
              <a:t>x </a:t>
            </a:r>
            <a:r>
              <a:rPr lang="en-IN" sz="3200" dirty="0" smtClean="0"/>
              <a:t>, </a:t>
            </a:r>
            <a:r>
              <a:rPr lang="en-IN" sz="3200" i="1" dirty="0" smtClean="0"/>
              <a:t>s</a:t>
            </a:r>
            <a:r>
              <a:rPr lang="en-IN" sz="3200" dirty="0" smtClean="0"/>
              <a:t>2 </a:t>
            </a:r>
            <a:br>
              <a:rPr lang="en-IN" sz="3200" dirty="0" smtClean="0"/>
            </a:br>
            <a:endParaRPr lang="en-IN" sz="3200" dirty="0"/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78188" y="214290"/>
            <a:ext cx="561807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STANDARD ERROR </a:t>
            </a:r>
            <a:endParaRPr lang="en-IN" sz="5400" b="1" dirty="0"/>
          </a:p>
        </p:txBody>
      </p:sp>
      <p:sp>
        <p:nvSpPr>
          <p:cNvPr id="11" name="Rectangle 10"/>
          <p:cNvSpPr/>
          <p:nvPr/>
        </p:nvSpPr>
        <p:spPr>
          <a:xfrm>
            <a:off x="309522" y="1280212"/>
            <a:ext cx="1181104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dirty="0" smtClean="0"/>
              <a:t>The </a:t>
            </a:r>
            <a:r>
              <a:rPr lang="en-IN" sz="3200" dirty="0" smtClean="0"/>
              <a:t>standard deviation of the sampling distribution of a statistic </a:t>
            </a:r>
            <a:r>
              <a:rPr lang="en-IN" sz="3200" dirty="0" smtClean="0"/>
              <a:t>is known as the </a:t>
            </a:r>
            <a:r>
              <a:rPr lang="en-IN" sz="3200" b="1" dirty="0" smtClean="0"/>
              <a:t>standard error (S.E.). </a:t>
            </a:r>
            <a:r>
              <a:rPr lang="en-IN" sz="3200" dirty="0" smtClean="0"/>
              <a:t>It plays an important role in the theory of large samples and it forms a basis of the testing of hypothesis. If </a:t>
            </a:r>
            <a:r>
              <a:rPr lang="en-IN" sz="3200" i="1" dirty="0" smtClean="0"/>
              <a:t>t </a:t>
            </a:r>
            <a:r>
              <a:rPr lang="en-IN" sz="3200" dirty="0" smtClean="0"/>
              <a:t>is any statistic, for large sample. </a:t>
            </a:r>
            <a:br>
              <a:rPr lang="en-IN" sz="3200" dirty="0" smtClean="0"/>
            </a:br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52926" y="4026768"/>
            <a:ext cx="2071702" cy="118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523836" y="5497313"/>
            <a:ext cx="94298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/>
              <a:t>is normally distributed with mean 0 and variance unity </a:t>
            </a:r>
            <a:br>
              <a:rPr lang="en-IN" sz="2800" dirty="0" smtClean="0"/>
            </a:br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9692" y="-142900"/>
            <a:ext cx="561807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5400" b="1" dirty="0" smtClean="0"/>
              <a:t>STANDARD ERROR </a:t>
            </a:r>
            <a:endParaRPr lang="en-IN" sz="5400" b="1" dirty="0"/>
          </a:p>
        </p:txBody>
      </p:sp>
      <p:sp>
        <p:nvSpPr>
          <p:cNvPr id="11" name="Rectangle 10"/>
          <p:cNvSpPr/>
          <p:nvPr/>
        </p:nvSpPr>
        <p:spPr>
          <a:xfrm>
            <a:off x="0" y="837183"/>
            <a:ext cx="121920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/>
              <a:t>For large sample, the standard errors of some of the well known </a:t>
            </a:r>
            <a:r>
              <a:rPr lang="en-IN" sz="2800" dirty="0" smtClean="0"/>
              <a:t>statistic are </a:t>
            </a:r>
            <a:r>
              <a:rPr lang="en-IN" sz="2800" dirty="0" smtClean="0"/>
              <a:t>listed below: </a:t>
            </a:r>
            <a:br>
              <a:rPr lang="en-IN" sz="2800" dirty="0" smtClean="0"/>
            </a:br>
            <a:r>
              <a:rPr lang="en-IN" sz="2800" i="1" dirty="0" smtClean="0"/>
              <a:t>n</a:t>
            </a:r>
            <a:r>
              <a:rPr lang="en-IN" sz="2800" dirty="0" smtClean="0"/>
              <a:t>—sample size; σ</a:t>
            </a:r>
            <a:r>
              <a:rPr lang="en-IN" sz="2800" baseline="30000" dirty="0" smtClean="0"/>
              <a:t>2</a:t>
            </a:r>
            <a:r>
              <a:rPr lang="en-IN" sz="2800" dirty="0" smtClean="0"/>
              <a:t>—population variance; </a:t>
            </a:r>
            <a:r>
              <a:rPr lang="en-IN" sz="2800" i="1" dirty="0" smtClean="0"/>
              <a:t>s</a:t>
            </a:r>
            <a:r>
              <a:rPr lang="en-IN" sz="2800" baseline="30000" dirty="0" smtClean="0"/>
              <a:t>2</a:t>
            </a:r>
            <a:r>
              <a:rPr lang="en-IN" sz="2800" dirty="0" smtClean="0"/>
              <a:t>—sample variance; </a:t>
            </a:r>
            <a:r>
              <a:rPr lang="en-IN" sz="2800" i="1" dirty="0" smtClean="0"/>
              <a:t>p</a:t>
            </a:r>
            <a:r>
              <a:rPr lang="en-IN" sz="2800" dirty="0" smtClean="0"/>
              <a:t>—population</a:t>
            </a:r>
            <a:br>
              <a:rPr lang="en-IN" sz="2800" dirty="0" smtClean="0"/>
            </a:br>
            <a:r>
              <a:rPr lang="en-IN" sz="2800" dirty="0" smtClean="0"/>
              <a:t>proportion ; Q = 1 – </a:t>
            </a:r>
            <a:r>
              <a:rPr lang="en-IN" sz="2800" i="1" dirty="0" smtClean="0"/>
              <a:t>p</a:t>
            </a:r>
            <a:r>
              <a:rPr lang="en-IN" sz="2800" dirty="0" smtClean="0"/>
              <a:t>; </a:t>
            </a:r>
            <a:r>
              <a:rPr lang="en-IN" sz="2800" i="1" dirty="0" smtClean="0"/>
              <a:t>n</a:t>
            </a:r>
            <a:r>
              <a:rPr lang="en-IN" sz="2800" baseline="-25000" dirty="0" smtClean="0"/>
              <a:t>1</a:t>
            </a:r>
            <a:r>
              <a:rPr lang="en-IN" sz="2800" dirty="0" smtClean="0"/>
              <a:t>, </a:t>
            </a:r>
            <a:r>
              <a:rPr lang="en-IN" sz="2800" i="1" dirty="0" smtClean="0"/>
              <a:t>n</a:t>
            </a:r>
            <a:r>
              <a:rPr lang="en-IN" sz="2800" baseline="-25000" dirty="0" smtClean="0"/>
              <a:t>2</a:t>
            </a:r>
            <a:r>
              <a:rPr lang="en-IN" sz="2800" dirty="0" smtClean="0"/>
              <a:t>—are sizes of two independent random samples</a:t>
            </a:r>
            <a:r>
              <a:rPr lang="en-IN" sz="3200" dirty="0" smtClean="0"/>
              <a:t>. </a:t>
            </a:r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lum bright="-20000" contrast="53000"/>
          </a:blip>
          <a:srcRect/>
          <a:stretch>
            <a:fillRect/>
          </a:stretch>
        </p:blipFill>
        <p:spPr bwMode="auto">
          <a:xfrm>
            <a:off x="2533656" y="2714620"/>
            <a:ext cx="6562740" cy="353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946</TotalTime>
  <Words>925</Words>
  <Application>Microsoft Office PowerPoint</Application>
  <PresentationFormat>Custom</PresentationFormat>
  <Paragraphs>138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   Mathematics-III(BTCS-2302)    </vt:lpstr>
      <vt:lpstr>Topic Discussed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hp</cp:lastModifiedBy>
  <cp:revision>114</cp:revision>
  <dcterms:created xsi:type="dcterms:W3CDTF">2020-11-12T04:35:12Z</dcterms:created>
  <dcterms:modified xsi:type="dcterms:W3CDTF">2023-07-25T22:05:30Z</dcterms:modified>
</cp:coreProperties>
</file>