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4" r:id="rId1"/>
  </p:sldMasterIdLst>
  <p:notesMasterIdLst>
    <p:notesMasterId r:id="rId24"/>
  </p:notesMasterIdLst>
  <p:handoutMasterIdLst>
    <p:handoutMasterId r:id="rId25"/>
  </p:handoutMasterIdLst>
  <p:sldIdLst>
    <p:sldId id="356" r:id="rId2"/>
    <p:sldId id="353" r:id="rId3"/>
    <p:sldId id="352" r:id="rId4"/>
    <p:sldId id="287" r:id="rId5"/>
    <p:sldId id="277" r:id="rId6"/>
    <p:sldId id="332" r:id="rId7"/>
    <p:sldId id="288" r:id="rId8"/>
    <p:sldId id="278" r:id="rId9"/>
    <p:sldId id="289" r:id="rId10"/>
    <p:sldId id="279" r:id="rId11"/>
    <p:sldId id="294" r:id="rId12"/>
    <p:sldId id="293" r:id="rId13"/>
    <p:sldId id="280" r:id="rId14"/>
    <p:sldId id="343" r:id="rId15"/>
    <p:sldId id="344" r:id="rId16"/>
    <p:sldId id="299" r:id="rId17"/>
    <p:sldId id="298" r:id="rId18"/>
    <p:sldId id="302" r:id="rId19"/>
    <p:sldId id="329" r:id="rId20"/>
    <p:sldId id="350" r:id="rId21"/>
    <p:sldId id="355" r:id="rId22"/>
    <p:sldId id="354" r:id="rId23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ECFF"/>
    <a:srgbClr val="66CCFF"/>
    <a:srgbClr val="CCFFFF"/>
    <a:srgbClr val="F8F8F8"/>
    <a:srgbClr val="EAEAEA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656" y="-258"/>
      </p:cViewPr>
      <p:guideLst>
        <p:guide orient="horz" pos="816"/>
        <p:guide pos="4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24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62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7575" tIns="43788" rIns="87575" bIns="43788" numCol="1" anchor="ctr" anchorCtr="0" compatLnSpc="1">
            <a:prstTxWarp prst="textNoShape">
              <a:avLst/>
            </a:prstTxWarp>
          </a:bodyPr>
          <a:lstStyle>
            <a:lvl1pPr defTabSz="876300">
              <a:defRPr sz="11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30162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7575" tIns="43788" rIns="87575" bIns="43788" numCol="1" anchor="ctr" anchorCtr="0" compatLnSpc="1">
            <a:prstTxWarp prst="textNoShape">
              <a:avLst/>
            </a:prstTxWarp>
          </a:bodyPr>
          <a:lstStyle>
            <a:lvl1pPr algn="r" defTabSz="876300">
              <a:defRPr sz="11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6188"/>
            <a:ext cx="30162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7575" tIns="43788" rIns="87575" bIns="43788" numCol="1" anchor="b" anchorCtr="0" compatLnSpc="1">
            <a:prstTxWarp prst="textNoShape">
              <a:avLst/>
            </a:prstTxWarp>
          </a:bodyPr>
          <a:lstStyle>
            <a:lvl1pPr defTabSz="876300">
              <a:defRPr sz="11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866188"/>
            <a:ext cx="30162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7575" tIns="43788" rIns="87575" bIns="43788" numCol="1" anchor="b" anchorCtr="0" compatLnSpc="1">
            <a:prstTxWarp prst="textNoShape">
              <a:avLst/>
            </a:prstTxWarp>
          </a:bodyPr>
          <a:lstStyle>
            <a:lvl1pPr algn="r" defTabSz="876300">
              <a:defRPr sz="1100" smtClean="0">
                <a:latin typeface="Helvetica" charset="0"/>
              </a:defRPr>
            </a:lvl1pPr>
          </a:lstStyle>
          <a:p>
            <a:pPr>
              <a:defRPr/>
            </a:pPr>
            <a:fld id="{04589E57-4362-44C2-ADBC-92EACFA6F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436" tIns="46217" rIns="92436" bIns="46217" numCol="1" anchor="ctr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436" tIns="46217" rIns="92436" bIns="46217" numCol="1" anchor="ctr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436" tIns="46217" rIns="92436" bIns="462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436" tIns="46217" rIns="92436" bIns="46217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3285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436" tIns="46217" rIns="92436" bIns="4621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95BF56B9-82C0-432A-A2EF-89A198922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288E61-8699-4B2A-B485-84E8B5FE2A8D}" type="slidenum">
              <a:rPr lang="en-US"/>
              <a:pPr/>
              <a:t>4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C5541C-F7FE-4A86-B881-9AE75DF8CA82}" type="slidenum">
              <a:rPr lang="en-US"/>
              <a:pPr/>
              <a:t>13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A33961-E8AA-4AEF-8681-A142EECB4D4F}" type="slidenum">
              <a:rPr lang="en-US"/>
              <a:pPr/>
              <a:t>14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0F81B-E713-4738-9003-EDA3EBD17013}" type="slidenum">
              <a:rPr lang="en-US"/>
              <a:pPr/>
              <a:t>16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765DFA-3C4D-4775-954E-F019D2D8E7D3}" type="slidenum">
              <a:rPr lang="en-US"/>
              <a:pPr/>
              <a:t>17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30A259-A272-402A-A428-6A6C7ED62F09}" type="slidenum">
              <a:rPr lang="en-US"/>
              <a:pPr/>
              <a:t>18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992725-E4E4-47E4-AC08-D19BC08C24E7}" type="slidenum">
              <a:rPr lang="en-US"/>
              <a:pPr/>
              <a:t>19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574CB-F38A-4293-90A3-F620EE079954}" type="slidenum">
              <a:rPr lang="en-US"/>
              <a:pPr/>
              <a:t>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FCCB29-12B5-4440-8B4C-0247CE069B07}" type="slidenum">
              <a:rPr lang="en-US"/>
              <a:pPr/>
              <a:t>6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944B21-1856-49AB-BFE7-4877CFAF7AD7}" type="slidenum">
              <a:rPr lang="en-US"/>
              <a:pPr/>
              <a:t>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645FD0-B9A2-4F76-9AA4-2F7AB218F76D}" type="slidenum">
              <a:rPr lang="en-US"/>
              <a:pPr/>
              <a:t>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B932B3-B5A6-4E90-9014-FC46DA7C0B34}" type="slidenum">
              <a:rPr lang="en-US"/>
              <a:pPr/>
              <a:t>9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11BE85-CCC4-4AAD-AA19-C0CDB4C74E5C}" type="slidenum">
              <a:rPr lang="en-US"/>
              <a:pPr/>
              <a:t>10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1005D3-9803-460B-98EC-5531CA42BD22}" type="slidenum">
              <a:rPr lang="en-US"/>
              <a:pPr/>
              <a:t>11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26B062-D3C7-4812-8C72-6F11554944F8}" type="slidenum">
              <a:rPr lang="en-US"/>
              <a:pPr/>
              <a:t>12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1/3/2013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chemeClr val="tx2">
                    <a:shade val="90000"/>
                  </a:schemeClr>
                </a:solidFill>
              </a:rPr>
              <a:t>RIMT-IET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3" y="6392862"/>
            <a:ext cx="4018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2032"/>
            <a:ext cx="8229600" cy="1097279"/>
          </a:xfrm>
        </p:spPr>
        <p:txBody>
          <a:bodyPr/>
          <a:lstStyle/>
          <a:p>
            <a:pPr eaLnBrk="1" hangingPunct="1"/>
            <a:r>
              <a:rPr lang="en-US" dirty="0" smtClean="0"/>
              <a:t>System Calls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547446"/>
            <a:ext cx="7597775" cy="492369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Programming interface to the services provided by the OS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Typically written in a high-level language (C or C++)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Mostly accessed by programs via a high-level Application program interface(API)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rather than direct system call use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Three most common APIs are Win32 API for Windows, POSIX API for POSIX-based systems (including virtually all versions of UNIX, Linux, and Mac OS X), and Java API for the Java virtual machine (JVM)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Why use APIs rather than system calls?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dirty="0" smtClean="0"/>
              <a:t>	(Note that the system-call names used throughout this text are generic)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97712"/>
          </a:xfrm>
        </p:spPr>
        <p:txBody>
          <a:bodyPr/>
          <a:lstStyle/>
          <a:p>
            <a:pPr eaLnBrk="1" hangingPunct="1"/>
            <a:r>
              <a:rPr lang="en-US" dirty="0" smtClean="0"/>
              <a:t>System Call Implementation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752600"/>
            <a:ext cx="7666038" cy="482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Typically, a number associated with each system call</a:t>
            </a:r>
          </a:p>
          <a:p>
            <a:pPr lvl="1"/>
            <a:r>
              <a:rPr lang="en-US" dirty="0" smtClean="0"/>
              <a:t>System-call interface maintains a table indexed according to these numbers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The system call interface invokes intended system call in OS kernel and returns status of the system call and any return values</a:t>
            </a:r>
          </a:p>
          <a:p>
            <a:endParaRPr lang="en-US" sz="800" dirty="0" smtClean="0"/>
          </a:p>
          <a:p>
            <a:r>
              <a:rPr lang="en-US" dirty="0" smtClean="0"/>
              <a:t>The caller need know nothing about how the system call is implemented</a:t>
            </a:r>
          </a:p>
          <a:p>
            <a:pPr lvl="1"/>
            <a:r>
              <a:rPr lang="en-US" dirty="0" smtClean="0"/>
              <a:t>Just needs to obey API and understand what OS will do as a result call</a:t>
            </a:r>
          </a:p>
          <a:p>
            <a:pPr lvl="1"/>
            <a:r>
              <a:rPr lang="en-US" dirty="0" smtClean="0"/>
              <a:t>Most details of  OS interface hidden from programmer by API  </a:t>
            </a:r>
          </a:p>
          <a:p>
            <a:pPr lvl="2"/>
            <a:r>
              <a:rPr lang="en-US" dirty="0" smtClean="0"/>
              <a:t>Managed by run-time support library (set of functions built into libraries included with compiler)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841" y="277813"/>
            <a:ext cx="7110249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API – System Call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OS </a:t>
            </a:r>
            <a:r>
              <a:rPr lang="en-US" dirty="0" smtClean="0"/>
              <a:t>Relationship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18435" name="Picture 5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8375" y="1425575"/>
            <a:ext cx="7153275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System Calls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Process control</a:t>
            </a:r>
          </a:p>
          <a:p>
            <a:pPr lvl="1"/>
            <a:r>
              <a:rPr lang="en-US" smtClean="0"/>
              <a:t>end, abort</a:t>
            </a:r>
          </a:p>
          <a:p>
            <a:pPr lvl="1"/>
            <a:r>
              <a:rPr lang="en-US" smtClean="0"/>
              <a:t>load, execute</a:t>
            </a:r>
          </a:p>
          <a:p>
            <a:pPr lvl="1"/>
            <a:r>
              <a:rPr lang="en-US" smtClean="0"/>
              <a:t>create process, terminate process</a:t>
            </a:r>
          </a:p>
          <a:p>
            <a:pPr lvl="1"/>
            <a:r>
              <a:rPr lang="en-US" smtClean="0"/>
              <a:t>get process attributes, set process attributes</a:t>
            </a:r>
          </a:p>
          <a:p>
            <a:pPr lvl="1"/>
            <a:r>
              <a:rPr lang="en-US" smtClean="0"/>
              <a:t>wait for time</a:t>
            </a:r>
          </a:p>
          <a:p>
            <a:pPr lvl="1"/>
            <a:r>
              <a:rPr lang="en-US" smtClean="0"/>
              <a:t>wait event, signal event</a:t>
            </a:r>
          </a:p>
          <a:p>
            <a:pPr lvl="1"/>
            <a:r>
              <a:rPr lang="en-US" smtClean="0"/>
              <a:t>allocate and free memory</a:t>
            </a:r>
          </a:p>
          <a:p>
            <a:r>
              <a:rPr lang="en-US" smtClean="0"/>
              <a:t>File management</a:t>
            </a:r>
          </a:p>
          <a:p>
            <a:pPr lvl="1"/>
            <a:r>
              <a:rPr lang="en-US" smtClean="0"/>
              <a:t>create file, delete file</a:t>
            </a:r>
          </a:p>
          <a:p>
            <a:pPr lvl="1"/>
            <a:r>
              <a:rPr lang="en-US" smtClean="0"/>
              <a:t>open, close file</a:t>
            </a:r>
          </a:p>
          <a:p>
            <a:pPr lvl="1"/>
            <a:r>
              <a:rPr lang="en-US" smtClean="0"/>
              <a:t>read, write, reposition</a:t>
            </a:r>
          </a:p>
          <a:p>
            <a:pPr lvl="1"/>
            <a:r>
              <a:rPr lang="en-US" smtClean="0"/>
              <a:t>get and set file attributes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26014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System Calls (Cont.)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Device management</a:t>
            </a:r>
          </a:p>
          <a:p>
            <a:pPr lvl="1"/>
            <a:r>
              <a:rPr lang="en-US" smtClean="0"/>
              <a:t>request device, release device</a:t>
            </a:r>
          </a:p>
          <a:p>
            <a:pPr lvl="1"/>
            <a:r>
              <a:rPr lang="en-US" smtClean="0"/>
              <a:t>read, write, reposition</a:t>
            </a:r>
          </a:p>
          <a:p>
            <a:pPr lvl="1"/>
            <a:r>
              <a:rPr lang="en-US" smtClean="0"/>
              <a:t>get device attributes, set device attributes</a:t>
            </a:r>
          </a:p>
          <a:p>
            <a:pPr lvl="1"/>
            <a:r>
              <a:rPr lang="en-US" smtClean="0"/>
              <a:t>logically attach or detach devices</a:t>
            </a:r>
          </a:p>
          <a:p>
            <a:r>
              <a:rPr lang="en-US" smtClean="0"/>
              <a:t>Information maintenance</a:t>
            </a:r>
          </a:p>
          <a:p>
            <a:pPr lvl="1"/>
            <a:r>
              <a:rPr lang="en-US" smtClean="0"/>
              <a:t>get time or date, set time or date</a:t>
            </a:r>
          </a:p>
          <a:p>
            <a:pPr lvl="1"/>
            <a:r>
              <a:rPr lang="en-US" smtClean="0"/>
              <a:t>get system data, set system data</a:t>
            </a:r>
          </a:p>
          <a:p>
            <a:pPr lvl="1"/>
            <a:r>
              <a:rPr lang="en-US" smtClean="0"/>
              <a:t>get and set process, file, or device attributes</a:t>
            </a:r>
          </a:p>
          <a:p>
            <a:r>
              <a:rPr lang="en-US" smtClean="0"/>
              <a:t>Communications</a:t>
            </a:r>
          </a:p>
          <a:p>
            <a:pPr lvl="1"/>
            <a:r>
              <a:rPr lang="en-US" smtClean="0"/>
              <a:t>create, delete communication connection</a:t>
            </a:r>
          </a:p>
          <a:p>
            <a:pPr lvl="1"/>
            <a:r>
              <a:rPr lang="en-US" smtClean="0"/>
              <a:t>send, receive messages</a:t>
            </a:r>
          </a:p>
          <a:p>
            <a:pPr lvl="1"/>
            <a:r>
              <a:rPr lang="en-US" smtClean="0"/>
              <a:t>transfer status information</a:t>
            </a:r>
          </a:p>
          <a:p>
            <a:pPr lvl="1"/>
            <a:r>
              <a:rPr lang="en-US" smtClean="0"/>
              <a:t>attach and detach remote devices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MS-DOS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Single-tasking</a:t>
            </a:r>
          </a:p>
          <a:p>
            <a:r>
              <a:rPr lang="en-US" smtClean="0"/>
              <a:t>Shell invoked when system booted</a:t>
            </a:r>
          </a:p>
          <a:p>
            <a:r>
              <a:rPr lang="en-US" smtClean="0"/>
              <a:t>Simple method to run program</a:t>
            </a:r>
          </a:p>
          <a:p>
            <a:pPr lvl="1"/>
            <a:r>
              <a:rPr lang="en-US" smtClean="0"/>
              <a:t>No process created</a:t>
            </a:r>
          </a:p>
          <a:p>
            <a:r>
              <a:rPr lang="en-US" smtClean="0"/>
              <a:t>Single memory space</a:t>
            </a:r>
          </a:p>
          <a:p>
            <a:r>
              <a:rPr lang="en-US" smtClean="0"/>
              <a:t>Loads program into memory, overwriting all but the kernel</a:t>
            </a:r>
          </a:p>
          <a:p>
            <a:r>
              <a:rPr lang="en-US" smtClean="0"/>
              <a:t>Program exit -&gt; shell reloaded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MS-DOS execution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idx="1"/>
          </p:nvPr>
        </p:nvSpPr>
        <p:spPr>
          <a:xfrm>
            <a:off x="838200" y="647700"/>
            <a:ext cx="7848600" cy="5829300"/>
          </a:xfrm>
        </p:spPr>
        <p:txBody>
          <a:bodyPr/>
          <a:lstStyle/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286000" y="5880100"/>
            <a:ext cx="4572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993300"/>
              </a:buClr>
              <a:buSzPct val="90000"/>
              <a:buFont typeface="Monotype Sorts" charset="2"/>
              <a:buNone/>
            </a:pPr>
            <a:r>
              <a:rPr kumimoji="1" lang="en-US" dirty="0">
                <a:latin typeface="Helvetica" charset="0"/>
              </a:rPr>
              <a:t>(a) At system startup (b) running a program</a:t>
            </a:r>
          </a:p>
          <a:p>
            <a:pPr>
              <a:spcBef>
                <a:spcPct val="50000"/>
              </a:spcBef>
              <a:buClr>
                <a:srgbClr val="993300"/>
              </a:buClr>
              <a:buSzPct val="90000"/>
              <a:buFont typeface="Monotype Sorts" charset="2"/>
              <a:buNone/>
            </a:pPr>
            <a:endParaRPr kumimoji="1" lang="en-US" dirty="0">
              <a:latin typeface="Helvetica" charset="0"/>
            </a:endParaRPr>
          </a:p>
        </p:txBody>
      </p:sp>
      <p:pic>
        <p:nvPicPr>
          <p:cNvPr id="26629" name="Picture 9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63" y="1981200"/>
            <a:ext cx="50673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08812"/>
          </a:xfrm>
        </p:spPr>
        <p:txBody>
          <a:bodyPr/>
          <a:lstStyle/>
          <a:p>
            <a:pPr eaLnBrk="1" hangingPunct="1"/>
            <a:r>
              <a:rPr lang="en-US" dirty="0" smtClean="0"/>
              <a:t>System Programs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98500" y="1689100"/>
            <a:ext cx="7326313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System programs provide a convenient environment for program development and execution.  They can be divided into:</a:t>
            </a:r>
          </a:p>
          <a:p>
            <a:pPr lvl="1"/>
            <a:r>
              <a:rPr lang="en-US" dirty="0" smtClean="0"/>
              <a:t>File manipulation </a:t>
            </a:r>
          </a:p>
          <a:p>
            <a:pPr lvl="1"/>
            <a:r>
              <a:rPr lang="en-US" dirty="0" smtClean="0"/>
              <a:t>Status information</a:t>
            </a:r>
          </a:p>
          <a:p>
            <a:pPr lvl="1"/>
            <a:r>
              <a:rPr lang="en-US" dirty="0" smtClean="0"/>
              <a:t>File modification</a:t>
            </a:r>
          </a:p>
          <a:p>
            <a:pPr lvl="1"/>
            <a:r>
              <a:rPr lang="en-US" dirty="0" smtClean="0"/>
              <a:t>Programming language support</a:t>
            </a:r>
          </a:p>
          <a:p>
            <a:pPr lvl="1"/>
            <a:r>
              <a:rPr lang="en-US" dirty="0" smtClean="0"/>
              <a:t>Program loading and execution</a:t>
            </a:r>
          </a:p>
          <a:p>
            <a:pPr lvl="1"/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Application programs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Most users’ view of the operation system is defined by system programs, not the actual system calls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96900"/>
            <a:ext cx="8229600" cy="977900"/>
          </a:xfrm>
        </p:spPr>
        <p:txBody>
          <a:bodyPr/>
          <a:lstStyle/>
          <a:p>
            <a:pPr eaLnBrk="1" hangingPunct="1"/>
            <a:r>
              <a:rPr lang="en-US" dirty="0" smtClean="0"/>
              <a:t>System Programs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06449" y="1529256"/>
            <a:ext cx="7706929" cy="4587766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Provide a convenient environment for program development and execution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Some of them are simply user interfaces to system calls; others are considerably more complex</a:t>
            </a:r>
          </a:p>
          <a:p>
            <a:pPr lvl="1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File management </a:t>
            </a:r>
            <a:r>
              <a:rPr lang="en-US" dirty="0" smtClean="0"/>
              <a:t>- Create, delete, copy, rename, print, dump, list, and generally manipulate files and directories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Status information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Some ask the system for info - date, time, amount of available memory, disk space, number of users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Others provide detailed performance, logging, and debugging information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Typically, these programs format and print the output to the terminal or other output devices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Some systems implement  a registry - used to store and retrieve configuration information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9175" y="277813"/>
            <a:ext cx="766762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System Programs (Cont.)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8"/>
            <a:ext cx="7675563" cy="51879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b="1" smtClean="0"/>
              <a:t>File modification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Text editors to create and modify files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Special commands to search contents of files or perform transformations of the text</a:t>
            </a:r>
          </a:p>
          <a:p>
            <a:pPr lvl="1">
              <a:lnSpc>
                <a:spcPct val="90000"/>
              </a:lnSpc>
            </a:pPr>
            <a:endParaRPr lang="en-US" sz="800" smtClean="0"/>
          </a:p>
          <a:p>
            <a:pPr>
              <a:lnSpc>
                <a:spcPct val="90000"/>
              </a:lnSpc>
            </a:pPr>
            <a:r>
              <a:rPr lang="en-US" b="1" smtClean="0"/>
              <a:t>Programming-language support </a:t>
            </a:r>
            <a:r>
              <a:rPr lang="en-US" smtClean="0"/>
              <a:t>- Compilers, assemblers, debuggers and interpreters sometimes provided</a:t>
            </a:r>
          </a:p>
          <a:p>
            <a:pPr>
              <a:lnSpc>
                <a:spcPct val="90000"/>
              </a:lnSpc>
            </a:pPr>
            <a:endParaRPr lang="en-US" sz="800" smtClean="0"/>
          </a:p>
          <a:p>
            <a:pPr>
              <a:lnSpc>
                <a:spcPct val="90000"/>
              </a:lnSpc>
            </a:pPr>
            <a:r>
              <a:rPr lang="en-US" b="1" smtClean="0"/>
              <a:t>Program loading and execution</a:t>
            </a:r>
            <a:r>
              <a:rPr lang="en-US" smtClean="0"/>
              <a:t>- Absolute loaders, relocatable loaders, linkage editors, and overlay-loaders, debugging systems for higher-level and machine language</a:t>
            </a:r>
          </a:p>
          <a:p>
            <a:pPr>
              <a:lnSpc>
                <a:spcPct val="90000"/>
              </a:lnSpc>
            </a:pPr>
            <a:endParaRPr lang="en-US" sz="800" smtClean="0"/>
          </a:p>
          <a:p>
            <a:pPr>
              <a:lnSpc>
                <a:spcPct val="90000"/>
              </a:lnSpc>
            </a:pPr>
            <a:r>
              <a:rPr lang="en-US" b="1" smtClean="0"/>
              <a:t>Communications</a:t>
            </a:r>
            <a:r>
              <a:rPr lang="en-US" smtClean="0"/>
              <a:t> - Provide the mechanism for creating virtual connections among processes, users, and computer systems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Allow users to send messages to one another’s screens, browse web pages, send electronic-mail messages, log in remotely, transfer files from one machine to another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800" dirty="0" smtClean="0"/>
              <a:t>Topic 2</a:t>
            </a:r>
            <a:r>
              <a:rPr lang="en-US" sz="4800" baseline="30000" dirty="0" smtClean="0"/>
              <a:t>nd</a:t>
            </a:r>
            <a:r>
              <a:rPr lang="en-US" sz="4800" dirty="0" smtClean="0"/>
              <a:t> :  </a:t>
            </a:r>
            <a:r>
              <a:rPr lang="en-US" sz="4800" dirty="0" smtClean="0"/>
              <a:t>Operating-System Structures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414588"/>
          </a:xfrm>
        </p:spPr>
        <p:txBody>
          <a:bodyPr>
            <a:normAutofit/>
          </a:bodyPr>
          <a:lstStyle/>
          <a:p>
            <a:pPr marR="0" algn="ctr"/>
            <a:endParaRPr lang="en-US" sz="3200" dirty="0" smtClean="0">
              <a:solidFill>
                <a:schemeClr val="bg1"/>
              </a:solidFill>
            </a:endParaRPr>
          </a:p>
          <a:p>
            <a:pPr marR="0" algn="ctr"/>
            <a:endParaRPr lang="en-US" sz="3200" dirty="0" smtClean="0">
              <a:solidFill>
                <a:schemeClr val="bg1"/>
              </a:solidFill>
            </a:endParaRPr>
          </a:p>
          <a:p>
            <a:pPr marR="0"/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Operating System Services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User Operating System Interface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System Calls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Types of System Calls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System Programs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2601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Topics To Be Next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Operating System Design and Implementation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Operating System Structure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Virtual Machines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Operating System Debugging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Operating System Generation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System Boot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 smtClean="0"/>
              <a:t>Silberschatz</a:t>
            </a:r>
            <a:r>
              <a:rPr lang="en-US" sz="32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200" dirty="0" smtClean="0"/>
              <a:t> </a:t>
            </a:r>
            <a:r>
              <a:rPr lang="en-US" sz="3200" dirty="0" err="1" smtClean="0"/>
              <a:t>Dhamdhere</a:t>
            </a:r>
            <a:r>
              <a:rPr lang="en-US" sz="32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Operating System Services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User Operating System Interface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System Calls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Types of System Calls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System Programs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6100"/>
            <a:ext cx="8229600" cy="11303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701800"/>
            <a:ext cx="7723188" cy="46609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describe the services an operating system provides to users, processes, and other systems</a:t>
            </a:r>
          </a:p>
          <a:p>
            <a:endParaRPr lang="en-US" dirty="0" smtClean="0"/>
          </a:p>
          <a:p>
            <a:r>
              <a:rPr lang="en-US" dirty="0" smtClean="0"/>
              <a:t>To discuss the various ways of structuring an operating system</a:t>
            </a:r>
          </a:p>
          <a:p>
            <a:endParaRPr lang="en-US" dirty="0" smtClean="0"/>
          </a:p>
          <a:p>
            <a:r>
              <a:rPr lang="en-US" dirty="0" smtClean="0"/>
              <a:t>To explain how operating systems are installed and customized and how they boot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0926" y="277812"/>
            <a:ext cx="7225972" cy="75088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Operating System Services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1238250"/>
            <a:ext cx="7850188" cy="4865688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Operating systems provide an environment for execution of programs and services to programs and users</a:t>
            </a:r>
          </a:p>
          <a:p>
            <a:r>
              <a:rPr lang="en-US" sz="2400" dirty="0" smtClean="0"/>
              <a:t>One set of operating-system services provides functions that are helpful to the user:</a:t>
            </a:r>
          </a:p>
          <a:p>
            <a:pPr lvl="1"/>
            <a:r>
              <a:rPr lang="en-US" b="1" dirty="0" smtClean="0"/>
              <a:t>User interface </a:t>
            </a:r>
            <a:r>
              <a:rPr lang="en-US" dirty="0" smtClean="0"/>
              <a:t>- Almost all operating systems have a user interface (UI).</a:t>
            </a:r>
          </a:p>
          <a:p>
            <a:pPr lvl="2"/>
            <a:r>
              <a:rPr lang="en-US" sz="2400" dirty="0" smtClean="0"/>
              <a:t>Varies between Command Line(CL),GUI…</a:t>
            </a:r>
            <a:endParaRPr lang="en-US" sz="2400" b="1" dirty="0" smtClean="0">
              <a:solidFill>
                <a:srgbClr val="3366FF"/>
              </a:solidFill>
            </a:endParaRPr>
          </a:p>
          <a:p>
            <a:pPr lvl="1"/>
            <a:r>
              <a:rPr lang="en-US" b="1" dirty="0" smtClean="0"/>
              <a:t>Program execution </a:t>
            </a:r>
            <a:r>
              <a:rPr lang="en-US" dirty="0" smtClean="0"/>
              <a:t>- The system must be able to load a program into memory and to run that program, end execution, either normally or abnormally (indicating error)</a:t>
            </a:r>
          </a:p>
          <a:p>
            <a:pPr lvl="1"/>
            <a:r>
              <a:rPr lang="en-US" b="1" dirty="0" smtClean="0"/>
              <a:t>I/O operations </a:t>
            </a:r>
            <a:r>
              <a:rPr lang="en-US" dirty="0" smtClean="0"/>
              <a:t>-  A running program may require I/O, which may involve a file or an I/O device</a:t>
            </a:r>
          </a:p>
          <a:p>
            <a:pPr lvl="1"/>
            <a:r>
              <a:rPr lang="en-US" b="1" dirty="0" smtClean="0"/>
              <a:t>File-system manipulation </a:t>
            </a:r>
            <a:r>
              <a:rPr lang="en-US" dirty="0" smtClean="0"/>
              <a:t>-  The file system is of particular interest. Programs need to read and write files and directories, create and delete them, search them, list file Information, </a:t>
            </a:r>
            <a:r>
              <a:rPr lang="en-US" sz="2800" dirty="0" smtClean="0"/>
              <a:t>permission management</a:t>
            </a:r>
            <a:r>
              <a:rPr lang="en-US" sz="16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1434" y="277813"/>
            <a:ext cx="7457090" cy="5762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Operating System Services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41351" y="1238250"/>
            <a:ext cx="7840498" cy="4941833"/>
          </a:xfrm>
          <a:noFill/>
        </p:spPr>
        <p:txBody>
          <a:bodyPr>
            <a:normAutofit fontScale="92500" lnSpcReduction="10000"/>
          </a:bodyPr>
          <a:lstStyle/>
          <a:p>
            <a:pPr lvl="1"/>
            <a:r>
              <a:rPr lang="en-US" b="1" dirty="0" smtClean="0"/>
              <a:t>Communications</a:t>
            </a:r>
            <a:r>
              <a:rPr lang="en-US" dirty="0" smtClean="0"/>
              <a:t> – Processes may exchange information, on the same computer or between computers over a network</a:t>
            </a:r>
          </a:p>
          <a:p>
            <a:pPr lvl="2"/>
            <a:r>
              <a:rPr lang="en-US" dirty="0" smtClean="0"/>
              <a:t>Communications may be via shared memory or through message passing (packets moved by the OS)</a:t>
            </a:r>
          </a:p>
          <a:p>
            <a:pPr lvl="1"/>
            <a:r>
              <a:rPr lang="en-US" b="1" dirty="0" smtClean="0"/>
              <a:t>Error detection </a:t>
            </a:r>
            <a:r>
              <a:rPr lang="en-US" dirty="0" smtClean="0"/>
              <a:t>– OS needs to be constantly aware of possible errors</a:t>
            </a:r>
          </a:p>
          <a:p>
            <a:pPr lvl="2"/>
            <a:r>
              <a:rPr lang="en-US" dirty="0" smtClean="0"/>
              <a:t>May occur in the CPU and memory hardware, in I/O devices, in user program</a:t>
            </a:r>
          </a:p>
          <a:p>
            <a:pPr lvl="2"/>
            <a:r>
              <a:rPr lang="en-US" dirty="0" smtClean="0"/>
              <a:t>For each type of error, OS should take the appropriate action to ensure correct and consistent computing</a:t>
            </a:r>
          </a:p>
          <a:p>
            <a:pPr lvl="2"/>
            <a:r>
              <a:rPr lang="en-US" dirty="0" smtClean="0"/>
              <a:t>Debugging facilities can greatly enhance the user’s and programmer’s abilities to efficiently use the system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3300" y="277812"/>
            <a:ext cx="7812088" cy="1157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Operating System Services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549400"/>
            <a:ext cx="7700963" cy="5092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 smtClean="0"/>
              <a:t>Another set of OS functions exists for ensuring the efficient operation of the system itself via resource sharing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Resource allocation - </a:t>
            </a:r>
            <a:r>
              <a:rPr lang="en-US" sz="1600" dirty="0" smtClean="0"/>
              <a:t>When  multiple users or multiple jobs running concurrently, resources must be allocated to each of them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Many types of resources -  Some (such as CPU cycles, main memory, and file storage) may have special allocation code, others (such as I/O devices) may have general request and release code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Accounting -</a:t>
            </a:r>
            <a:r>
              <a:rPr lang="en-US" sz="1600" dirty="0" smtClean="0"/>
              <a:t> To keep track of which users use how much and what kinds of computer resources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Protection and security - </a:t>
            </a:r>
            <a:r>
              <a:rPr lang="en-US" sz="1600" dirty="0" smtClean="0"/>
              <a:t>The owners of information stored in a multiuser or networked computer system may want to control use of that information, concurrent processes should not interfere with each other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Protection</a:t>
            </a:r>
            <a:r>
              <a:rPr lang="en-US" sz="1600" dirty="0" smtClean="0"/>
              <a:t> involves ensuring that all access to system resources is controlled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Security</a:t>
            </a:r>
            <a:r>
              <a:rPr lang="en-US" sz="1600" dirty="0" smtClean="0"/>
              <a:t> of the system from outsiders requires user authentication, extends to defending external I/O devices from invalid access attempts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If a system is to be protected and secure, precautions must be instituted throughout it. A chain is only as strong as its weakest link.</a:t>
            </a:r>
          </a:p>
          <a:p>
            <a:pPr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718" y="-211016"/>
            <a:ext cx="7330966" cy="176041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User Operating System Interface - CLI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30250" y="1511300"/>
            <a:ext cx="7761288" cy="4978400"/>
          </a:xfrm>
        </p:spPr>
        <p:txBody>
          <a:bodyPr/>
          <a:lstStyle/>
          <a:p>
            <a:r>
              <a:rPr lang="en-US" dirty="0" smtClean="0"/>
              <a:t>Command Line Interface (CLI) or Command interpreter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allows direct command entry</a:t>
            </a:r>
          </a:p>
          <a:p>
            <a:pPr lvl="2"/>
            <a:r>
              <a:rPr lang="en-US" dirty="0" smtClean="0"/>
              <a:t>Sometimes implemented in kernel, sometimes by systems program</a:t>
            </a:r>
          </a:p>
          <a:p>
            <a:pPr lvl="2"/>
            <a:r>
              <a:rPr lang="en-US" dirty="0" smtClean="0"/>
              <a:t>Sometimes multiple flavors implemented – shells</a:t>
            </a:r>
            <a:endParaRPr lang="en-US" b="1" dirty="0" smtClean="0">
              <a:solidFill>
                <a:srgbClr val="3366FF"/>
              </a:solidFill>
            </a:endParaRPr>
          </a:p>
          <a:p>
            <a:pPr lvl="2"/>
            <a:r>
              <a:rPr lang="en-US" dirty="0" smtClean="0"/>
              <a:t>Primarily fetches a command from user and executes it</a:t>
            </a:r>
          </a:p>
          <a:p>
            <a:pPr lvl="3"/>
            <a:r>
              <a:rPr lang="en-US" dirty="0" smtClean="0"/>
              <a:t>Sometimes commands built-in, sometimes just names of programs</a:t>
            </a:r>
          </a:p>
          <a:p>
            <a:pPr lvl="4"/>
            <a:r>
              <a:rPr lang="en-US" dirty="0" smtClean="0"/>
              <a:t>If the latter, adding new features doesn’t require shell modification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277813"/>
            <a:ext cx="8229600" cy="1258888"/>
          </a:xfrm>
        </p:spPr>
        <p:txBody>
          <a:bodyPr/>
          <a:lstStyle/>
          <a:p>
            <a:pPr algn="l" eaLnBrk="1" hangingPunct="1"/>
            <a:r>
              <a:rPr lang="en-US" sz="3000" dirty="0" smtClean="0"/>
              <a:t>User Operating System Interface - GUI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User-friendly desktop metaphor interface</a:t>
            </a:r>
          </a:p>
          <a:p>
            <a:pPr lvl="1"/>
            <a:r>
              <a:rPr lang="en-US" dirty="0" smtClean="0"/>
              <a:t>Usually mouse, keyboard, and monitor</a:t>
            </a:r>
          </a:p>
          <a:p>
            <a:pPr lvl="1"/>
            <a:r>
              <a:rPr lang="en-US" dirty="0" smtClean="0"/>
              <a:t>Icons  represent files, programs, actions, etc</a:t>
            </a:r>
          </a:p>
          <a:p>
            <a:pPr lvl="1"/>
            <a:r>
              <a:rPr lang="en-US" dirty="0" smtClean="0"/>
              <a:t>Various mouse buttons over objects in the interface cause various actions (provide information, options, execute function, open directory </a:t>
            </a:r>
          </a:p>
          <a:p>
            <a:pPr lvl="1"/>
            <a:r>
              <a:rPr lang="en-US" dirty="0" smtClean="0"/>
              <a:t>Invented at Xerox PARC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 systems now include both CLI and GUI interfaces</a:t>
            </a:r>
          </a:p>
          <a:p>
            <a:pPr lvl="1"/>
            <a:r>
              <a:rPr lang="en-US" dirty="0" smtClean="0"/>
              <a:t>Microsoft Windows is GUI with CLI “command” shell</a:t>
            </a:r>
          </a:p>
          <a:p>
            <a:pPr lvl="1"/>
            <a:r>
              <a:rPr lang="en-US" dirty="0" smtClean="0"/>
              <a:t>Apple Mac OS X as “Aqua” GUI interface with UNIX kernel underneath and shells available</a:t>
            </a:r>
          </a:p>
          <a:p>
            <a:pPr lvl="1"/>
            <a:r>
              <a:rPr lang="en-US" dirty="0" smtClean="0"/>
              <a:t>Solaris is CLI with optional GUI interfaces (Java Desktop, KDE)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2" y="6392862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                             </a:t>
            </a:r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7713</TotalTime>
  <Words>1516</Words>
  <Application>Microsoft Office PowerPoint</Application>
  <PresentationFormat>On-screen Show (4:3)</PresentationFormat>
  <Paragraphs>238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Theme1</vt:lpstr>
      <vt:lpstr>   Operating System/ BTCS-2401    </vt:lpstr>
      <vt:lpstr>Topic 2nd :  Operating-System Structures</vt:lpstr>
      <vt:lpstr>Topics To Be Covered</vt:lpstr>
      <vt:lpstr>Objectives</vt:lpstr>
      <vt:lpstr>Operating System Services</vt:lpstr>
      <vt:lpstr>Operating System Services (Cont.)</vt:lpstr>
      <vt:lpstr>Operating System Services (Cont.)</vt:lpstr>
      <vt:lpstr>User Operating System Interface - CLI</vt:lpstr>
      <vt:lpstr>User Operating System Interface - GUI</vt:lpstr>
      <vt:lpstr>System Calls</vt:lpstr>
      <vt:lpstr>System Call Implementation</vt:lpstr>
      <vt:lpstr>API – System Call  – OS Relationship</vt:lpstr>
      <vt:lpstr>Types of System Calls</vt:lpstr>
      <vt:lpstr>Types of System Calls (Cont.)</vt:lpstr>
      <vt:lpstr>Example: MS-DOS</vt:lpstr>
      <vt:lpstr>MS-DOS execution</vt:lpstr>
      <vt:lpstr>System Programs</vt:lpstr>
      <vt:lpstr>System Programs</vt:lpstr>
      <vt:lpstr>System Programs (Cont.)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2.01</dc:title>
  <dc:creator>Lucent End User</dc:creator>
  <cp:lastModifiedBy>Admin</cp:lastModifiedBy>
  <cp:revision>154</cp:revision>
  <cp:lastPrinted>2001-06-14T13:58:17Z</cp:lastPrinted>
  <dcterms:created xsi:type="dcterms:W3CDTF">2011-01-13T23:43:38Z</dcterms:created>
  <dcterms:modified xsi:type="dcterms:W3CDTF">2023-06-19T09:58:29Z</dcterms:modified>
</cp:coreProperties>
</file>