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90" r:id="rId2"/>
    <p:sldId id="287" r:id="rId3"/>
    <p:sldId id="257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7" r:id="rId18"/>
    <p:sldId id="278" r:id="rId19"/>
    <p:sldId id="281" r:id="rId20"/>
    <p:sldId id="282" r:id="rId21"/>
    <p:sldId id="283" r:id="rId22"/>
    <p:sldId id="258" r:id="rId23"/>
    <p:sldId id="289" r:id="rId24"/>
    <p:sldId id="288" r:id="rId25"/>
  </p:sldIdLst>
  <p:sldSz cx="9144000" cy="6858000" type="screen4x3"/>
  <p:notesSz cx="6858000" cy="9144000"/>
  <p:defaultTextStyle>
    <a:defPPr>
      <a:defRPr lang="en-US"/>
    </a:defPPr>
    <a:lvl1pPr marL="0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8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8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7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6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14B20-8BA1-4159-912E-72BA256A18B1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1D75B-5E63-4F65-9B4B-03C6C2CD3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8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8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7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6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ADE10-4C9F-4F46-987A-BD7B1E03B35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43FB9F-C68B-4321-8F3C-CBB784BA987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F26263-3F13-4CD2-9099-D9EE96A4D5A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DCB847-FC15-4945-8853-7583F96548C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5D7874-2A30-42DF-8D78-884398038F0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14A00-E942-49C5-A58E-D43CFEAB04D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3C4EC2-D519-48B4-8505-A5DA372679E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4A4A4-2C04-44E4-AEA3-36384D390E5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BE5A4-6EEF-4EB6-A840-CA4E4A748D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F5134-A343-48DB-815E-EFDC04967E6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ADE10-4C9F-4F46-987A-BD7B1E03B35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81968-96B3-47D8-A27D-77BB2803C8F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926287-A942-451E-95C7-8427E50FB103}" type="slidenum">
              <a:rPr lang="en-US"/>
              <a:pPr/>
              <a:t>23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C61EC2-0885-44FF-9346-C1C40E630E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ECE7F-ADE0-4688-8B67-896D70F40FD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0285A0-E1DB-442B-9373-2FE2AF97D41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2763A-703E-4D2C-A6DB-8962BD53A2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392574-99EF-4223-923D-4B0E354DCE0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19B828-8255-4FB6-9463-6F5AB115D31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ABB6E5-53D2-4471-A5D7-B657C088037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29963-DDFA-4F63-A15E-2CB1C86D65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77418"/>
            <a:ext cx="78105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Unified Buffer Cache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85617" cy="4530329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unified buffer cache </a:t>
            </a:r>
            <a:r>
              <a:rPr lang="en-US" dirty="0" smtClean="0"/>
              <a:t>uses the same page cache to cache both memory-mapped pages and ordinary file system I/O to avoid </a:t>
            </a:r>
            <a:r>
              <a:rPr lang="en-US" b="1" dirty="0" smtClean="0"/>
              <a:t>double caching</a:t>
            </a:r>
          </a:p>
          <a:p>
            <a:endParaRPr lang="en-US" b="1" dirty="0" smtClean="0"/>
          </a:p>
          <a:p>
            <a:pPr marL="342231" lvl="1" indent="-34223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But which caches get priority, and what replacement algorithms to use?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277418"/>
            <a:ext cx="8229602" cy="5762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>I/O Using a Unified Buffer Cache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4813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9892" y="1348979"/>
            <a:ext cx="6312958" cy="473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77" y="256219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Recovery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017943" y="1835313"/>
            <a:ext cx="7676092" cy="453032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Consistency checking</a:t>
            </a:r>
            <a:r>
              <a:rPr lang="en-US" dirty="0" smtClean="0"/>
              <a:t> – compares data in directory structure with data blocks on disk, and tries to fix inconsistencies</a:t>
            </a:r>
          </a:p>
          <a:p>
            <a:pPr lvl="1"/>
            <a:r>
              <a:rPr lang="en-US" dirty="0" smtClean="0"/>
              <a:t>Can be slow and sometimes fails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 system programs to </a:t>
            </a:r>
            <a:r>
              <a:rPr lang="en-US" b="1" dirty="0" smtClean="0"/>
              <a:t>back up</a:t>
            </a:r>
            <a:r>
              <a:rPr lang="en-US" dirty="0" smtClean="0"/>
              <a:t> data from disk to another storage device (magnetic tape, other magnetic disk, optical)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Recover lost file or disk by </a:t>
            </a:r>
            <a:r>
              <a:rPr lang="en-US" b="1" dirty="0" smtClean="0"/>
              <a:t>restoring</a:t>
            </a:r>
            <a:r>
              <a:rPr lang="en-US" dirty="0" smtClean="0"/>
              <a:t> data from backup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7927" y="277418"/>
            <a:ext cx="7508875" cy="5762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>Log Structured File Systems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41376" y="1279924"/>
            <a:ext cx="7702550" cy="531018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Log structured</a:t>
            </a:r>
            <a:r>
              <a:rPr lang="en-US" dirty="0" smtClean="0"/>
              <a:t> (or </a:t>
            </a:r>
            <a:r>
              <a:rPr lang="en-US" b="1" dirty="0" smtClean="0"/>
              <a:t>journaling</a:t>
            </a:r>
            <a:r>
              <a:rPr lang="en-US" dirty="0" smtClean="0"/>
              <a:t>) file systems record each metadata update to the file system as a </a:t>
            </a:r>
            <a:r>
              <a:rPr lang="en-US" b="1" dirty="0" smtClean="0"/>
              <a:t>transaction</a:t>
            </a:r>
            <a:endParaRPr lang="en-US" sz="800" dirty="0" smtClean="0"/>
          </a:p>
          <a:p>
            <a:r>
              <a:rPr lang="en-US" dirty="0" smtClean="0"/>
              <a:t>All transactions are written to a log</a:t>
            </a:r>
          </a:p>
          <a:p>
            <a:pPr lvl="1"/>
            <a:r>
              <a:rPr lang="en-US" dirty="0" smtClean="0"/>
              <a:t> A transaction is considered committed once it is written to the log (sequentially)</a:t>
            </a:r>
          </a:p>
          <a:p>
            <a:pPr lvl="1"/>
            <a:r>
              <a:rPr lang="en-US" dirty="0" smtClean="0"/>
              <a:t>Sometimes to a separate device or section of disk</a:t>
            </a:r>
          </a:p>
          <a:p>
            <a:pPr lvl="1"/>
            <a:r>
              <a:rPr lang="en-US" dirty="0" smtClean="0"/>
              <a:t>However, the file system may not yet be updated</a:t>
            </a:r>
            <a:endParaRPr lang="en-US" sz="800" dirty="0" smtClean="0"/>
          </a:p>
          <a:p>
            <a:r>
              <a:rPr lang="en-US" dirty="0" smtClean="0"/>
              <a:t>The transactions in the log are asynchronously written to the file system structures</a:t>
            </a:r>
          </a:p>
          <a:p>
            <a:pPr lvl="1"/>
            <a:r>
              <a:rPr lang="en-US" dirty="0" smtClean="0"/>
              <a:t> When the file system structures are modified, the transaction is removed from the log</a:t>
            </a:r>
            <a:endParaRPr lang="en-US" sz="800" dirty="0" smtClean="0"/>
          </a:p>
          <a:p>
            <a:r>
              <a:rPr lang="en-US" dirty="0" smtClean="0"/>
              <a:t>If the file system crashes, all remaining transactions in the log must still be performed</a:t>
            </a:r>
          </a:p>
          <a:p>
            <a:r>
              <a:rPr lang="en-US" dirty="0" smtClean="0"/>
              <a:t>Faster recovery from crash, removes chance of inconsistency of metadata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1" y="1143001"/>
            <a:ext cx="780097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The Sun Network File System (NFS)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1"/>
            <a:ext cx="7733242" cy="45303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implementation and a specification of a software system for accessing remote files across LANs (or WANs)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implementation is part of the Solaris and SunOS operating systems running on Sun workstations using an unreliable datagram protocol (UDP/IP protocol and Ethernet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277418"/>
            <a:ext cx="779145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NFS (Cont.)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85617" cy="45303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Interconnected workstations viewed as a set of independent machines with independent file systems, which allows sharing among these file systems in a transparent manner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 remote directory is mounted over a local file system directory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The mounted directory looks like an integral subtree of the local file system, replacing the subtree descending from the local directory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Specification of the remote directory for the mount operation is nontransparent; the host name of the remote directory has to be provided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Files in the remote directory can then be accessed in a transparent manner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Subject to access-rights accreditation, potentially any file system (or directory within a file system), can be mounted remotely on top of any local directory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55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NFS (Cont.)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042826" y="1275477"/>
            <a:ext cx="7695142" cy="45303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NFS is designed to operate in a heterogeneous environment of different machines, operating systems, and network architectures; the NFS specifications independent of these media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r>
              <a:rPr lang="en-US" dirty="0" smtClean="0"/>
              <a:t>This independence is achieved through the use of RPC primitives built on top of an External Data Representation (XDR) protocol used between two implementation-independent interfaces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NFS specification distinguishes between the services provided by a mount mechanism and the actual remote-file-access services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219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NFS Protocol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769130" y="1555395"/>
            <a:ext cx="7723717" cy="453032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Provides a set of remote procedure calls for remote file operations.  The procedures support the following operations: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searching for a file within a directory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reading a set of directory entries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manipulating links and directories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accessing file attributes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reading and writing files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NFS servers are </a:t>
            </a:r>
            <a:r>
              <a:rPr lang="en-US" b="1" dirty="0" smtClean="0"/>
              <a:t>stateless</a:t>
            </a:r>
            <a:r>
              <a:rPr lang="en-US" dirty="0" smtClean="0"/>
              <a:t>; each request has to provide a full set of arguments  (NFS V4 is just coming available – very different, </a:t>
            </a:r>
            <a:r>
              <a:rPr lang="en-US" dirty="0" err="1" smtClean="0"/>
              <a:t>stateful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Modified data must be committed to the server’s disk before results are returned to the client (lose advantages of caching)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NFS protocol does not provide concurrency-control mechanisms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03277" y="422672"/>
            <a:ext cx="8047567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000" dirty="0" smtClean="0"/>
              <a:t>Three Major Layers of NFS Architecture</a:t>
            </a:r>
            <a:r>
              <a:rPr lang="en-US" sz="2800" dirty="0" smtClean="0"/>
              <a:t>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9"/>
            <a:ext cx="7743825" cy="4530329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UNIX file-system interface (based on the </a:t>
            </a:r>
            <a:r>
              <a:rPr lang="en-US" b="1" smtClean="0"/>
              <a:t>open, read, write</a:t>
            </a:r>
            <a:r>
              <a:rPr lang="en-US" smtClean="0"/>
              <a:t>, and </a:t>
            </a:r>
            <a:r>
              <a:rPr lang="en-US" b="1" smtClean="0"/>
              <a:t>close</a:t>
            </a:r>
            <a:r>
              <a:rPr lang="en-US" smtClean="0"/>
              <a:t> calls, and </a:t>
            </a:r>
            <a:r>
              <a:rPr lang="en-US" b="1" smtClean="0"/>
              <a:t>file descriptors</a:t>
            </a:r>
            <a:r>
              <a:rPr lang="en-US" smtClean="0"/>
              <a:t>)</a:t>
            </a:r>
            <a:br>
              <a:rPr lang="en-US" smtClean="0"/>
            </a:br>
            <a:endParaRPr lang="en-US" smtClean="0"/>
          </a:p>
          <a:p>
            <a:r>
              <a:rPr lang="en-US" i="1" smtClean="0"/>
              <a:t>Virtual File System</a:t>
            </a:r>
            <a:r>
              <a:rPr lang="en-US" smtClean="0"/>
              <a:t> (VFS) layer – distinguishes local files from remote ones, and local files are further distinguished according to their file-system types</a:t>
            </a:r>
          </a:p>
          <a:p>
            <a:pPr lvl="1"/>
            <a:r>
              <a:rPr lang="en-US" smtClean="0"/>
              <a:t>The VFS activates file-system-specific operations to handle local requests according to their file-system types </a:t>
            </a:r>
          </a:p>
          <a:p>
            <a:pPr lvl="1"/>
            <a:r>
              <a:rPr lang="en-US" smtClean="0"/>
              <a:t>Calls the NFS protocol procedures for remote requests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NFS service layer – bottom layer of the architecture</a:t>
            </a:r>
          </a:p>
          <a:p>
            <a:pPr lvl="1"/>
            <a:r>
              <a:rPr lang="en-US" smtClean="0"/>
              <a:t>Implements the NFS protocol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1142" y="277418"/>
            <a:ext cx="759565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NFS Remote Operations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7"/>
            <a:ext cx="7685617" cy="495895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Nearly one-to-one correspondence between regular UNIX  system calls and the NFS protocol RPCs (except opening and closing files)</a:t>
            </a:r>
          </a:p>
          <a:p>
            <a:endParaRPr lang="en-US" sz="800" dirty="0" smtClean="0"/>
          </a:p>
          <a:p>
            <a:r>
              <a:rPr lang="en-US" dirty="0" smtClean="0"/>
              <a:t>NFS adheres to the remote-service paradigm, but employs buffering and caching techniques for the sake of performance </a:t>
            </a:r>
          </a:p>
          <a:p>
            <a:endParaRPr lang="en-US" sz="800" dirty="0" smtClean="0"/>
          </a:p>
          <a:p>
            <a:r>
              <a:rPr lang="en-US" dirty="0" smtClean="0"/>
              <a:t>File-blocks cache – when a file is opened, the kernel checks with the remote server whether to fetch or revalidate the cached attributes</a:t>
            </a:r>
          </a:p>
          <a:p>
            <a:pPr lvl="1"/>
            <a:r>
              <a:rPr lang="en-US" dirty="0" smtClean="0"/>
              <a:t>Cached file blocks are used only if the corresponding cached attributes are up to date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File-attribute cache – the attribute cache is updated whenever new attributes arrive from the server</a:t>
            </a:r>
          </a:p>
          <a:p>
            <a:endParaRPr lang="en-US" sz="800" dirty="0" smtClean="0"/>
          </a:p>
          <a:p>
            <a:r>
              <a:rPr lang="en-US" dirty="0" smtClean="0"/>
              <a:t>Clients do not free delayed-write blocks until the server confirms that the data have been written to disk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5400" dirty="0" smtClean="0"/>
              <a:t>Topic 19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: File-System </a:t>
            </a:r>
            <a:r>
              <a:rPr lang="en-US" sz="5400" dirty="0" smtClean="0"/>
              <a:t>Interface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1999" bIns="31999"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54619" y="277418"/>
            <a:ext cx="7732183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Example: WAFL File System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85617" cy="4530329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Used on Network Appliance “Filers” – distributed file system appliances</a:t>
            </a:r>
          </a:p>
          <a:p>
            <a:endParaRPr lang="en-US" smtClean="0"/>
          </a:p>
          <a:p>
            <a:r>
              <a:rPr lang="en-US" smtClean="0"/>
              <a:t>“Write-anywhere file layout”</a:t>
            </a:r>
          </a:p>
          <a:p>
            <a:endParaRPr lang="en-US" smtClean="0"/>
          </a:p>
          <a:p>
            <a:r>
              <a:rPr lang="en-US" smtClean="0"/>
              <a:t>Serves up NFS, CIFS, http, ftp</a:t>
            </a:r>
          </a:p>
          <a:p>
            <a:endParaRPr lang="en-US" smtClean="0"/>
          </a:p>
          <a:p>
            <a:r>
              <a:rPr lang="en-US" smtClean="0"/>
              <a:t>Random I/O optimized, write optimized</a:t>
            </a:r>
          </a:p>
          <a:p>
            <a:pPr lvl="1"/>
            <a:r>
              <a:rPr lang="en-US" smtClean="0"/>
              <a:t>NVRAM for write caching</a:t>
            </a:r>
          </a:p>
          <a:p>
            <a:pPr lvl="1"/>
            <a:endParaRPr lang="en-US" smtClean="0"/>
          </a:p>
          <a:p>
            <a:r>
              <a:rPr lang="en-US" smtClean="0"/>
              <a:t>Similar to Berkeley Fast File System, with extensive modifications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7" y="277418"/>
            <a:ext cx="805497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The WAFL File Layout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3491" name="Picture 4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744" y="1944293"/>
            <a:ext cx="7896225" cy="2684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3"/>
            <a:ext cx="7861300" cy="57626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 smtClean="0"/>
              <a:t>Summary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Free-Space Management </a:t>
            </a:r>
          </a:p>
          <a:p>
            <a:r>
              <a:rPr lang="en-US" dirty="0" smtClean="0"/>
              <a:t>Efficiency and Performance</a:t>
            </a:r>
          </a:p>
          <a:p>
            <a:r>
              <a:rPr lang="en-US" dirty="0" smtClean="0"/>
              <a:t>Recovery</a:t>
            </a:r>
          </a:p>
          <a:p>
            <a:r>
              <a:rPr lang="en-US" dirty="0" smtClean="0"/>
              <a:t>NFS</a:t>
            </a:r>
          </a:p>
          <a:p>
            <a:r>
              <a:rPr lang="en-US" dirty="0" smtClean="0"/>
              <a:t>Example: WAFL File System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74726" y="1532335"/>
            <a:ext cx="70294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/>
          <a:lstStyle/>
          <a:p>
            <a:endParaRPr lang="en-US" sz="2400" dirty="0">
              <a:latin typeface="Times New Roman" charset="0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Topics To Be </a:t>
            </a:r>
            <a:r>
              <a:rPr lang="en-US" sz="5400" dirty="0" err="1" smtClean="0"/>
              <a:t>NextCovered</a:t>
            </a:r>
            <a:endParaRPr lang="en-US" sz="54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Overview of Mass Storage Structure</a:t>
            </a:r>
          </a:p>
          <a:p>
            <a:r>
              <a:rPr lang="en-US" dirty="0"/>
              <a:t>Disk Structure</a:t>
            </a:r>
          </a:p>
          <a:p>
            <a:r>
              <a:rPr lang="en-US" dirty="0"/>
              <a:t>Disk Attachment</a:t>
            </a:r>
          </a:p>
          <a:p>
            <a:r>
              <a:rPr lang="en-US" dirty="0"/>
              <a:t>Disk Scheduling</a:t>
            </a:r>
          </a:p>
          <a:p>
            <a:r>
              <a:rPr lang="en-US" dirty="0"/>
              <a:t>Disk Management</a:t>
            </a:r>
          </a:p>
          <a:p>
            <a:r>
              <a:rPr lang="en-US" dirty="0"/>
              <a:t>Swap-Space Management</a:t>
            </a:r>
          </a:p>
          <a:p>
            <a:r>
              <a:rPr lang="en-US" dirty="0"/>
              <a:t>RAID Structure</a:t>
            </a:r>
          </a:p>
          <a:p>
            <a:r>
              <a:rPr lang="en-US" dirty="0"/>
              <a:t>Disk Attachment</a:t>
            </a:r>
          </a:p>
          <a:p>
            <a:r>
              <a:rPr lang="en-US" dirty="0"/>
              <a:t>Stable-Storage Implementation</a:t>
            </a:r>
          </a:p>
          <a:p>
            <a:r>
              <a:rPr lang="en-US" dirty="0"/>
              <a:t>Tertiary Storage Devices</a:t>
            </a:r>
          </a:p>
          <a:p>
            <a:r>
              <a:rPr lang="en-US" dirty="0"/>
              <a:t>Operating System Issues</a:t>
            </a:r>
          </a:p>
          <a:p>
            <a:r>
              <a:rPr lang="en-US" dirty="0"/>
              <a:t>Performance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Silberschatz</a:t>
            </a:r>
            <a:r>
              <a:rPr lang="en-US" sz="2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Dhamdhere</a:t>
            </a:r>
            <a:r>
              <a:rPr lang="en-US" sz="2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3"/>
            <a:ext cx="7861300" cy="57626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 smtClean="0"/>
              <a:t>Topics To Be 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Free-Space Management </a:t>
            </a:r>
          </a:p>
          <a:p>
            <a:r>
              <a:rPr lang="en-US" dirty="0" smtClean="0"/>
              <a:t>Efficiency and Performance</a:t>
            </a:r>
          </a:p>
          <a:p>
            <a:r>
              <a:rPr lang="en-US" dirty="0" smtClean="0"/>
              <a:t>Recovery</a:t>
            </a:r>
          </a:p>
          <a:p>
            <a:r>
              <a:rPr lang="en-US" dirty="0" smtClean="0"/>
              <a:t>NFS</a:t>
            </a:r>
          </a:p>
          <a:p>
            <a:r>
              <a:rPr lang="en-US" dirty="0" smtClean="0"/>
              <a:t>Example: WAFL File System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74726" y="1532335"/>
            <a:ext cx="70294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1" tIns="45711" rIns="91421" bIns="45711"/>
          <a:lstStyle/>
          <a:p>
            <a:endParaRPr lang="en-US" sz="2400" dirty="0">
              <a:latin typeface="Times New Roman" charset="0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8878" y="277418"/>
            <a:ext cx="7527925" cy="5762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>Free-Space Management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1239444"/>
            <a:ext cx="8204200" cy="112586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File system maintains free space list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to track available blocks/clusters</a:t>
            </a:r>
          </a:p>
          <a:p>
            <a:pPr lvl="1"/>
            <a:r>
              <a:rPr lang="en-US" dirty="0" smtClean="0"/>
              <a:t>(Using term “block” for simplicity)</a:t>
            </a:r>
            <a:br>
              <a:rPr lang="en-US" dirty="0" smtClean="0"/>
            </a:br>
            <a:r>
              <a:rPr lang="en-US" dirty="0" smtClean="0"/>
              <a:t>Bit vector or bit map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 (</a:t>
            </a:r>
            <a:r>
              <a:rPr lang="en-US" i="1" dirty="0" smtClean="0"/>
              <a:t>n</a:t>
            </a:r>
            <a:r>
              <a:rPr lang="en-US" dirty="0" smtClean="0"/>
              <a:t> blocks)</a:t>
            </a:r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017311" y="2626519"/>
            <a:ext cx="360891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346452" y="2626519"/>
            <a:ext cx="359833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3674533" y="2626519"/>
            <a:ext cx="360892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003678" y="2626519"/>
            <a:ext cx="359833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endParaRPr 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4331761" y="2626519"/>
            <a:ext cx="360891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endParaRPr lang="en-US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4660902" y="2626519"/>
            <a:ext cx="359833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5022850" y="2626519"/>
            <a:ext cx="1219200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pPr algn="ctr"/>
            <a:r>
              <a:rPr lang="en-US" sz="2000" dirty="0">
                <a:latin typeface="Helvetica" charset="0"/>
              </a:rPr>
              <a:t>…</a:t>
            </a:r>
            <a:endParaRPr lang="en-US" dirty="0">
              <a:latin typeface="Helvetica" charset="0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6242052" y="2626519"/>
            <a:ext cx="359833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endParaRPr lang="en-US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3065994" y="2246712"/>
            <a:ext cx="31287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0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3370794" y="2246712"/>
            <a:ext cx="31287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1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3827994" y="2246712"/>
            <a:ext cx="312879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2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198659" y="2246712"/>
            <a:ext cx="518063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n-1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2898778" y="3511156"/>
            <a:ext cx="806604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bit[</a:t>
            </a:r>
            <a:r>
              <a:rPr lang="en-US" i="1">
                <a:latin typeface="Helvetica" charset="0"/>
              </a:rPr>
              <a:t>i</a:t>
            </a:r>
            <a:r>
              <a:rPr lang="en-US">
                <a:latin typeface="Helvetica" charset="0"/>
              </a:rPr>
              <a:t>] =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 rot="-5400000">
            <a:off x="3141918" y="3481960"/>
            <a:ext cx="957285" cy="40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Helvetica" charset="0"/>
                <a:sym typeface="MT Extra" charset="0"/>
              </a:rPr>
              <a:t></a:t>
            </a:r>
            <a:endParaRPr lang="en-US" sz="5400" dirty="0">
              <a:latin typeface="Helvetica" charset="0"/>
              <a:sym typeface="Monotype Sorts" charset="2"/>
            </a:endParaRP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879850" y="3364708"/>
            <a:ext cx="2438460" cy="78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Helvetica" charset="0"/>
              </a:rPr>
              <a:t>1 </a:t>
            </a:r>
            <a:r>
              <a:rPr lang="en-US" dirty="0">
                <a:latin typeface="Helvetica" charset="0"/>
                <a:sym typeface="Symbol" charset="2"/>
              </a:rPr>
              <a:t> block[</a:t>
            </a:r>
            <a:r>
              <a:rPr lang="en-US" i="1" dirty="0" err="1">
                <a:latin typeface="Helvetica" charset="0"/>
                <a:sym typeface="Symbol" charset="2"/>
              </a:rPr>
              <a:t>i</a:t>
            </a:r>
            <a:r>
              <a:rPr lang="en-US" dirty="0">
                <a:latin typeface="Helvetica" charset="0"/>
                <a:sym typeface="Symbol" charset="2"/>
              </a:rPr>
              <a:t>] free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Helvetica" charset="0"/>
                <a:sym typeface="Symbol" charset="2"/>
              </a:rPr>
              <a:t>0 </a:t>
            </a:r>
            <a:r>
              <a:rPr lang="en-US" dirty="0">
                <a:latin typeface="Helvetica" charset="0"/>
              </a:rPr>
              <a:t> </a:t>
            </a:r>
            <a:r>
              <a:rPr lang="en-US" dirty="0">
                <a:latin typeface="Helvetica" charset="0"/>
                <a:sym typeface="Symbol" charset="2"/>
              </a:rPr>
              <a:t> block[</a:t>
            </a:r>
            <a:r>
              <a:rPr lang="en-US" i="1" dirty="0" err="1">
                <a:latin typeface="Helvetica" charset="0"/>
                <a:sym typeface="Symbol" charset="2"/>
              </a:rPr>
              <a:t>i</a:t>
            </a:r>
            <a:r>
              <a:rPr lang="en-US" dirty="0">
                <a:latin typeface="Helvetica" charset="0"/>
                <a:sym typeface="Symbol" charset="2"/>
              </a:rPr>
              <a:t>] occupied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1136650" y="4426744"/>
            <a:ext cx="7029450" cy="44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/>
          <a:lstStyle/>
          <a:p>
            <a:pPr marL="342231" indent="-342231">
              <a:spcBef>
                <a:spcPct val="20000"/>
              </a:spcBef>
              <a:buClr>
                <a:schemeClr val="folHlink"/>
              </a:buClr>
            </a:pPr>
            <a:r>
              <a:rPr kumimoji="1" lang="en-US" dirty="0">
                <a:latin typeface="Helvetica" charset="0"/>
              </a:rPr>
              <a:t>Block number calculation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2813051" y="5056586"/>
            <a:ext cx="3076455" cy="92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>
            <a:spAutoFit/>
          </a:bodyPr>
          <a:lstStyle/>
          <a:p>
            <a:r>
              <a:rPr lang="en-US" dirty="0">
                <a:latin typeface="Helvetica" charset="0"/>
              </a:rPr>
              <a:t>(number of bits per word) *</a:t>
            </a:r>
          </a:p>
          <a:p>
            <a:r>
              <a:rPr lang="en-US" dirty="0">
                <a:latin typeface="Helvetica" charset="0"/>
              </a:rPr>
              <a:t>(number of 0-value words) +</a:t>
            </a:r>
          </a:p>
          <a:p>
            <a:r>
              <a:rPr lang="en-US" dirty="0">
                <a:latin typeface="Helvetica" charset="0"/>
              </a:rPr>
              <a:t>offset of first 1 bit</a:t>
            </a:r>
          </a:p>
        </p:txBody>
      </p:sp>
      <p:sp>
        <p:nvSpPr>
          <p:cNvPr id="37909" name="Rectangle 19"/>
          <p:cNvSpPr>
            <a:spLocks noChangeArrowheads="1"/>
          </p:cNvSpPr>
          <p:nvPr/>
        </p:nvSpPr>
        <p:spPr bwMode="auto">
          <a:xfrm>
            <a:off x="1289050" y="5831683"/>
            <a:ext cx="7029450" cy="45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/>
          <a:lstStyle/>
          <a:p>
            <a:pPr marL="342231" indent="-342231">
              <a:spcBef>
                <a:spcPct val="20000"/>
              </a:spcBef>
              <a:buClr>
                <a:schemeClr val="folHlink"/>
              </a:buClr>
            </a:pPr>
            <a:r>
              <a:rPr kumimoji="1" lang="en-US" dirty="0">
                <a:latin typeface="Helvetica" charset="0"/>
              </a:rPr>
              <a:t>CPUs have instructions to return offset within word of first “1” bit</a:t>
            </a:r>
          </a:p>
        </p:txBody>
      </p:sp>
      <p:pic>
        <p:nvPicPr>
          <p:cNvPr id="2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3819" y="277418"/>
            <a:ext cx="7782983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Linked Free Space List on Disk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9939" name="Picture 4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11378" y="963217"/>
            <a:ext cx="4564591" cy="534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Free-Space Management (Cont.)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tabLst>
                <a:tab pos="1312256" algn="l"/>
              </a:tabLst>
            </a:pPr>
            <a:r>
              <a:rPr lang="en-US" dirty="0" smtClean="0"/>
              <a:t>Grouping </a:t>
            </a:r>
          </a:p>
          <a:p>
            <a:pPr lvl="1">
              <a:lnSpc>
                <a:spcPct val="90000"/>
              </a:lnSpc>
              <a:tabLst>
                <a:tab pos="1312256" algn="l"/>
              </a:tabLst>
            </a:pPr>
            <a:r>
              <a:rPr lang="en-US" dirty="0" smtClean="0"/>
              <a:t>Modify linked list to store address of next </a:t>
            </a:r>
            <a:r>
              <a:rPr lang="en-US" i="1" dirty="0" smtClean="0"/>
              <a:t>n-1</a:t>
            </a:r>
            <a:r>
              <a:rPr lang="en-US" dirty="0" smtClean="0"/>
              <a:t> free blocks in first free block, plus a pointer to next block that contains free-block-pointers (like this one)</a:t>
            </a:r>
          </a:p>
          <a:p>
            <a:pPr>
              <a:lnSpc>
                <a:spcPct val="90000"/>
              </a:lnSpc>
              <a:tabLst>
                <a:tab pos="1312256" algn="l"/>
              </a:tabLst>
            </a:pPr>
            <a:endParaRPr lang="en-US" sz="800" dirty="0" smtClean="0"/>
          </a:p>
          <a:p>
            <a:pPr>
              <a:lnSpc>
                <a:spcPct val="90000"/>
              </a:lnSpc>
              <a:tabLst>
                <a:tab pos="1312256" algn="l"/>
              </a:tabLst>
            </a:pPr>
            <a:r>
              <a:rPr lang="en-US" dirty="0" smtClean="0"/>
              <a:t>Counting</a:t>
            </a:r>
          </a:p>
          <a:p>
            <a:pPr lvl="1">
              <a:lnSpc>
                <a:spcPct val="90000"/>
              </a:lnSpc>
              <a:tabLst>
                <a:tab pos="1312256" algn="l"/>
              </a:tabLst>
            </a:pPr>
            <a:r>
              <a:rPr lang="en-US" dirty="0" smtClean="0"/>
              <a:t>Because space is frequently contiguously used and freed,  with contiguous-allocation allocation, extents, or clustering</a:t>
            </a:r>
          </a:p>
          <a:p>
            <a:pPr lvl="2">
              <a:lnSpc>
                <a:spcPct val="90000"/>
              </a:lnSpc>
              <a:tabLst>
                <a:tab pos="1312256" algn="l"/>
              </a:tabLst>
            </a:pPr>
            <a:r>
              <a:rPr lang="en-US" dirty="0" smtClean="0"/>
              <a:t>Keep address of first free block and count of following free blocks</a:t>
            </a:r>
          </a:p>
          <a:p>
            <a:pPr lvl="2">
              <a:lnSpc>
                <a:spcPct val="90000"/>
              </a:lnSpc>
              <a:tabLst>
                <a:tab pos="1312256" algn="l"/>
              </a:tabLst>
            </a:pPr>
            <a:r>
              <a:rPr lang="en-US" dirty="0" smtClean="0"/>
              <a:t>Free space list then has entries containing addresses and counts</a:t>
            </a:r>
          </a:p>
          <a:p>
            <a:pPr>
              <a:tabLst>
                <a:tab pos="1312256" algn="l"/>
              </a:tabLst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1400" y="277418"/>
            <a:ext cx="76454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Efficiency and Performance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9"/>
            <a:ext cx="7695142" cy="4530329"/>
          </a:xfrm>
        </p:spPr>
        <p:txBody>
          <a:bodyPr/>
          <a:lstStyle/>
          <a:p>
            <a:r>
              <a:rPr lang="en-US" smtClean="0"/>
              <a:t>Efficiency dependent on:</a:t>
            </a:r>
          </a:p>
          <a:p>
            <a:pPr lvl="1"/>
            <a:r>
              <a:rPr lang="en-US" smtClean="0"/>
              <a:t>Disk allocation and directory algorithms</a:t>
            </a:r>
          </a:p>
          <a:p>
            <a:pPr lvl="1"/>
            <a:r>
              <a:rPr lang="en-US" smtClean="0"/>
              <a:t>Types of data kept in file’s directory entry</a:t>
            </a:r>
          </a:p>
          <a:p>
            <a:pPr lvl="1"/>
            <a:r>
              <a:rPr lang="en-US" smtClean="0"/>
              <a:t>Pre-allocation or as-needed allocation of metadata structures</a:t>
            </a:r>
          </a:p>
          <a:p>
            <a:pPr lvl="1"/>
            <a:r>
              <a:rPr lang="en-US" smtClean="0"/>
              <a:t>Fixed-size or varying-size data structures</a:t>
            </a:r>
            <a:br>
              <a:rPr lang="en-US" smtClean="0"/>
            </a:b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2319" y="29820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Page Cache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19364" y="1709351"/>
            <a:ext cx="7676092" cy="45303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page cache</a:t>
            </a:r>
            <a:r>
              <a:rPr lang="en-US" dirty="0" smtClean="0"/>
              <a:t> caches pages rather than disk blocks using virtual memory techniques and addresses</a:t>
            </a:r>
          </a:p>
          <a:p>
            <a:endParaRPr lang="en-US" dirty="0" smtClean="0"/>
          </a:p>
          <a:p>
            <a:r>
              <a:rPr lang="en-US" dirty="0" smtClean="0"/>
              <a:t>Memory-mapped I/O uses a page cache</a:t>
            </a:r>
          </a:p>
          <a:p>
            <a:endParaRPr lang="en-US" dirty="0" smtClean="0"/>
          </a:p>
          <a:p>
            <a:r>
              <a:rPr lang="en-US" dirty="0" smtClean="0"/>
              <a:t>Routine I/O through the file system uses the buffer (disk) cache</a:t>
            </a:r>
          </a:p>
          <a:p>
            <a:endParaRPr lang="en-US" dirty="0" smtClean="0"/>
          </a:p>
          <a:p>
            <a:r>
              <a:rPr lang="en-US" dirty="0" smtClean="0"/>
              <a:t>This leads to the following figure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1139" y="1257132"/>
            <a:ext cx="757660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I/O Without a Unified Buffer Cache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RIMT-IET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9963-DDFA-4F63-A15E-2CB1C86D656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608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1760" y="1847463"/>
            <a:ext cx="5824009" cy="4802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</TotalTime>
  <Words>1227</Words>
  <Application>Microsoft Office PowerPoint</Application>
  <PresentationFormat>On-screen Show (4:3)</PresentationFormat>
  <Paragraphs>265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Theme1</vt:lpstr>
      <vt:lpstr>   Operating System/ BTCS-2401    </vt:lpstr>
      <vt:lpstr>Topic 19th : File-System Interface</vt:lpstr>
      <vt:lpstr>Topics To Be Covered</vt:lpstr>
      <vt:lpstr>Free-Space Management</vt:lpstr>
      <vt:lpstr>Linked Free Space List on Disk</vt:lpstr>
      <vt:lpstr>Free-Space Management (Cont.)</vt:lpstr>
      <vt:lpstr>Efficiency and Performance</vt:lpstr>
      <vt:lpstr>Page Cache</vt:lpstr>
      <vt:lpstr>I/O Without a Unified Buffer Cache</vt:lpstr>
      <vt:lpstr>Unified Buffer Cache</vt:lpstr>
      <vt:lpstr>I/O Using a Unified Buffer Cache</vt:lpstr>
      <vt:lpstr>Recovery</vt:lpstr>
      <vt:lpstr>Log Structured File Systems</vt:lpstr>
      <vt:lpstr>The Sun Network File System (NFS)</vt:lpstr>
      <vt:lpstr>NFS (Cont.)</vt:lpstr>
      <vt:lpstr>NFS (Cont.)</vt:lpstr>
      <vt:lpstr>NFS Protocol</vt:lpstr>
      <vt:lpstr>Three Major Layers of NFS Architecture </vt:lpstr>
      <vt:lpstr>NFS Remote Operations</vt:lpstr>
      <vt:lpstr>Example: WAFL File System</vt:lpstr>
      <vt:lpstr>The WAFL File Layout</vt:lpstr>
      <vt:lpstr>Summary</vt:lpstr>
      <vt:lpstr>Topics To Be NextCovered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SYSTEM(CS-202)</dc:title>
  <dc:creator>hp</dc:creator>
  <cp:lastModifiedBy>Admin</cp:lastModifiedBy>
  <cp:revision>6</cp:revision>
  <dcterms:created xsi:type="dcterms:W3CDTF">2013-01-03T14:16:09Z</dcterms:created>
  <dcterms:modified xsi:type="dcterms:W3CDTF">2023-06-20T04:34:06Z</dcterms:modified>
</cp:coreProperties>
</file>