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82" r:id="rId3"/>
    <p:sldId id="346" r:id="rId4"/>
    <p:sldId id="344" r:id="rId5"/>
    <p:sldId id="347" r:id="rId6"/>
    <p:sldId id="348" r:id="rId7"/>
    <p:sldId id="349" r:id="rId8"/>
    <p:sldId id="350" r:id="rId9"/>
    <p:sldId id="351" r:id="rId10"/>
    <p:sldId id="352" r:id="rId11"/>
    <p:sldId id="353" r:id="rId12"/>
    <p:sldId id="354" r:id="rId13"/>
    <p:sldId id="355" r:id="rId14"/>
    <p:sldId id="356" r:id="rId15"/>
    <p:sldId id="357" r:id="rId16"/>
    <p:sldId id="358" r:id="rId17"/>
    <p:sldId id="360" r:id="rId18"/>
    <p:sldId id="359" r:id="rId19"/>
    <p:sldId id="361" r:id="rId20"/>
    <p:sldId id="34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9741" autoAdjust="0"/>
    <p:restoredTop sz="94729"/>
  </p:normalViewPr>
  <p:slideViewPr>
    <p:cSldViewPr>
      <p:cViewPr>
        <p:scale>
          <a:sx n="40" d="100"/>
          <a:sy n="40" d="100"/>
        </p:scale>
        <p:origin x="-2034" y="-552"/>
      </p:cViewPr>
      <p:guideLst>
        <p:guide orient="horz" pos="2160"/>
        <p:guide pos="384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5E0460-E654-42CE-A030-2BB41F913000}" type="datetimeFigureOut">
              <a:rPr lang="en-US" smtClean="0"/>
              <a:pPr/>
              <a:t>7/27/2023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093022-06E1-473B-909F-B1570F971297}" type="slidenum">
              <a:rPr lang="en-US" smtClean="0"/>
              <a:pPr/>
              <a:t>‹#›</a:t>
            </a:fld>
            <a:endParaRPr lang="en-US"/>
          </a:p>
        </p:txBody>
      </p:sp>
    </p:spTree>
    <p:extLst>
      <p:ext uri="{BB962C8B-B14F-4D97-AF65-F5344CB8AC3E}">
        <p14:creationId xmlns:p14="http://schemas.microsoft.com/office/powerpoint/2010/main" xmlns="" val="3403562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7/27/2023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7/27/2023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7/27/2023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7/27/2023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DB4388-F365-43A6-8496-C4CC9C5DDCA0}" type="datetimeFigureOut">
              <a:rPr lang="en-US" smtClean="0"/>
              <a:pPr/>
              <a:t>7/27/2023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DB4388-F365-43A6-8496-C4CC9C5DDCA0}" type="datetimeFigureOut">
              <a:rPr lang="en-US" smtClean="0"/>
              <a:pPr/>
              <a:t>7/27/2023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DB4388-F365-43A6-8496-C4CC9C5DDCA0}" type="datetimeFigureOut">
              <a:rPr lang="en-US" smtClean="0"/>
              <a:pPr/>
              <a:t>7/27/2023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DB4388-F365-43A6-8496-C4CC9C5DDCA0}" type="datetimeFigureOut">
              <a:rPr lang="en-US" smtClean="0"/>
              <a:pPr/>
              <a:t>7/27/2023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DB4388-F365-43A6-8496-C4CC9C5DDCA0}" type="datetimeFigureOut">
              <a:rPr lang="en-US" smtClean="0"/>
              <a:pPr/>
              <a:t>7/27/2023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7/27/2023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7/27/2023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DB4388-F365-43A6-8496-C4CC9C5DDCA0}" type="datetimeFigureOut">
              <a:rPr lang="en-US" smtClean="0"/>
              <a:pPr/>
              <a:t>7/27/2023</a:t>
            </a:fld>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C20909-B731-40E6-B40D-2B16F28635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762000"/>
            <a:ext cx="10513168" cy="2286000"/>
          </a:xfrm>
        </p:spPr>
        <p:txBody>
          <a:bodyPr>
            <a:normAutofit fontScale="90000"/>
          </a:bodyPr>
          <a:lstStyle/>
          <a:p>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Engineering Mathematics-III (BMAT-1111)</a:t>
            </a:r>
            <a:r>
              <a:rPr lang="en-IN" b="1" dirty="0" smtClean="0"/>
              <a:t/>
            </a:r>
            <a:br>
              <a:rPr lang="en-IN" b="1" dirty="0" smtClean="0"/>
            </a:br>
            <a:r>
              <a:rPr lang="en-US" dirty="0" smtClean="0"/>
              <a:t/>
            </a:r>
            <a:br>
              <a:rPr lang="en-US" dirty="0" smtClean="0"/>
            </a:br>
            <a:r>
              <a:rPr lang="en-US" dirty="0" smtClean="0"/>
              <a:t/>
            </a:r>
            <a:br>
              <a:rPr lang="en-US" dirty="0" smtClean="0"/>
            </a:br>
            <a:r>
              <a:rPr lang="en-US" dirty="0"/>
              <a:t/>
            </a:r>
            <a:br>
              <a:rPr lang="en-US" dirty="0"/>
            </a:br>
            <a:endParaRPr lang="en-US" dirty="0"/>
          </a:p>
        </p:txBody>
      </p:sp>
      <p:sp>
        <p:nvSpPr>
          <p:cNvPr id="14" name="Footer Placeholder 4">
            <a:extLst>
              <a:ext uri="{FF2B5EF4-FFF2-40B4-BE49-F238E27FC236}">
                <a16:creationId xmlns="" xmlns:a16="http://schemas.microsoft.com/office/drawing/2014/main" id="{9DF95F34-A162-CA4C-889B-0891699B6A5A}"/>
              </a:ext>
            </a:extLst>
          </p:cNvPr>
          <p:cNvSpPr>
            <a:spLocks noGrp="1"/>
          </p:cNvSpPr>
          <p:nvPr>
            <p:ph type="ftr" sz="quarter" idx="11"/>
          </p:nvPr>
        </p:nvSpPr>
        <p:spPr>
          <a:xfrm>
            <a:off x="3175000" y="6365229"/>
            <a:ext cx="4114800" cy="365125"/>
          </a:xfrm>
        </p:spPr>
        <p:txBody>
          <a:bodyPr/>
          <a:lstStyle/>
          <a:p>
            <a:r>
              <a:rPr lang="en-US" b="1" dirty="0" err="1">
                <a:solidFill>
                  <a:schemeClr val="bg1"/>
                </a:solidFill>
              </a:rPr>
              <a:t>Dr.Nitin</a:t>
            </a:r>
            <a:r>
              <a:rPr lang="en-US" b="1">
                <a:solidFill>
                  <a:schemeClr val="bg1"/>
                </a:solidFill>
              </a:rPr>
              <a:t> Thapar_SOMC_ITFM</a:t>
            </a:r>
            <a:endParaRPr lang="en-US" b="1" dirty="0">
              <a:solidFill>
                <a:schemeClr val="bg1"/>
              </a:solidFill>
            </a:endParaRPr>
          </a:p>
        </p:txBody>
      </p:sp>
      <p:sp>
        <p:nvSpPr>
          <p:cNvPr id="13" name="Slide Number Placeholder 5">
            <a:extLst>
              <a:ext uri="{FF2B5EF4-FFF2-40B4-BE49-F238E27FC236}">
                <a16:creationId xmlns="" xmlns:a16="http://schemas.microsoft.com/office/drawing/2014/main" id="{C3EF51EB-3DA5-4842-B82C-4F75593C592D}"/>
              </a:ext>
            </a:extLst>
          </p:cNvPr>
          <p:cNvSpPr>
            <a:spLocks noGrp="1"/>
          </p:cNvSpPr>
          <p:nvPr>
            <p:ph type="sldNum" sz="quarter" idx="12"/>
          </p:nvPr>
        </p:nvSpPr>
        <p:spPr>
          <a:xfrm>
            <a:off x="8610600" y="6356350"/>
            <a:ext cx="2743200" cy="365125"/>
          </a:xfrm>
        </p:spPr>
        <p:txBody>
          <a:bodyPr/>
          <a:lstStyle/>
          <a:p>
            <a:fld id="{4074E40B-79F9-F74D-8D9E-1BC4B8F861E8}" type="slidenum">
              <a:rPr lang="en-US" smtClean="0"/>
              <a:pPr/>
              <a:t>1</a:t>
            </a:fld>
            <a:endParaRPr lang="en-US" dirty="0"/>
          </a:p>
        </p:txBody>
      </p:sp>
      <p:pic>
        <p:nvPicPr>
          <p:cNvPr id="12"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15" name="Rectangle 14">
            <a:extLst>
              <a:ext uri="{FF2B5EF4-FFF2-40B4-BE49-F238E27FC236}">
                <a16:creationId xmlns="" xmlns:a16="http://schemas.microsoft.com/office/drawing/2014/main" id="{10D8ABEA-F2E3-8B43-9C07-09D62BFBF7A6}"/>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6" name="Rectangle 15">
            <a:extLst>
              <a:ext uri="{FF2B5EF4-FFF2-40B4-BE49-F238E27FC236}">
                <a16:creationId xmlns="" xmlns:a16="http://schemas.microsoft.com/office/drawing/2014/main" id="{64FE491C-50AE-C347-9BEA-9FF9A5452B72}"/>
              </a:ext>
            </a:extLst>
          </p:cNvPr>
          <p:cNvSpPr/>
          <p:nvPr/>
        </p:nvSpPr>
        <p:spPr>
          <a:xfrm>
            <a:off x="-1295400" y="6330244"/>
            <a:ext cx="8585200" cy="400110"/>
          </a:xfrm>
          <a:prstGeom prst="rect">
            <a:avLst/>
          </a:prstGeom>
          <a:noFill/>
        </p:spPr>
        <p:txBody>
          <a:bodyPr wrap="square" lIns="91440" tIns="45720" rIns="91440" bIns="45720">
            <a:spAutoFit/>
          </a:bodyPr>
          <a:lstStyle/>
          <a:p>
            <a:pPr algn="ctr"/>
            <a:r>
              <a:rPr lang="en-GB" sz="2000" b="1" cap="none" spc="0" dirty="0">
                <a:ln w="22225">
                  <a:noFill/>
                  <a:prstDash val="solid"/>
                </a:ln>
                <a:solidFill>
                  <a:schemeClr val="bg1"/>
                </a:solidFill>
              </a:rPr>
              <a:t>education for life                                          </a:t>
            </a:r>
            <a:r>
              <a:rPr lang="en-GB" b="1" cap="none" spc="0" dirty="0">
                <a:ln w="22225">
                  <a:noFill/>
                  <a:prstDash val="solid"/>
                </a:ln>
                <a:solidFill>
                  <a:schemeClr val="bg1"/>
                </a:solidFill>
              </a:rPr>
              <a:t>www.rimt.ac.in</a:t>
            </a:r>
            <a:endParaRPr lang="en-GB" sz="2400" b="1" cap="none" spc="0" dirty="0">
              <a:ln w="22225">
                <a:noFill/>
                <a:prstDash val="solid"/>
              </a:ln>
              <a:solidFill>
                <a:schemeClr val="bg1"/>
              </a:solidFill>
            </a:endParaRPr>
          </a:p>
        </p:txBody>
      </p:sp>
      <p:sp>
        <p:nvSpPr>
          <p:cNvPr id="17"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
        <p:nvSpPr>
          <p:cNvPr id="10" name="Title 3"/>
          <p:cNvSpPr txBox="1">
            <a:spLocks/>
          </p:cNvSpPr>
          <p:nvPr/>
        </p:nvSpPr>
        <p:spPr>
          <a:xfrm>
            <a:off x="7289800" y="4038600"/>
            <a:ext cx="4626154" cy="1447800"/>
          </a:xfrm>
          <a:prstGeom prst="rect">
            <a:avLst/>
          </a:prstGeom>
        </p:spPr>
        <p:txBody>
          <a:bodyPr vert="horz" lIns="91440" tIns="45720" rIns="91440" bIns="45720" rtlCol="0" anchor="ctr">
            <a:normAutofit fontScale="5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t>Prepared by</a:t>
            </a:r>
            <a:r>
              <a:rPr lang="en-IN" sz="4000" dirty="0" smtClean="0"/>
              <a:t>: Sachin Syan</a:t>
            </a:r>
            <a:r>
              <a:rPr lang="en-US" dirty="0" smtClean="0"/>
              <a:t/>
            </a:r>
            <a:br>
              <a:rPr lang="en-US" dirty="0" smtClean="0"/>
            </a:br>
            <a:r>
              <a:rPr lang="en-US" dirty="0" smtClean="0"/>
              <a:t/>
            </a:r>
            <a:br>
              <a:rPr lang="en-US" dirty="0" smtClean="0"/>
            </a:br>
            <a:endParaRPr lang="en-US" dirty="0"/>
          </a:p>
        </p:txBody>
      </p:sp>
      <p:sp>
        <p:nvSpPr>
          <p:cNvPr id="11" name="Title 3"/>
          <p:cNvSpPr txBox="1">
            <a:spLocks/>
          </p:cNvSpPr>
          <p:nvPr/>
        </p:nvSpPr>
        <p:spPr>
          <a:xfrm>
            <a:off x="990600" y="2590800"/>
            <a:ext cx="5105400" cy="14478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Name</a:t>
            </a:r>
            <a:r>
              <a:rPr lang="en-US" sz="9600" dirty="0" smtClean="0">
                <a:latin typeface="+mn-lt"/>
              </a:rPr>
              <a:t>: </a:t>
            </a:r>
            <a:r>
              <a:rPr lang="en-US" sz="9600" smtClean="0">
                <a:latin typeface="+mn-lt"/>
              </a:rPr>
              <a:t>B.Tech (CSE) </a:t>
            </a:r>
            <a:r>
              <a:rPr lang="en-US" sz="9600" dirty="0">
                <a:latin typeface="+mn-lt"/>
              </a:rPr>
              <a:t/>
            </a:r>
            <a:br>
              <a:rPr lang="en-US" sz="9600" dirty="0">
                <a:latin typeface="+mn-lt"/>
              </a:rPr>
            </a:br>
            <a:r>
              <a:rPr lang="en-US" sz="9600" dirty="0">
                <a:latin typeface="+mn-lt"/>
              </a:rPr>
              <a:t>Semester</a:t>
            </a:r>
            <a:r>
              <a:rPr lang="en-US" sz="9600" dirty="0" smtClean="0">
                <a:latin typeface="+mn-lt"/>
              </a:rPr>
              <a:t>: Ist</a:t>
            </a:r>
            <a:r>
              <a:rPr lang="en-US" dirty="0" smtClean="0"/>
              <a:t/>
            </a:r>
            <a:br>
              <a:rPr lang="en-US"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
        <p:nvSpPr>
          <p:cNvPr id="7" name="Title 6"/>
          <p:cNvSpPr>
            <a:spLocks noGrp="1"/>
          </p:cNvSpPr>
          <p:nvPr>
            <p:ph type="title"/>
          </p:nvPr>
        </p:nvSpPr>
        <p:spPr>
          <a:xfrm>
            <a:off x="-90454" y="-142892"/>
            <a:ext cx="10972800" cy="1143000"/>
          </a:xfrm>
        </p:spPr>
        <p:txBody>
          <a:bodyPr>
            <a:normAutofit/>
          </a:bodyPr>
          <a:lstStyle/>
          <a:p>
            <a:r>
              <a:rPr lang="en-IN" sz="4000" b="1" dirty="0" smtClean="0"/>
              <a:t>Formation of Differential Equation</a:t>
            </a:r>
            <a:endParaRPr lang="en-IN" sz="4000" dirty="0"/>
          </a:p>
        </p:txBody>
      </p:sp>
      <p:sp>
        <p:nvSpPr>
          <p:cNvPr id="12" name="Rectangle 11"/>
          <p:cNvSpPr/>
          <p:nvPr/>
        </p:nvSpPr>
        <p:spPr>
          <a:xfrm>
            <a:off x="1441503" y="5282999"/>
            <a:ext cx="8163260" cy="646331"/>
          </a:xfrm>
          <a:prstGeom prst="rect">
            <a:avLst/>
          </a:prstGeom>
        </p:spPr>
        <p:txBody>
          <a:bodyPr wrap="none">
            <a:spAutoFit/>
          </a:bodyPr>
          <a:lstStyle/>
          <a:p>
            <a:r>
              <a:rPr lang="en-IN" sz="3600" dirty="0" smtClean="0"/>
              <a:t>which is the required differential equation </a:t>
            </a:r>
          </a:p>
        </p:txBody>
      </p:sp>
      <p:pic>
        <p:nvPicPr>
          <p:cNvPr id="6146" name="Picture 2"/>
          <p:cNvPicPr>
            <a:picLocks noChangeAspect="1" noChangeArrowheads="1"/>
          </p:cNvPicPr>
          <p:nvPr/>
        </p:nvPicPr>
        <p:blipFill>
          <a:blip r:embed="rId3">
            <a:lum bright="-12000" contrast="33000"/>
          </a:blip>
          <a:srcRect/>
          <a:stretch>
            <a:fillRect/>
          </a:stretch>
        </p:blipFill>
        <p:spPr bwMode="auto">
          <a:xfrm>
            <a:off x="3370017" y="3714752"/>
            <a:ext cx="3797553" cy="1214446"/>
          </a:xfrm>
          <a:prstGeom prst="rect">
            <a:avLst/>
          </a:prstGeom>
          <a:noFill/>
          <a:ln w="9525">
            <a:noFill/>
            <a:miter lim="800000"/>
            <a:headEnd/>
            <a:tailEnd/>
          </a:ln>
          <a:effectLst/>
        </p:spPr>
      </p:pic>
      <p:sp>
        <p:nvSpPr>
          <p:cNvPr id="15" name="Rectangle 14"/>
          <p:cNvSpPr/>
          <p:nvPr/>
        </p:nvSpPr>
        <p:spPr>
          <a:xfrm>
            <a:off x="1772067" y="1282471"/>
            <a:ext cx="7181453" cy="646331"/>
          </a:xfrm>
          <a:prstGeom prst="rect">
            <a:avLst/>
          </a:prstGeom>
        </p:spPr>
        <p:txBody>
          <a:bodyPr wrap="none">
            <a:spAutoFit/>
          </a:bodyPr>
          <a:lstStyle/>
          <a:p>
            <a:r>
              <a:rPr lang="en-IN" sz="3600" dirty="0" smtClean="0"/>
              <a:t>Differentiating again w.r.t. </a:t>
            </a:r>
            <a:r>
              <a:rPr lang="en-IN" sz="3600" i="1" dirty="0" smtClean="0"/>
              <a:t>x</a:t>
            </a:r>
            <a:r>
              <a:rPr lang="en-IN" sz="3600" dirty="0" smtClean="0"/>
              <a:t>, we have </a:t>
            </a:r>
          </a:p>
        </p:txBody>
      </p:sp>
      <p:pic>
        <p:nvPicPr>
          <p:cNvPr id="16" name="Picture 5"/>
          <p:cNvPicPr>
            <a:picLocks noChangeAspect="1" noChangeArrowheads="1"/>
          </p:cNvPicPr>
          <p:nvPr/>
        </p:nvPicPr>
        <p:blipFill>
          <a:blip r:embed="rId4">
            <a:lum bright="-12000" contrast="33000"/>
          </a:blip>
          <a:srcRect/>
          <a:stretch>
            <a:fillRect/>
          </a:stretch>
        </p:blipFill>
        <p:spPr bwMode="auto">
          <a:xfrm>
            <a:off x="184505" y="2357430"/>
            <a:ext cx="12055163" cy="1143008"/>
          </a:xfrm>
          <a:prstGeom prst="rect">
            <a:avLst/>
          </a:prstGeom>
          <a:noFill/>
          <a:ln w="9525">
            <a:noFill/>
            <a:miter lim="800000"/>
            <a:headEnd/>
            <a:tailEnd/>
          </a:ln>
          <a:effectLst/>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
        <p:nvSpPr>
          <p:cNvPr id="7" name="Title 6"/>
          <p:cNvSpPr>
            <a:spLocks noGrp="1"/>
          </p:cNvSpPr>
          <p:nvPr>
            <p:ph type="title"/>
          </p:nvPr>
        </p:nvSpPr>
        <p:spPr>
          <a:xfrm>
            <a:off x="-90454" y="-142892"/>
            <a:ext cx="10972800" cy="1143000"/>
          </a:xfrm>
        </p:spPr>
        <p:txBody>
          <a:bodyPr>
            <a:normAutofit/>
          </a:bodyPr>
          <a:lstStyle/>
          <a:p>
            <a:r>
              <a:rPr lang="en-IN" sz="4000" b="1" dirty="0" smtClean="0"/>
              <a:t>Solution of a Differential Equation</a:t>
            </a:r>
            <a:endParaRPr lang="en-IN" sz="4000" dirty="0"/>
          </a:p>
        </p:txBody>
      </p:sp>
      <p:sp>
        <p:nvSpPr>
          <p:cNvPr id="15" name="Rectangle 14"/>
          <p:cNvSpPr/>
          <p:nvPr/>
        </p:nvSpPr>
        <p:spPr>
          <a:xfrm>
            <a:off x="373120" y="940528"/>
            <a:ext cx="11580796" cy="5509200"/>
          </a:xfrm>
          <a:prstGeom prst="rect">
            <a:avLst/>
          </a:prstGeom>
        </p:spPr>
        <p:txBody>
          <a:bodyPr wrap="square">
            <a:spAutoFit/>
          </a:bodyPr>
          <a:lstStyle/>
          <a:p>
            <a:r>
              <a:rPr lang="en-IN" sz="3200" dirty="0" smtClean="0"/>
              <a:t>A solution (or integral) of a differential equation is a relation, </a:t>
            </a:r>
          </a:p>
          <a:p>
            <a:r>
              <a:rPr lang="en-IN" sz="3200" dirty="0" smtClean="0"/>
              <a:t>Free from derivatives, between the variables which satisfies the given equation.</a:t>
            </a:r>
            <a:r>
              <a:rPr lang="en-IN" sz="3600" dirty="0" smtClean="0"/>
              <a:t> </a:t>
            </a:r>
          </a:p>
          <a:p>
            <a:r>
              <a:rPr lang="en-IN" sz="3600" dirty="0" smtClean="0"/>
              <a:t>Thus if </a:t>
            </a:r>
            <a:r>
              <a:rPr lang="en-IN" sz="3600" i="1" dirty="0" smtClean="0"/>
              <a:t>y </a:t>
            </a:r>
            <a:r>
              <a:rPr lang="en-IN" sz="3600" dirty="0" smtClean="0"/>
              <a:t>= </a:t>
            </a:r>
            <a:r>
              <a:rPr lang="en-IN" sz="3600" i="1" dirty="0" smtClean="0"/>
              <a:t>f </a:t>
            </a:r>
            <a:r>
              <a:rPr lang="en-IN" sz="3600" dirty="0" smtClean="0"/>
              <a:t>(</a:t>
            </a:r>
            <a:r>
              <a:rPr lang="en-IN" sz="3600" i="1" dirty="0" smtClean="0"/>
              <a:t>x</a:t>
            </a:r>
            <a:r>
              <a:rPr lang="en-IN" sz="3600" dirty="0" smtClean="0"/>
              <a:t>) be the solution, then by replacing </a:t>
            </a:r>
            <a:r>
              <a:rPr lang="en-IN" sz="3600" i="1" dirty="0" smtClean="0"/>
              <a:t>y </a:t>
            </a:r>
            <a:r>
              <a:rPr lang="en-IN" sz="3600" dirty="0" smtClean="0"/>
              <a:t>and its derivatives with respect to </a:t>
            </a:r>
            <a:r>
              <a:rPr lang="en-IN" sz="3600" i="1" dirty="0" smtClean="0"/>
              <a:t>x</a:t>
            </a:r>
            <a:r>
              <a:rPr lang="en-IN" sz="3600" dirty="0" smtClean="0"/>
              <a:t>, the given differential equation will reduce to an identity</a:t>
            </a:r>
          </a:p>
          <a:p>
            <a:r>
              <a:rPr lang="es-ES" sz="3600" dirty="0" smtClean="0"/>
              <a:t> For example, </a:t>
            </a:r>
            <a:r>
              <a:rPr lang="es-ES" sz="3600" i="1" dirty="0" smtClean="0"/>
              <a:t>y </a:t>
            </a:r>
            <a:r>
              <a:rPr lang="es-ES" sz="3600" dirty="0" smtClean="0"/>
              <a:t>= </a:t>
            </a:r>
            <a:r>
              <a:rPr lang="es-ES" sz="3600" i="1" dirty="0" smtClean="0"/>
              <a:t>c</a:t>
            </a:r>
            <a:r>
              <a:rPr lang="es-ES" sz="3600" baseline="-25000" dirty="0" smtClean="0"/>
              <a:t>1</a:t>
            </a:r>
            <a:r>
              <a:rPr lang="es-ES" sz="3600" dirty="0" smtClean="0"/>
              <a:t> cos </a:t>
            </a:r>
            <a:r>
              <a:rPr lang="es-ES" sz="3600" i="1" dirty="0" smtClean="0"/>
              <a:t>x </a:t>
            </a:r>
            <a:r>
              <a:rPr lang="es-ES" sz="3600" dirty="0" smtClean="0"/>
              <a:t>+ </a:t>
            </a:r>
            <a:r>
              <a:rPr lang="es-ES" sz="3600" i="1" dirty="0" smtClean="0"/>
              <a:t>c</a:t>
            </a:r>
            <a:r>
              <a:rPr lang="es-ES" sz="3600" baseline="-25000" dirty="0" smtClean="0"/>
              <a:t>2</a:t>
            </a:r>
            <a:r>
              <a:rPr lang="es-ES" sz="3600" dirty="0" smtClean="0"/>
              <a:t> sin </a:t>
            </a:r>
            <a:r>
              <a:rPr lang="es-ES" sz="3600" i="1" dirty="0" smtClean="0"/>
              <a:t>x</a:t>
            </a:r>
            <a:r>
              <a:rPr lang="es-ES" sz="3600" dirty="0" smtClean="0"/>
              <a:t> </a:t>
            </a:r>
            <a:r>
              <a:rPr lang="en-IN" sz="3600" dirty="0" smtClean="0"/>
              <a:t>is the solution of the differential equation of  </a:t>
            </a:r>
            <a:r>
              <a:rPr lang="es-ES" sz="3600" dirty="0" smtClean="0"/>
              <a:t/>
            </a:r>
            <a:br>
              <a:rPr lang="es-ES" sz="3600" dirty="0" smtClean="0"/>
            </a:br>
            <a:r>
              <a:rPr lang="en-IN" sz="3600" dirty="0" smtClean="0"/>
              <a:t> </a:t>
            </a:r>
            <a:br>
              <a:rPr lang="en-IN" sz="3600" dirty="0" smtClean="0"/>
            </a:br>
            <a:endParaRPr lang="en-IN" sz="3600" dirty="0" smtClean="0"/>
          </a:p>
        </p:txBody>
      </p:sp>
      <p:pic>
        <p:nvPicPr>
          <p:cNvPr id="25602" name="Picture 2"/>
          <p:cNvPicPr>
            <a:picLocks noChangeAspect="1" noChangeArrowheads="1"/>
          </p:cNvPicPr>
          <p:nvPr/>
        </p:nvPicPr>
        <p:blipFill>
          <a:blip r:embed="rId3">
            <a:lum bright="-12000" contrast="33000"/>
          </a:blip>
          <a:srcRect/>
          <a:stretch>
            <a:fillRect/>
          </a:stretch>
        </p:blipFill>
        <p:spPr bwMode="auto">
          <a:xfrm>
            <a:off x="4810116" y="5000636"/>
            <a:ext cx="1943114" cy="1143008"/>
          </a:xfrm>
          <a:prstGeom prst="rect">
            <a:avLst/>
          </a:prstGeom>
          <a:noFill/>
          <a:ln w="9525">
            <a:noFill/>
            <a:miter lim="800000"/>
            <a:headEnd/>
            <a:tailEnd/>
          </a:ln>
          <a:effectLst/>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
        <p:nvSpPr>
          <p:cNvPr id="7" name="Title 6"/>
          <p:cNvSpPr>
            <a:spLocks noGrp="1"/>
          </p:cNvSpPr>
          <p:nvPr>
            <p:ph type="title"/>
          </p:nvPr>
        </p:nvSpPr>
        <p:spPr>
          <a:xfrm>
            <a:off x="-90454" y="-142892"/>
            <a:ext cx="10972800" cy="1143000"/>
          </a:xfrm>
        </p:spPr>
        <p:txBody>
          <a:bodyPr>
            <a:normAutofit/>
          </a:bodyPr>
          <a:lstStyle/>
          <a:p>
            <a:r>
              <a:rPr lang="en-IN" sz="4000" b="1" dirty="0" smtClean="0"/>
              <a:t>Solution of a Differential Equation</a:t>
            </a:r>
            <a:endParaRPr lang="en-IN" sz="4000" dirty="0"/>
          </a:p>
        </p:txBody>
      </p:sp>
      <p:sp>
        <p:nvSpPr>
          <p:cNvPr id="15" name="Rectangle 14"/>
          <p:cNvSpPr/>
          <p:nvPr/>
        </p:nvSpPr>
        <p:spPr>
          <a:xfrm>
            <a:off x="373120" y="940528"/>
            <a:ext cx="11580796" cy="2616101"/>
          </a:xfrm>
          <a:prstGeom prst="rect">
            <a:avLst/>
          </a:prstGeom>
        </p:spPr>
        <p:txBody>
          <a:bodyPr wrap="square">
            <a:spAutoFit/>
          </a:bodyPr>
          <a:lstStyle/>
          <a:p>
            <a:r>
              <a:rPr lang="en-IN" sz="3200" dirty="0" smtClean="0"/>
              <a:t>There can be three types of solution of a differential equation:</a:t>
            </a:r>
            <a:br>
              <a:rPr lang="en-IN" sz="3200" dirty="0" smtClean="0"/>
            </a:br>
            <a:r>
              <a:rPr lang="en-IN" sz="3200" b="1" dirty="0" smtClean="0"/>
              <a:t>i	General solution (or complete integral or complete primitive)</a:t>
            </a:r>
            <a:br>
              <a:rPr lang="en-IN" sz="3200" b="1" dirty="0" smtClean="0"/>
            </a:br>
            <a:r>
              <a:rPr lang="en-IN" sz="3200" b="1" dirty="0" smtClean="0"/>
              <a:t>II. 	Particular Solution </a:t>
            </a:r>
          </a:p>
          <a:p>
            <a:r>
              <a:rPr lang="en-IN" sz="3200" b="1" dirty="0" smtClean="0"/>
              <a:t>III. 	Singular Solution </a:t>
            </a:r>
            <a:r>
              <a:rPr lang="en-IN" sz="3600" dirty="0" smtClean="0"/>
              <a:t/>
            </a:r>
            <a:br>
              <a:rPr lang="en-IN" sz="3600" dirty="0" smtClean="0"/>
            </a:br>
            <a:endParaRPr lang="en-IN" sz="3600" dirty="0" smtClean="0"/>
          </a:p>
        </p:txBody>
      </p:sp>
      <p:sp>
        <p:nvSpPr>
          <p:cNvPr id="9" name="Rectangle 8"/>
          <p:cNvSpPr/>
          <p:nvPr/>
        </p:nvSpPr>
        <p:spPr>
          <a:xfrm>
            <a:off x="47668" y="3532062"/>
            <a:ext cx="12192000" cy="2585323"/>
          </a:xfrm>
          <a:prstGeom prst="rect">
            <a:avLst/>
          </a:prstGeom>
        </p:spPr>
        <p:txBody>
          <a:bodyPr wrap="square">
            <a:spAutoFit/>
          </a:bodyPr>
          <a:lstStyle/>
          <a:p>
            <a:r>
              <a:rPr lang="en-IN" sz="3600" b="1" dirty="0" smtClean="0"/>
              <a:t>i General solution (or complete integral or complete primitive)</a:t>
            </a:r>
            <a:r>
              <a:rPr lang="en-IN" sz="2000" dirty="0" smtClean="0"/>
              <a:t/>
            </a:r>
            <a:br>
              <a:rPr lang="en-IN" sz="2000" dirty="0" smtClean="0"/>
            </a:br>
            <a:r>
              <a:rPr lang="en-IN" sz="3600" dirty="0" smtClean="0"/>
              <a:t>A relation in x and y satisfying a given differential equation and involving exactly same number of arbitrary constants as order of differential equation.</a:t>
            </a:r>
            <a:br>
              <a:rPr lang="en-IN" sz="3600" dirty="0" smtClean="0"/>
            </a:br>
            <a:endParaRPr lang="en-IN"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
        <p:nvSpPr>
          <p:cNvPr id="7" name="Title 6"/>
          <p:cNvSpPr>
            <a:spLocks noGrp="1"/>
          </p:cNvSpPr>
          <p:nvPr>
            <p:ph type="title"/>
          </p:nvPr>
        </p:nvSpPr>
        <p:spPr>
          <a:xfrm>
            <a:off x="-90454" y="-142892"/>
            <a:ext cx="10972800" cy="1143000"/>
          </a:xfrm>
        </p:spPr>
        <p:txBody>
          <a:bodyPr>
            <a:normAutofit/>
          </a:bodyPr>
          <a:lstStyle/>
          <a:p>
            <a:r>
              <a:rPr lang="en-IN" sz="4000" b="1" dirty="0" smtClean="0"/>
              <a:t>Solution of a Differential Equation</a:t>
            </a:r>
            <a:endParaRPr lang="en-IN" sz="4000" dirty="0"/>
          </a:p>
        </p:txBody>
      </p:sp>
      <p:sp>
        <p:nvSpPr>
          <p:cNvPr id="10" name="Rectangle 9"/>
          <p:cNvSpPr/>
          <p:nvPr/>
        </p:nvSpPr>
        <p:spPr>
          <a:xfrm>
            <a:off x="119106" y="1357298"/>
            <a:ext cx="12192000" cy="4247317"/>
          </a:xfrm>
          <a:prstGeom prst="rect">
            <a:avLst/>
          </a:prstGeom>
        </p:spPr>
        <p:txBody>
          <a:bodyPr wrap="square">
            <a:spAutoFit/>
          </a:bodyPr>
          <a:lstStyle/>
          <a:p>
            <a:r>
              <a:rPr lang="en-IN" dirty="0" smtClean="0"/>
              <a:t/>
            </a:r>
            <a:br>
              <a:rPr lang="en-IN" dirty="0" smtClean="0"/>
            </a:br>
            <a:r>
              <a:rPr lang="en-IN" sz="3600" b="1" dirty="0" smtClean="0"/>
              <a:t>ii Particular Solution</a:t>
            </a:r>
            <a:br>
              <a:rPr lang="en-IN" sz="3600" b="1" dirty="0" smtClean="0"/>
            </a:br>
            <a:r>
              <a:rPr lang="en-IN" sz="3600" dirty="0" smtClean="0"/>
              <a:t>A solution obtained by assigning values to one or more than one arbitrary constant of general solution.</a:t>
            </a:r>
            <a:br>
              <a:rPr lang="en-IN" sz="3600" dirty="0" smtClean="0"/>
            </a:br>
            <a:endParaRPr lang="en-IN" sz="3600" dirty="0" smtClean="0"/>
          </a:p>
          <a:p>
            <a:r>
              <a:rPr lang="en-IN" sz="3600" b="1" dirty="0" smtClean="0"/>
              <a:t>iii Singular Solution</a:t>
            </a:r>
            <a:r>
              <a:rPr lang="en-IN" dirty="0" smtClean="0"/>
              <a:t/>
            </a:r>
            <a:br>
              <a:rPr lang="en-IN" dirty="0" smtClean="0"/>
            </a:br>
            <a:r>
              <a:rPr lang="en-IN" dirty="0" smtClean="0"/>
              <a:t>I</a:t>
            </a:r>
            <a:r>
              <a:rPr lang="en-IN" sz="3600" dirty="0" smtClean="0"/>
              <a:t>t is not obtainable from general solution. Geometrically, General solution acts as an envelope to singular solution.</a:t>
            </a:r>
            <a:endParaRPr lang="en-IN" sz="3600"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
        <p:nvSpPr>
          <p:cNvPr id="7" name="Title 6"/>
          <p:cNvSpPr>
            <a:spLocks noGrp="1"/>
          </p:cNvSpPr>
          <p:nvPr>
            <p:ph type="title"/>
          </p:nvPr>
        </p:nvSpPr>
        <p:spPr>
          <a:xfrm>
            <a:off x="-90454" y="-16"/>
            <a:ext cx="10972800" cy="1143000"/>
          </a:xfrm>
        </p:spPr>
        <p:txBody>
          <a:bodyPr>
            <a:normAutofit fontScale="90000"/>
          </a:bodyPr>
          <a:lstStyle/>
          <a:p>
            <a:r>
              <a:rPr lang="en-IN" sz="4000" b="1" dirty="0" smtClean="0"/>
              <a:t>SOLUTION OF DIFFERENTIAL EQUATIONS OF THE      FIRST ORDER AND FIRST DEGREE</a:t>
            </a:r>
            <a:endParaRPr lang="en-IN" sz="4000" b="1" dirty="0"/>
          </a:p>
        </p:txBody>
      </p:sp>
      <p:sp>
        <p:nvSpPr>
          <p:cNvPr id="10" name="Rectangle 9"/>
          <p:cNvSpPr/>
          <p:nvPr/>
        </p:nvSpPr>
        <p:spPr>
          <a:xfrm>
            <a:off x="119106" y="877276"/>
            <a:ext cx="12192000" cy="5970865"/>
          </a:xfrm>
          <a:prstGeom prst="rect">
            <a:avLst/>
          </a:prstGeom>
        </p:spPr>
        <p:txBody>
          <a:bodyPr wrap="square">
            <a:spAutoFit/>
          </a:bodyPr>
          <a:lstStyle/>
          <a:p>
            <a:r>
              <a:rPr lang="en-IN" dirty="0" smtClean="0"/>
              <a:t/>
            </a:r>
            <a:br>
              <a:rPr lang="en-IN" dirty="0" smtClean="0"/>
            </a:br>
            <a:r>
              <a:rPr lang="en-IN" sz="3600" dirty="0" smtClean="0"/>
              <a:t> All differential equations of the first order and first degree cannot be solved. Only those among them which belong to (or can be reduced to) one of the following categories can be solved by the standard methods.</a:t>
            </a:r>
            <a:br>
              <a:rPr lang="en-IN" sz="3600" dirty="0" smtClean="0"/>
            </a:br>
            <a:r>
              <a:rPr lang="en-IN" sz="3600" dirty="0" smtClean="0"/>
              <a:t>(</a:t>
            </a:r>
            <a:r>
              <a:rPr lang="en-IN" sz="3600" i="1" dirty="0" smtClean="0"/>
              <a:t>i</a:t>
            </a:r>
            <a:r>
              <a:rPr lang="en-IN" sz="3600" dirty="0" smtClean="0"/>
              <a:t>) Equations in which variables are separable.</a:t>
            </a:r>
            <a:br>
              <a:rPr lang="en-IN" sz="3600" dirty="0" smtClean="0"/>
            </a:br>
            <a:r>
              <a:rPr lang="en-IN" sz="3600" dirty="0" smtClean="0"/>
              <a:t>(</a:t>
            </a:r>
            <a:r>
              <a:rPr lang="en-IN" sz="3600" i="1" dirty="0" smtClean="0"/>
              <a:t>ii</a:t>
            </a:r>
            <a:r>
              <a:rPr lang="en-IN" sz="3600" dirty="0" smtClean="0"/>
              <a:t>) Differential equation of the form </a:t>
            </a:r>
            <a:r>
              <a:rPr lang="en-IN" sz="3600" i="1" dirty="0" err="1" smtClean="0"/>
              <a:t>dy</a:t>
            </a:r>
            <a:r>
              <a:rPr lang="en-IN" sz="3600" i="1" dirty="0" smtClean="0"/>
              <a:t>/</a:t>
            </a:r>
            <a:r>
              <a:rPr lang="en-IN" sz="3600" i="1" dirty="0" err="1" smtClean="0"/>
              <a:t>dx</a:t>
            </a:r>
            <a:r>
              <a:rPr lang="en-IN" sz="3600" i="1" dirty="0" smtClean="0"/>
              <a:t> =</a:t>
            </a:r>
            <a:r>
              <a:rPr lang="en-IN" sz="3600" dirty="0" smtClean="0"/>
              <a:t> </a:t>
            </a:r>
            <a:r>
              <a:rPr lang="en-IN" sz="3600" i="1" dirty="0" smtClean="0"/>
              <a:t>f </a:t>
            </a:r>
            <a:r>
              <a:rPr lang="en-IN" sz="3600" dirty="0" smtClean="0"/>
              <a:t>(</a:t>
            </a:r>
            <a:r>
              <a:rPr lang="en-IN" sz="3600" i="1" dirty="0" err="1" smtClean="0"/>
              <a:t>ax</a:t>
            </a:r>
            <a:r>
              <a:rPr lang="en-IN" sz="3600" i="1" dirty="0" smtClean="0"/>
              <a:t> </a:t>
            </a:r>
            <a:r>
              <a:rPr lang="en-IN" sz="3600" dirty="0" smtClean="0"/>
              <a:t>+ </a:t>
            </a:r>
            <a:r>
              <a:rPr lang="en-IN" sz="3600" i="1" dirty="0" smtClean="0"/>
              <a:t>by </a:t>
            </a:r>
            <a:r>
              <a:rPr lang="en-IN" sz="3600" dirty="0" smtClean="0"/>
              <a:t>+ </a:t>
            </a:r>
            <a:r>
              <a:rPr lang="en-IN" sz="3600" i="1" dirty="0" smtClean="0"/>
              <a:t>c</a:t>
            </a:r>
            <a:r>
              <a:rPr lang="en-IN" sz="3600" dirty="0" smtClean="0"/>
              <a:t>).</a:t>
            </a:r>
            <a:br>
              <a:rPr lang="en-IN" sz="3600" dirty="0" smtClean="0"/>
            </a:br>
            <a:r>
              <a:rPr lang="en-IN" sz="3600" dirty="0" smtClean="0"/>
              <a:t>(</a:t>
            </a:r>
            <a:r>
              <a:rPr lang="en-IN" sz="3600" i="1" dirty="0" smtClean="0"/>
              <a:t>iii</a:t>
            </a:r>
            <a:r>
              <a:rPr lang="en-IN" sz="3600" dirty="0" smtClean="0"/>
              <a:t>) Homogeneous equations. </a:t>
            </a:r>
          </a:p>
          <a:p>
            <a:r>
              <a:rPr lang="en-IN" sz="3600" dirty="0" smtClean="0"/>
              <a:t>(</a:t>
            </a:r>
            <a:r>
              <a:rPr lang="en-IN" sz="3600" i="1" dirty="0" smtClean="0"/>
              <a:t>iv</a:t>
            </a:r>
            <a:r>
              <a:rPr lang="en-IN" sz="3600" dirty="0" smtClean="0"/>
              <a:t>) Linear equations. </a:t>
            </a:r>
          </a:p>
          <a:p>
            <a:r>
              <a:rPr lang="en-IN" sz="3600" dirty="0" smtClean="0"/>
              <a:t>(</a:t>
            </a:r>
            <a:r>
              <a:rPr lang="en-IN" sz="3600" i="1" dirty="0" smtClean="0"/>
              <a:t>v</a:t>
            </a:r>
            <a:r>
              <a:rPr lang="en-IN" sz="3600" dirty="0" smtClean="0"/>
              <a:t>) Exact equations. </a:t>
            </a:r>
            <a:r>
              <a:rPr lang="en-IN" sz="4000" dirty="0" smtClean="0"/>
              <a:t/>
            </a:r>
            <a:br>
              <a:rPr lang="en-IN" sz="4000" dirty="0" smtClean="0"/>
            </a:br>
            <a:endParaRPr lang="en-IN" sz="4000"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
        <p:nvSpPr>
          <p:cNvPr id="7" name="Title 6"/>
          <p:cNvSpPr>
            <a:spLocks noGrp="1"/>
          </p:cNvSpPr>
          <p:nvPr>
            <p:ph type="title"/>
          </p:nvPr>
        </p:nvSpPr>
        <p:spPr>
          <a:xfrm>
            <a:off x="-90454" y="-16"/>
            <a:ext cx="10972800" cy="1143000"/>
          </a:xfrm>
        </p:spPr>
        <p:txBody>
          <a:bodyPr>
            <a:normAutofit/>
          </a:bodyPr>
          <a:lstStyle/>
          <a:p>
            <a:r>
              <a:rPr lang="en-IN" sz="3600" b="1" dirty="0" smtClean="0"/>
              <a:t>Exact Differential Equations</a:t>
            </a:r>
            <a:r>
              <a:rPr lang="en-IN" sz="3600" dirty="0" smtClean="0"/>
              <a:t> </a:t>
            </a:r>
            <a:endParaRPr lang="en-IN" sz="4000" b="1" dirty="0"/>
          </a:p>
        </p:txBody>
      </p:sp>
      <p:sp>
        <p:nvSpPr>
          <p:cNvPr id="10" name="Rectangle 9"/>
          <p:cNvSpPr/>
          <p:nvPr/>
        </p:nvSpPr>
        <p:spPr>
          <a:xfrm>
            <a:off x="119106" y="877276"/>
            <a:ext cx="12192000" cy="5047536"/>
          </a:xfrm>
          <a:prstGeom prst="rect">
            <a:avLst/>
          </a:prstGeom>
        </p:spPr>
        <p:txBody>
          <a:bodyPr wrap="square">
            <a:spAutoFit/>
          </a:bodyPr>
          <a:lstStyle/>
          <a:p>
            <a:r>
              <a:rPr lang="en-IN" dirty="0" smtClean="0"/>
              <a:t/>
            </a:r>
            <a:br>
              <a:rPr lang="en-IN" dirty="0" smtClean="0"/>
            </a:br>
            <a:r>
              <a:rPr lang="en-IN" sz="3200" b="1" dirty="0" smtClean="0"/>
              <a:t>Definition : </a:t>
            </a:r>
            <a:r>
              <a:rPr lang="en-IN" sz="3200" dirty="0" smtClean="0"/>
              <a:t>A differential equation obtained from its primitive directly by differentiation, without any operation of multiplication, elimination or reduction etc. is said to be </a:t>
            </a:r>
            <a:r>
              <a:rPr lang="en-IN" sz="3200" b="1" dirty="0" smtClean="0"/>
              <a:t>an exact differential equation.</a:t>
            </a:r>
            <a:br>
              <a:rPr lang="en-IN" sz="3200" b="1" dirty="0" smtClean="0"/>
            </a:br>
            <a:endParaRPr lang="en-IN" sz="3200" b="1" dirty="0" smtClean="0"/>
          </a:p>
          <a:p>
            <a:r>
              <a:rPr lang="en-IN" sz="3200" dirty="0" smtClean="0"/>
              <a:t>Thus a differential equation of the form M (</a:t>
            </a:r>
            <a:r>
              <a:rPr lang="en-IN" sz="3200" i="1" dirty="0" smtClean="0"/>
              <a:t>x</a:t>
            </a:r>
            <a:r>
              <a:rPr lang="en-IN" sz="3200" dirty="0" smtClean="0"/>
              <a:t>, </a:t>
            </a:r>
            <a:r>
              <a:rPr lang="en-IN" sz="3200" i="1" dirty="0" smtClean="0"/>
              <a:t>y</a:t>
            </a:r>
            <a:r>
              <a:rPr lang="en-IN" sz="3200" dirty="0" smtClean="0"/>
              <a:t>) </a:t>
            </a:r>
            <a:r>
              <a:rPr lang="en-IN" sz="3200" i="1" dirty="0" err="1" smtClean="0"/>
              <a:t>dx</a:t>
            </a:r>
            <a:r>
              <a:rPr lang="en-IN" sz="3200" i="1" dirty="0" smtClean="0"/>
              <a:t> </a:t>
            </a:r>
            <a:r>
              <a:rPr lang="en-IN" sz="3200" dirty="0" smtClean="0"/>
              <a:t>+ N (</a:t>
            </a:r>
            <a:r>
              <a:rPr lang="en-IN" sz="3200" i="1" dirty="0" smtClean="0"/>
              <a:t>x</a:t>
            </a:r>
            <a:r>
              <a:rPr lang="en-IN" sz="3200" dirty="0" smtClean="0"/>
              <a:t>, </a:t>
            </a:r>
            <a:r>
              <a:rPr lang="en-IN" sz="3200" i="1" dirty="0" smtClean="0"/>
              <a:t>y</a:t>
            </a:r>
            <a:r>
              <a:rPr lang="en-IN" sz="3200" dirty="0" smtClean="0"/>
              <a:t>) </a:t>
            </a:r>
            <a:r>
              <a:rPr lang="en-IN" sz="3200" i="1" dirty="0" smtClean="0"/>
              <a:t>dy </a:t>
            </a:r>
            <a:r>
              <a:rPr lang="en-IN" sz="3200" dirty="0" smtClean="0"/>
              <a:t>= 0 is an exact differential equation if it can be obtained directly by differentiating the equation </a:t>
            </a:r>
            <a:r>
              <a:rPr lang="en-IN" sz="3200" i="1" dirty="0" smtClean="0"/>
              <a:t>u </a:t>
            </a:r>
            <a:r>
              <a:rPr lang="en-IN" sz="3200" dirty="0" smtClean="0"/>
              <a:t>(</a:t>
            </a:r>
            <a:r>
              <a:rPr lang="en-IN" sz="3200" i="1" dirty="0" smtClean="0"/>
              <a:t>x</a:t>
            </a:r>
            <a:r>
              <a:rPr lang="en-IN" sz="3200" dirty="0" smtClean="0"/>
              <a:t>, </a:t>
            </a:r>
            <a:r>
              <a:rPr lang="en-IN" sz="3200" i="1" dirty="0" smtClean="0"/>
              <a:t>y</a:t>
            </a:r>
            <a:r>
              <a:rPr lang="en-IN" sz="3200" dirty="0" smtClean="0"/>
              <a:t>) = C which is its primitive </a:t>
            </a:r>
            <a:r>
              <a:rPr lang="en-IN" sz="3200" i="1" dirty="0" smtClean="0"/>
              <a:t>i.e</a:t>
            </a:r>
            <a:r>
              <a:rPr lang="en-IN" sz="3200" dirty="0" smtClean="0"/>
              <a:t>., if </a:t>
            </a:r>
            <a:r>
              <a:rPr lang="en-IN" sz="3200" i="1" dirty="0" smtClean="0"/>
              <a:t>du </a:t>
            </a:r>
            <a:r>
              <a:rPr lang="en-IN" sz="3200" dirty="0" smtClean="0"/>
              <a:t>= M </a:t>
            </a:r>
            <a:r>
              <a:rPr lang="en-IN" sz="3200" i="1" dirty="0" err="1" smtClean="0"/>
              <a:t>dx</a:t>
            </a:r>
            <a:r>
              <a:rPr lang="en-IN" sz="3200" i="1" dirty="0" smtClean="0"/>
              <a:t> </a:t>
            </a:r>
            <a:r>
              <a:rPr lang="en-IN" sz="3200" dirty="0" smtClean="0"/>
              <a:t>+ N </a:t>
            </a:r>
            <a:r>
              <a:rPr lang="en-IN" sz="3200" i="1" dirty="0" smtClean="0"/>
              <a:t>dy</a:t>
            </a:r>
            <a:r>
              <a:rPr lang="en-IN" sz="3200" dirty="0" smtClean="0"/>
              <a:t> </a:t>
            </a:r>
            <a:r>
              <a:rPr lang="en-IN" sz="3600" dirty="0" smtClean="0"/>
              <a:t/>
            </a:r>
            <a:br>
              <a:rPr lang="en-IN" sz="3600" dirty="0" smtClean="0"/>
            </a:br>
            <a:r>
              <a:rPr lang="en-IN" sz="4000" dirty="0" smtClean="0"/>
              <a:t/>
            </a:r>
            <a:br>
              <a:rPr lang="en-IN" sz="4000" dirty="0" smtClean="0"/>
            </a:br>
            <a:endParaRPr lang="en-IN" sz="4000"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
        <p:nvSpPr>
          <p:cNvPr id="7" name="Title 6"/>
          <p:cNvSpPr>
            <a:spLocks noGrp="1"/>
          </p:cNvSpPr>
          <p:nvPr>
            <p:ph type="title"/>
          </p:nvPr>
        </p:nvSpPr>
        <p:spPr>
          <a:xfrm>
            <a:off x="-90454" y="-16"/>
            <a:ext cx="10972800" cy="1143000"/>
          </a:xfrm>
        </p:spPr>
        <p:txBody>
          <a:bodyPr>
            <a:normAutofit/>
          </a:bodyPr>
          <a:lstStyle/>
          <a:p>
            <a:r>
              <a:rPr lang="en-IN" sz="3600" b="1" dirty="0" smtClean="0"/>
              <a:t>Exact Differential Equations</a:t>
            </a:r>
            <a:r>
              <a:rPr lang="en-IN" sz="3600" dirty="0" smtClean="0"/>
              <a:t> </a:t>
            </a:r>
            <a:endParaRPr lang="en-IN" sz="4000" b="1" dirty="0"/>
          </a:p>
        </p:txBody>
      </p:sp>
      <p:sp>
        <p:nvSpPr>
          <p:cNvPr id="10" name="Rectangle 9"/>
          <p:cNvSpPr/>
          <p:nvPr/>
        </p:nvSpPr>
        <p:spPr>
          <a:xfrm>
            <a:off x="119106" y="877276"/>
            <a:ext cx="12192000" cy="4832092"/>
          </a:xfrm>
          <a:prstGeom prst="rect">
            <a:avLst/>
          </a:prstGeom>
        </p:spPr>
        <p:txBody>
          <a:bodyPr wrap="square">
            <a:spAutoFit/>
          </a:bodyPr>
          <a:lstStyle/>
          <a:p>
            <a:r>
              <a:rPr lang="en-IN" sz="4400" b="1" dirty="0" smtClean="0"/>
              <a:t>Theorem</a:t>
            </a:r>
            <a:r>
              <a:rPr lang="en-IN" sz="3200" b="1" dirty="0" smtClean="0"/>
              <a:t> </a:t>
            </a:r>
          </a:p>
          <a:p>
            <a:r>
              <a:rPr lang="en-IN" sz="3200" b="1" dirty="0" smtClean="0"/>
              <a:t>The necessary and sufficient condition for the differential equation </a:t>
            </a:r>
            <a:r>
              <a:rPr lang="en-IN" sz="3200" b="1" dirty="0" err="1" smtClean="0"/>
              <a:t>M</a:t>
            </a:r>
            <a:r>
              <a:rPr lang="en-IN" sz="3200" b="1" i="1" dirty="0" err="1" smtClean="0"/>
              <a:t>dx</a:t>
            </a:r>
            <a:r>
              <a:rPr lang="en-IN" sz="3200" b="1" i="1" dirty="0" smtClean="0"/>
              <a:t> </a:t>
            </a:r>
            <a:r>
              <a:rPr lang="en-IN" sz="3200" b="1" dirty="0" smtClean="0"/>
              <a:t>+ </a:t>
            </a:r>
            <a:r>
              <a:rPr lang="en-IN" sz="3200" b="1" dirty="0" err="1" smtClean="0"/>
              <a:t>N</a:t>
            </a:r>
            <a:r>
              <a:rPr lang="en-IN" sz="3200" b="1" i="1" dirty="0" err="1" smtClean="0"/>
              <a:t>dy</a:t>
            </a:r>
            <a:r>
              <a:rPr lang="en-IN" sz="3200" b="1" i="1" dirty="0" smtClean="0"/>
              <a:t> </a:t>
            </a:r>
            <a:r>
              <a:rPr lang="en-IN" sz="3200" b="1" dirty="0" smtClean="0"/>
              <a:t>= 0 to be exact is</a:t>
            </a:r>
            <a:r>
              <a:rPr lang="en-IN" sz="3200" dirty="0" smtClean="0"/>
              <a:t> </a:t>
            </a:r>
          </a:p>
          <a:p>
            <a:endParaRPr lang="en-IN" sz="3200" dirty="0" smtClean="0"/>
          </a:p>
          <a:p>
            <a:endParaRPr lang="en-IN" sz="3200" dirty="0" smtClean="0"/>
          </a:p>
          <a:p>
            <a:r>
              <a:rPr lang="en-IN" sz="3200" b="1" dirty="0" smtClean="0"/>
              <a:t>Proof. The condition is necessary</a:t>
            </a:r>
          </a:p>
          <a:p>
            <a:r>
              <a:rPr lang="en-IN" sz="3200" b="1" dirty="0" smtClean="0"/>
              <a:t>		</a:t>
            </a:r>
            <a:r>
              <a:rPr lang="en-IN" sz="3200" dirty="0" smtClean="0"/>
              <a:t>The equation </a:t>
            </a:r>
            <a:r>
              <a:rPr lang="en-IN" sz="3200" dirty="0" err="1" smtClean="0"/>
              <a:t>M</a:t>
            </a:r>
            <a:r>
              <a:rPr lang="en-IN" sz="3200" i="1" dirty="0" err="1" smtClean="0"/>
              <a:t>dx</a:t>
            </a:r>
            <a:r>
              <a:rPr lang="en-IN" sz="3200" i="1" dirty="0" smtClean="0"/>
              <a:t> </a:t>
            </a:r>
            <a:r>
              <a:rPr lang="en-IN" sz="3200" dirty="0" smtClean="0"/>
              <a:t>+ </a:t>
            </a:r>
            <a:r>
              <a:rPr lang="en-IN" sz="3200" dirty="0" err="1" smtClean="0"/>
              <a:t>N</a:t>
            </a:r>
            <a:r>
              <a:rPr lang="en-IN" sz="3200" i="1" dirty="0" err="1" smtClean="0"/>
              <a:t>dy</a:t>
            </a:r>
            <a:r>
              <a:rPr lang="en-IN" sz="3200" i="1" dirty="0" smtClean="0"/>
              <a:t> </a:t>
            </a:r>
            <a:r>
              <a:rPr lang="en-IN" sz="3200" dirty="0" smtClean="0"/>
              <a:t>= 0 will be exact, if </a:t>
            </a:r>
            <a:r>
              <a:rPr lang="en-IN" sz="3200" i="1" dirty="0" smtClean="0"/>
              <a:t>du </a:t>
            </a:r>
            <a:r>
              <a:rPr lang="en-IN" sz="3200" dirty="0" smtClean="0"/>
              <a:t>= </a:t>
            </a:r>
            <a:r>
              <a:rPr lang="en-IN" sz="3200" dirty="0" err="1" smtClean="0"/>
              <a:t>M</a:t>
            </a:r>
            <a:r>
              <a:rPr lang="en-IN" sz="3200" i="1" dirty="0" err="1" smtClean="0"/>
              <a:t>dx</a:t>
            </a:r>
            <a:r>
              <a:rPr lang="en-IN" sz="3200" i="1" dirty="0" smtClean="0"/>
              <a:t> </a:t>
            </a:r>
            <a:r>
              <a:rPr lang="en-IN" sz="3200" dirty="0" smtClean="0"/>
              <a:t>+ </a:t>
            </a:r>
            <a:r>
              <a:rPr lang="en-IN" sz="3200" dirty="0" err="1" smtClean="0"/>
              <a:t>N</a:t>
            </a:r>
            <a:r>
              <a:rPr lang="en-IN" sz="3200" i="1" dirty="0" err="1" smtClean="0"/>
              <a:t>dy</a:t>
            </a:r>
            <a:r>
              <a:rPr lang="en-IN" sz="3200" dirty="0" smtClean="0"/>
              <a:t> </a:t>
            </a:r>
            <a:br>
              <a:rPr lang="en-IN" sz="3200" dirty="0" smtClean="0"/>
            </a:br>
            <a:r>
              <a:rPr lang="en-IN" sz="3200" dirty="0" smtClean="0"/>
              <a:t> </a:t>
            </a:r>
            <a:br>
              <a:rPr lang="en-IN" sz="3200" dirty="0" smtClean="0"/>
            </a:br>
            <a:endParaRPr lang="en-IN" sz="4000" dirty="0"/>
          </a:p>
        </p:txBody>
      </p:sp>
      <p:pic>
        <p:nvPicPr>
          <p:cNvPr id="26626" name="Picture 2"/>
          <p:cNvPicPr>
            <a:picLocks noChangeAspect="1" noChangeArrowheads="1"/>
          </p:cNvPicPr>
          <p:nvPr/>
        </p:nvPicPr>
        <p:blipFill>
          <a:blip r:embed="rId3"/>
          <a:srcRect/>
          <a:stretch>
            <a:fillRect/>
          </a:stretch>
        </p:blipFill>
        <p:spPr bwMode="auto">
          <a:xfrm>
            <a:off x="4819645" y="2500306"/>
            <a:ext cx="1633545" cy="983299"/>
          </a:xfrm>
          <a:prstGeom prst="rect">
            <a:avLst/>
          </a:prstGeom>
          <a:noFill/>
          <a:ln w="9525">
            <a:noFill/>
            <a:miter lim="800000"/>
            <a:headEnd/>
            <a:tailEnd/>
          </a:ln>
          <a:effectLst/>
        </p:spPr>
      </p:pic>
      <p:pic>
        <p:nvPicPr>
          <p:cNvPr id="26627" name="Picture 3"/>
          <p:cNvPicPr>
            <a:picLocks noChangeAspect="1" noChangeArrowheads="1"/>
          </p:cNvPicPr>
          <p:nvPr/>
        </p:nvPicPr>
        <p:blipFill>
          <a:blip r:embed="rId4"/>
          <a:srcRect/>
          <a:stretch>
            <a:fillRect/>
          </a:stretch>
        </p:blipFill>
        <p:spPr bwMode="auto">
          <a:xfrm>
            <a:off x="2238348" y="4500570"/>
            <a:ext cx="7323266" cy="1928826"/>
          </a:xfrm>
          <a:prstGeom prst="rect">
            <a:avLst/>
          </a:prstGeom>
          <a:noFill/>
          <a:ln w="9525">
            <a:noFill/>
            <a:miter lim="800000"/>
            <a:headEnd/>
            <a:tailEnd/>
          </a:ln>
          <a:effectLst/>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
        <p:nvSpPr>
          <p:cNvPr id="7" name="Title 6"/>
          <p:cNvSpPr>
            <a:spLocks noGrp="1"/>
          </p:cNvSpPr>
          <p:nvPr>
            <p:ph type="title"/>
          </p:nvPr>
        </p:nvSpPr>
        <p:spPr>
          <a:xfrm>
            <a:off x="-90454" y="-16"/>
            <a:ext cx="10972800" cy="1143000"/>
          </a:xfrm>
        </p:spPr>
        <p:txBody>
          <a:bodyPr>
            <a:normAutofit/>
          </a:bodyPr>
          <a:lstStyle/>
          <a:p>
            <a:r>
              <a:rPr lang="en-IN" sz="3600" b="1" dirty="0" smtClean="0"/>
              <a:t>Exact Differential Equations</a:t>
            </a:r>
            <a:r>
              <a:rPr lang="en-IN" sz="3600" dirty="0" smtClean="0"/>
              <a:t> </a:t>
            </a:r>
            <a:endParaRPr lang="en-IN" sz="4000" b="1" dirty="0"/>
          </a:p>
        </p:txBody>
      </p:sp>
      <p:pic>
        <p:nvPicPr>
          <p:cNvPr id="27650" name="Picture 2"/>
          <p:cNvPicPr>
            <a:picLocks noChangeAspect="1" noChangeArrowheads="1"/>
          </p:cNvPicPr>
          <p:nvPr/>
        </p:nvPicPr>
        <p:blipFill>
          <a:blip r:embed="rId3"/>
          <a:srcRect/>
          <a:stretch>
            <a:fillRect/>
          </a:stretch>
        </p:blipFill>
        <p:spPr bwMode="auto">
          <a:xfrm>
            <a:off x="881026" y="859770"/>
            <a:ext cx="9644129" cy="5336092"/>
          </a:xfrm>
          <a:prstGeom prst="rect">
            <a:avLst/>
          </a:prstGeom>
          <a:noFill/>
          <a:ln w="9525">
            <a:noFill/>
            <a:miter lim="800000"/>
            <a:headEnd/>
            <a:tailEnd/>
          </a:ln>
          <a:effectLst/>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
        <p:nvSpPr>
          <p:cNvPr id="7" name="Title 6"/>
          <p:cNvSpPr>
            <a:spLocks noGrp="1"/>
          </p:cNvSpPr>
          <p:nvPr>
            <p:ph type="title"/>
          </p:nvPr>
        </p:nvSpPr>
        <p:spPr>
          <a:xfrm>
            <a:off x="-90454" y="-16"/>
            <a:ext cx="10972800" cy="1143000"/>
          </a:xfrm>
        </p:spPr>
        <p:txBody>
          <a:bodyPr>
            <a:normAutofit/>
          </a:bodyPr>
          <a:lstStyle/>
          <a:p>
            <a:r>
              <a:rPr lang="en-IN" sz="3600" b="1" dirty="0" smtClean="0"/>
              <a:t>Exact Differential Equations</a:t>
            </a:r>
            <a:r>
              <a:rPr lang="en-IN" sz="3600" dirty="0" smtClean="0"/>
              <a:t> </a:t>
            </a:r>
            <a:endParaRPr lang="en-IN" sz="4000" b="1" dirty="0"/>
          </a:p>
        </p:txBody>
      </p:sp>
      <p:pic>
        <p:nvPicPr>
          <p:cNvPr id="27651" name="Picture 3"/>
          <p:cNvPicPr>
            <a:picLocks noChangeAspect="1" noChangeArrowheads="1"/>
          </p:cNvPicPr>
          <p:nvPr/>
        </p:nvPicPr>
        <p:blipFill>
          <a:blip r:embed="rId3"/>
          <a:srcRect/>
          <a:stretch>
            <a:fillRect/>
          </a:stretch>
        </p:blipFill>
        <p:spPr bwMode="auto">
          <a:xfrm>
            <a:off x="738150" y="953715"/>
            <a:ext cx="9787006" cy="5118491"/>
          </a:xfrm>
          <a:prstGeom prst="rect">
            <a:avLst/>
          </a:prstGeom>
          <a:noFill/>
          <a:ln w="9525">
            <a:noFill/>
            <a:miter lim="800000"/>
            <a:headEnd/>
            <a:tailEnd/>
          </a:ln>
          <a:effectLst/>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
        <p:nvSpPr>
          <p:cNvPr id="7" name="Title 6"/>
          <p:cNvSpPr>
            <a:spLocks noGrp="1"/>
          </p:cNvSpPr>
          <p:nvPr>
            <p:ph type="title"/>
          </p:nvPr>
        </p:nvSpPr>
        <p:spPr>
          <a:xfrm>
            <a:off x="-90454" y="-16"/>
            <a:ext cx="10972800" cy="1143000"/>
          </a:xfrm>
        </p:spPr>
        <p:txBody>
          <a:bodyPr>
            <a:normAutofit/>
          </a:bodyPr>
          <a:lstStyle/>
          <a:p>
            <a:r>
              <a:rPr lang="en-IN" sz="3600" b="1" dirty="0" smtClean="0"/>
              <a:t>Exact Differential Equations</a:t>
            </a:r>
            <a:r>
              <a:rPr lang="en-IN" sz="3600" dirty="0" smtClean="0"/>
              <a:t> </a:t>
            </a:r>
            <a:endParaRPr lang="en-IN" sz="4000" b="1" dirty="0"/>
          </a:p>
        </p:txBody>
      </p:sp>
      <p:pic>
        <p:nvPicPr>
          <p:cNvPr id="28674" name="Picture 2"/>
          <p:cNvPicPr>
            <a:picLocks noChangeAspect="1" noChangeArrowheads="1"/>
          </p:cNvPicPr>
          <p:nvPr/>
        </p:nvPicPr>
        <p:blipFill>
          <a:blip r:embed="rId3"/>
          <a:srcRect/>
          <a:stretch>
            <a:fillRect/>
          </a:stretch>
        </p:blipFill>
        <p:spPr bwMode="auto">
          <a:xfrm>
            <a:off x="166645" y="1785926"/>
            <a:ext cx="11921399" cy="2428892"/>
          </a:xfrm>
          <a:prstGeom prst="rect">
            <a:avLst/>
          </a:prstGeom>
          <a:noFill/>
          <a:ln w="9525">
            <a:noFill/>
            <a:miter lim="800000"/>
            <a:headEnd/>
            <a:tailEnd/>
          </a:ln>
          <a:effectLst/>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Topic Discussed</a:t>
            </a:r>
            <a:endParaRPr lang="en-IN" b="1" dirty="0"/>
          </a:p>
        </p:txBody>
      </p:sp>
      <p:sp>
        <p:nvSpPr>
          <p:cNvPr id="3" name="Content Placeholder 2"/>
          <p:cNvSpPr>
            <a:spLocks noGrp="1"/>
          </p:cNvSpPr>
          <p:nvPr>
            <p:ph idx="1"/>
          </p:nvPr>
        </p:nvSpPr>
        <p:spPr/>
        <p:txBody>
          <a:bodyPr>
            <a:normAutofit lnSpcReduction="10000"/>
          </a:bodyPr>
          <a:lstStyle/>
          <a:p>
            <a:r>
              <a:rPr lang="en-IN" dirty="0" smtClean="0"/>
              <a:t>Introduction</a:t>
            </a:r>
          </a:p>
          <a:p>
            <a:r>
              <a:rPr lang="en-IN" dirty="0" smtClean="0"/>
              <a:t>Differential Equation</a:t>
            </a:r>
          </a:p>
          <a:p>
            <a:r>
              <a:rPr lang="en-IN" dirty="0" smtClean="0"/>
              <a:t>Kinds of Differential Equation</a:t>
            </a:r>
          </a:p>
          <a:p>
            <a:r>
              <a:rPr lang="en-IN" dirty="0" smtClean="0"/>
              <a:t>Order and Degree of Differential Equation</a:t>
            </a:r>
          </a:p>
          <a:p>
            <a:r>
              <a:rPr lang="en-IN" dirty="0" smtClean="0"/>
              <a:t>Formation of ODE</a:t>
            </a:r>
          </a:p>
          <a:p>
            <a:r>
              <a:rPr lang="en-IN" dirty="0" smtClean="0"/>
              <a:t>Solution of ODE</a:t>
            </a:r>
          </a:p>
          <a:p>
            <a:r>
              <a:rPr lang="en-IN" dirty="0" smtClean="0"/>
              <a:t>Exact Differential Equation</a:t>
            </a:r>
          </a:p>
          <a:p>
            <a:r>
              <a:rPr lang="en-IN" dirty="0" smtClean="0"/>
              <a:t>Theorem on Exactness</a:t>
            </a:r>
          </a:p>
          <a:p>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Tree>
    <p:extLst>
      <p:ext uri="{BB962C8B-B14F-4D97-AF65-F5344CB8AC3E}">
        <p14:creationId xmlns:p14="http://schemas.microsoft.com/office/powerpoint/2010/main" xmlns="" val="12128776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Topics Discussed in Next Lecture</a:t>
            </a:r>
            <a:endParaRPr lang="en-IN" b="1" dirty="0"/>
          </a:p>
        </p:txBody>
      </p:sp>
      <p:sp>
        <p:nvSpPr>
          <p:cNvPr id="3" name="Content Placeholder 2"/>
          <p:cNvSpPr>
            <a:spLocks noGrp="1"/>
          </p:cNvSpPr>
          <p:nvPr>
            <p:ph idx="1"/>
          </p:nvPr>
        </p:nvSpPr>
        <p:spPr/>
        <p:txBody>
          <a:bodyPr>
            <a:normAutofit/>
          </a:bodyPr>
          <a:lstStyle/>
          <a:p>
            <a:r>
              <a:rPr lang="en-IN" dirty="0" smtClean="0"/>
              <a:t>Examples of Exact Differential Equations</a:t>
            </a:r>
          </a:p>
          <a:p>
            <a:r>
              <a:rPr lang="en-IN" dirty="0" smtClean="0"/>
              <a:t>Equation Reducible to Exact Equations</a:t>
            </a:r>
          </a:p>
          <a:p>
            <a:r>
              <a:rPr lang="en-IN" dirty="0" smtClean="0"/>
              <a:t>Integrating Factor by Inspection Method</a:t>
            </a:r>
          </a:p>
          <a:p>
            <a:r>
              <a:rPr lang="en-IN" dirty="0" smtClean="0"/>
              <a:t>Rules for Find Integrating Factors</a:t>
            </a:r>
          </a:p>
          <a:p>
            <a:r>
              <a:rPr lang="en-IN" dirty="0" smtClean="0"/>
              <a:t>Clairaut’s Equation</a:t>
            </a:r>
          </a:p>
          <a:p>
            <a:endParaRPr lang="en-IN" dirty="0" smtClean="0"/>
          </a:p>
          <a:p>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Tree>
    <p:extLst>
      <p:ext uri="{BB962C8B-B14F-4D97-AF65-F5344CB8AC3E}">
        <p14:creationId xmlns:p14="http://schemas.microsoft.com/office/powerpoint/2010/main" xmlns="" val="8699768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785794"/>
            <a:ext cx="10972800" cy="971541"/>
          </a:xfrm>
        </p:spPr>
        <p:txBody>
          <a:bodyPr>
            <a:normAutofit lnSpcReduction="10000"/>
          </a:bodyPr>
          <a:lstStyle/>
          <a:p>
            <a:pPr marL="96838" indent="-96838">
              <a:buNone/>
            </a:pPr>
            <a:r>
              <a:rPr lang="en-IN" dirty="0" smtClean="0"/>
              <a:t> A differential equation is an equation involving differentials or differential coefficients. Thus </a:t>
            </a:r>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
        <p:nvSpPr>
          <p:cNvPr id="7" name="Title 6"/>
          <p:cNvSpPr>
            <a:spLocks noGrp="1"/>
          </p:cNvSpPr>
          <p:nvPr>
            <p:ph type="title"/>
          </p:nvPr>
        </p:nvSpPr>
        <p:spPr>
          <a:xfrm>
            <a:off x="609600" y="-285768"/>
            <a:ext cx="10972800" cy="1143000"/>
          </a:xfrm>
        </p:spPr>
        <p:txBody>
          <a:bodyPr>
            <a:normAutofit/>
          </a:bodyPr>
          <a:lstStyle/>
          <a:p>
            <a:r>
              <a:rPr lang="en-IN" b="1" dirty="0" smtClean="0"/>
              <a:t>Introduction</a:t>
            </a:r>
            <a:endParaRPr lang="en-IN" dirty="0"/>
          </a:p>
        </p:txBody>
      </p:sp>
      <p:pic>
        <p:nvPicPr>
          <p:cNvPr id="1026" name="Picture 2"/>
          <p:cNvPicPr>
            <a:picLocks noChangeAspect="1" noChangeArrowheads="1"/>
          </p:cNvPicPr>
          <p:nvPr/>
        </p:nvPicPr>
        <p:blipFill>
          <a:blip r:embed="rId3">
            <a:clrChange>
              <a:clrFrom>
                <a:srgbClr val="FFFFFF"/>
              </a:clrFrom>
              <a:clrTo>
                <a:srgbClr val="FFFFFF">
                  <a:alpha val="0"/>
                </a:srgbClr>
              </a:clrTo>
            </a:clrChange>
            <a:lum bright="-24000" contrast="46000"/>
          </a:blip>
          <a:srcRect/>
          <a:stretch>
            <a:fillRect/>
          </a:stretch>
        </p:blipFill>
        <p:spPr bwMode="auto">
          <a:xfrm>
            <a:off x="743060" y="1714488"/>
            <a:ext cx="11353732" cy="4214842"/>
          </a:xfrm>
          <a:prstGeom prst="rect">
            <a:avLst/>
          </a:prstGeom>
          <a:noFill/>
          <a:ln w="9525">
            <a:noFill/>
            <a:miter lim="800000"/>
            <a:headEnd/>
            <a:tailEnd/>
          </a:ln>
          <a:effectLst/>
        </p:spPr>
      </p:pic>
      <p:sp>
        <p:nvSpPr>
          <p:cNvPr id="9" name="Rectangle 8"/>
          <p:cNvSpPr/>
          <p:nvPr/>
        </p:nvSpPr>
        <p:spPr>
          <a:xfrm>
            <a:off x="1000132" y="5786454"/>
            <a:ext cx="6096000" cy="646331"/>
          </a:xfrm>
          <a:prstGeom prst="rect">
            <a:avLst/>
          </a:prstGeom>
        </p:spPr>
        <p:txBody>
          <a:bodyPr wrap="square">
            <a:spAutoFit/>
          </a:bodyPr>
          <a:lstStyle/>
          <a:p>
            <a:r>
              <a:rPr lang="en-IN" sz="3600" dirty="0" smtClean="0"/>
              <a:t>are all differential equations. </a:t>
            </a:r>
            <a:endParaRPr lang="en-IN" sz="3600"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208" y="1214422"/>
            <a:ext cx="11811040" cy="2286016"/>
          </a:xfrm>
        </p:spPr>
        <p:txBody>
          <a:bodyPr>
            <a:normAutofit fontScale="85000" lnSpcReduction="10000"/>
          </a:bodyPr>
          <a:lstStyle/>
          <a:p>
            <a:pPr marL="360363" indent="-360363">
              <a:buNone/>
            </a:pPr>
            <a:r>
              <a:rPr lang="en-IN" sz="4800" b="1" dirty="0" smtClean="0"/>
              <a:t>i) </a:t>
            </a:r>
            <a:r>
              <a:rPr lang="en-IN" sz="4800" b="1" u="sng" dirty="0" smtClean="0"/>
              <a:t>Ordinary differential equations</a:t>
            </a:r>
            <a:r>
              <a:rPr lang="en-IN" sz="5800" dirty="0" smtClean="0"/>
              <a:t> </a:t>
            </a:r>
            <a:r>
              <a:rPr lang="en-IN" sz="5100" dirty="0" smtClean="0"/>
              <a:t/>
            </a:r>
            <a:br>
              <a:rPr lang="en-IN" sz="5100" dirty="0" smtClean="0"/>
            </a:br>
            <a:r>
              <a:rPr lang="en-IN" sz="4400" dirty="0" smtClean="0"/>
              <a:t>Differential equations which involve only one independent variable and the differential coefficients with respect to it are called </a:t>
            </a:r>
            <a:r>
              <a:rPr lang="en-IN" sz="4400" b="1" dirty="0" smtClean="0"/>
              <a:t>ordinary differential equations</a:t>
            </a:r>
            <a:r>
              <a:rPr lang="en-IN" sz="4400" dirty="0" smtClean="0"/>
              <a:t> </a:t>
            </a:r>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
        <p:nvSpPr>
          <p:cNvPr id="7" name="Title 6"/>
          <p:cNvSpPr>
            <a:spLocks noGrp="1"/>
          </p:cNvSpPr>
          <p:nvPr>
            <p:ph type="title"/>
          </p:nvPr>
        </p:nvSpPr>
        <p:spPr>
          <a:xfrm>
            <a:off x="-190544" y="274638"/>
            <a:ext cx="10972800" cy="1143000"/>
          </a:xfrm>
        </p:spPr>
        <p:txBody>
          <a:bodyPr>
            <a:normAutofit/>
          </a:bodyPr>
          <a:lstStyle/>
          <a:p>
            <a:r>
              <a:rPr lang="en-IN" sz="4000" b="1" dirty="0" smtClean="0"/>
              <a:t>There are two kinds of differential equations</a:t>
            </a:r>
            <a:r>
              <a:rPr lang="en-IN" sz="4000" dirty="0" smtClean="0"/>
              <a:t> </a:t>
            </a:r>
            <a:endParaRPr lang="en-IN" sz="4000" dirty="0"/>
          </a:p>
        </p:txBody>
      </p:sp>
      <p:sp>
        <p:nvSpPr>
          <p:cNvPr id="9" name="Content Placeholder 2"/>
          <p:cNvSpPr txBox="1">
            <a:spLocks/>
          </p:cNvSpPr>
          <p:nvPr/>
        </p:nvSpPr>
        <p:spPr>
          <a:xfrm>
            <a:off x="0" y="3857628"/>
            <a:ext cx="12192000" cy="2357454"/>
          </a:xfrm>
          <a:prstGeom prst="rect">
            <a:avLst/>
          </a:prstGeom>
        </p:spPr>
        <p:txBody>
          <a:bodyPr vert="horz" lIns="91440" tIns="45720" rIns="91440" bIns="45720" rtlCol="0">
            <a:normAutofit fontScale="70000" lnSpcReduction="20000"/>
          </a:bodyPr>
          <a:lstStyle/>
          <a:p>
            <a:pPr marL="457200" lvl="0" indent="-457200">
              <a:spcBef>
                <a:spcPct val="20000"/>
              </a:spcBef>
            </a:pPr>
            <a:r>
              <a:rPr kumimoji="0" lang="en-IN" sz="6300" b="1" i="0" strike="noStrike" kern="1200" cap="none" spc="0" normalizeH="0" baseline="0" noProof="0" dirty="0" smtClean="0">
                <a:ln>
                  <a:noFill/>
                </a:ln>
                <a:solidFill>
                  <a:schemeClr val="tx1"/>
                </a:solidFill>
                <a:effectLst/>
                <a:uLnTx/>
                <a:uFillTx/>
                <a:latin typeface="+mn-lt"/>
                <a:ea typeface="+mn-ea"/>
                <a:cs typeface="+mn-cs"/>
              </a:rPr>
              <a:t>ii)</a:t>
            </a:r>
            <a:r>
              <a:rPr kumimoji="0" lang="en-IN" sz="6300" b="1" i="0" strike="noStrike" kern="1200" cap="none" spc="0" normalizeH="0" noProof="0" dirty="0" smtClean="0">
                <a:ln>
                  <a:noFill/>
                </a:ln>
                <a:solidFill>
                  <a:schemeClr val="tx1"/>
                </a:solidFill>
                <a:effectLst/>
                <a:uLnTx/>
                <a:uFillTx/>
                <a:latin typeface="+mn-lt"/>
                <a:ea typeface="+mn-ea"/>
                <a:cs typeface="+mn-cs"/>
              </a:rPr>
              <a:t> </a:t>
            </a:r>
            <a:r>
              <a:rPr lang="en-IN" sz="6300" b="1" u="sng" dirty="0" smtClean="0"/>
              <a:t>Partial Differential Equations</a:t>
            </a:r>
            <a:r>
              <a:rPr lang="en-IN" sz="4800" dirty="0" smtClean="0"/>
              <a:t> </a:t>
            </a:r>
            <a:r>
              <a:rPr kumimoji="0" lang="en-IN" sz="5800" b="0" i="0" u="none" strike="noStrike" kern="1200" cap="none" spc="0" normalizeH="0" baseline="0" noProof="0" dirty="0" smtClean="0">
                <a:ln>
                  <a:noFill/>
                </a:ln>
                <a:solidFill>
                  <a:schemeClr val="tx1"/>
                </a:solidFill>
                <a:effectLst/>
                <a:uLnTx/>
                <a:uFillTx/>
                <a:latin typeface="+mn-lt"/>
                <a:ea typeface="+mn-ea"/>
                <a:cs typeface="+mn-cs"/>
              </a:rPr>
              <a:t> </a:t>
            </a:r>
            <a:r>
              <a:rPr kumimoji="0" lang="en-IN" sz="5100" b="0" i="0" u="none" strike="noStrike" kern="1200" cap="none" spc="0" normalizeH="0" baseline="0" noProof="0" dirty="0" smtClean="0">
                <a:ln>
                  <a:noFill/>
                </a:ln>
                <a:solidFill>
                  <a:schemeClr val="tx1"/>
                </a:solidFill>
                <a:effectLst/>
                <a:uLnTx/>
                <a:uFillTx/>
                <a:latin typeface="+mn-lt"/>
                <a:ea typeface="+mn-ea"/>
                <a:cs typeface="+mn-cs"/>
              </a:rPr>
              <a:t/>
            </a:r>
            <a:br>
              <a:rPr kumimoji="0" lang="en-IN" sz="5100" b="0" i="0" u="none" strike="noStrike" kern="1200" cap="none" spc="0" normalizeH="0" baseline="0" noProof="0" dirty="0" smtClean="0">
                <a:ln>
                  <a:noFill/>
                </a:ln>
                <a:solidFill>
                  <a:schemeClr val="tx1"/>
                </a:solidFill>
                <a:effectLst/>
                <a:uLnTx/>
                <a:uFillTx/>
                <a:latin typeface="+mn-lt"/>
                <a:ea typeface="+mn-ea"/>
                <a:cs typeface="+mn-cs"/>
              </a:rPr>
            </a:br>
            <a:r>
              <a:rPr lang="en-IN" sz="5200" dirty="0" smtClean="0"/>
              <a:t>Differential equations which involve two or more independent variables and partial derivatives with respect to them are called </a:t>
            </a:r>
            <a:r>
              <a:rPr lang="en-IN" sz="5200" b="1" dirty="0" smtClean="0"/>
              <a:t>partial differential equations</a:t>
            </a:r>
            <a:r>
              <a:rPr lang="en-IN" sz="5200" dirty="0" smtClean="0"/>
              <a:t> </a:t>
            </a:r>
            <a:r>
              <a:rPr lang="en-IN" sz="4400" dirty="0" smtClean="0"/>
              <a:t/>
            </a:r>
            <a:br>
              <a:rPr lang="en-IN" sz="4400" dirty="0" smtClean="0"/>
            </a:br>
            <a:endParaRPr kumimoji="0" lang="en-IN" sz="32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
        <p:nvSpPr>
          <p:cNvPr id="7" name="Title 6"/>
          <p:cNvSpPr>
            <a:spLocks noGrp="1"/>
          </p:cNvSpPr>
          <p:nvPr>
            <p:ph type="title"/>
          </p:nvPr>
        </p:nvSpPr>
        <p:spPr>
          <a:xfrm>
            <a:off x="-190544" y="274638"/>
            <a:ext cx="10972800" cy="1143000"/>
          </a:xfrm>
        </p:spPr>
        <p:txBody>
          <a:bodyPr>
            <a:normAutofit/>
          </a:bodyPr>
          <a:lstStyle/>
          <a:p>
            <a:r>
              <a:rPr lang="en-IN" sz="4000" b="1" dirty="0" smtClean="0"/>
              <a:t>Order and Degree of Differential Equation</a:t>
            </a:r>
            <a:endParaRPr lang="en-IN" sz="4000" dirty="0"/>
          </a:p>
        </p:txBody>
      </p:sp>
      <p:sp>
        <p:nvSpPr>
          <p:cNvPr id="11" name="Rectangle 10"/>
          <p:cNvSpPr/>
          <p:nvPr/>
        </p:nvSpPr>
        <p:spPr>
          <a:xfrm>
            <a:off x="380960" y="1357298"/>
            <a:ext cx="11811040" cy="2077492"/>
          </a:xfrm>
          <a:prstGeom prst="rect">
            <a:avLst/>
          </a:prstGeom>
        </p:spPr>
        <p:txBody>
          <a:bodyPr wrap="square">
            <a:spAutoFit/>
          </a:bodyPr>
          <a:lstStyle/>
          <a:p>
            <a:pPr>
              <a:lnSpc>
                <a:spcPct val="150000"/>
              </a:lnSpc>
              <a:spcAft>
                <a:spcPts val="600"/>
              </a:spcAft>
            </a:pPr>
            <a:r>
              <a:rPr lang="en-IN" sz="4000" b="1" u="sng" dirty="0" smtClean="0"/>
              <a:t>Order</a:t>
            </a:r>
            <a:endParaRPr lang="en-IN" sz="3200" b="1" u="sng" dirty="0" smtClean="0"/>
          </a:p>
          <a:p>
            <a:pPr>
              <a:spcAft>
                <a:spcPts val="600"/>
              </a:spcAft>
            </a:pPr>
            <a:r>
              <a:rPr lang="en-IN" sz="3200" dirty="0" smtClean="0"/>
              <a:t>The </a:t>
            </a:r>
            <a:r>
              <a:rPr lang="en-IN" sz="3200" b="1" dirty="0" smtClean="0"/>
              <a:t>order </a:t>
            </a:r>
            <a:r>
              <a:rPr lang="en-IN" sz="3200" dirty="0" smtClean="0"/>
              <a:t>of a differential equation is the order of the highest order derivative occurring in the differential equation. </a:t>
            </a:r>
            <a:endParaRPr lang="en-IN" sz="3200" dirty="0"/>
          </a:p>
        </p:txBody>
      </p:sp>
      <p:sp>
        <p:nvSpPr>
          <p:cNvPr id="12" name="Rectangle 11"/>
          <p:cNvSpPr/>
          <p:nvPr/>
        </p:nvSpPr>
        <p:spPr>
          <a:xfrm>
            <a:off x="357190" y="3286124"/>
            <a:ext cx="11811040" cy="3554819"/>
          </a:xfrm>
          <a:prstGeom prst="rect">
            <a:avLst/>
          </a:prstGeom>
        </p:spPr>
        <p:txBody>
          <a:bodyPr wrap="square">
            <a:spAutoFit/>
          </a:bodyPr>
          <a:lstStyle/>
          <a:p>
            <a:pPr>
              <a:lnSpc>
                <a:spcPct val="150000"/>
              </a:lnSpc>
              <a:spcAft>
                <a:spcPts val="600"/>
              </a:spcAft>
            </a:pPr>
            <a:r>
              <a:rPr lang="en-IN" sz="4000" b="1" u="sng" dirty="0" smtClean="0"/>
              <a:t>Degree</a:t>
            </a:r>
            <a:endParaRPr lang="en-IN" sz="3200" b="1" u="sng" dirty="0" smtClean="0"/>
          </a:p>
          <a:p>
            <a:pPr>
              <a:spcAft>
                <a:spcPts val="600"/>
              </a:spcAft>
            </a:pPr>
            <a:r>
              <a:rPr lang="en-IN" sz="3200" dirty="0" smtClean="0"/>
              <a:t>The </a:t>
            </a:r>
            <a:r>
              <a:rPr lang="en-IN" sz="3200" b="1" dirty="0" smtClean="0"/>
              <a:t>degree </a:t>
            </a:r>
            <a:r>
              <a:rPr lang="en-IN" sz="3200" dirty="0" smtClean="0"/>
              <a:t>of a differential equation is the degree of the highest order derivative which occurs in the differential equation provided the equation has been made free of the radicals and fractions as far as the</a:t>
            </a:r>
            <a:br>
              <a:rPr lang="en-IN" sz="3200" dirty="0" smtClean="0"/>
            </a:br>
            <a:r>
              <a:rPr lang="en-IN" sz="3200" dirty="0" smtClean="0"/>
              <a:t>derivatives are concerned. </a:t>
            </a:r>
            <a:br>
              <a:rPr lang="en-IN" sz="3200" dirty="0" smtClean="0"/>
            </a:br>
            <a:r>
              <a:rPr lang="en-IN" sz="3200" dirty="0" smtClean="0"/>
              <a:t>. </a:t>
            </a:r>
            <a:endParaRPr lang="en-IN" sz="3200"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3" name="Picture 5"/>
          <p:cNvPicPr>
            <a:picLocks noChangeAspect="1" noChangeArrowheads="1"/>
          </p:cNvPicPr>
          <p:nvPr/>
        </p:nvPicPr>
        <p:blipFill>
          <a:blip r:embed="rId2"/>
          <a:srcRect/>
          <a:stretch>
            <a:fillRect/>
          </a:stretch>
        </p:blipFill>
        <p:spPr bwMode="auto">
          <a:xfrm>
            <a:off x="1023902" y="4312095"/>
            <a:ext cx="3286148" cy="1188607"/>
          </a:xfrm>
          <a:prstGeom prst="rect">
            <a:avLst/>
          </a:prstGeom>
          <a:noFill/>
          <a:ln w="9525">
            <a:noFill/>
            <a:miter lim="800000"/>
            <a:headEnd/>
            <a:tailEnd/>
          </a:ln>
          <a:effectLst/>
        </p:spPr>
      </p:pic>
      <p:pic>
        <p:nvPicPr>
          <p:cNvPr id="2052" name="Picture 4"/>
          <p:cNvPicPr>
            <a:picLocks noChangeAspect="1" noChangeArrowheads="1"/>
          </p:cNvPicPr>
          <p:nvPr/>
        </p:nvPicPr>
        <p:blipFill>
          <a:blip r:embed="rId3"/>
          <a:srcRect/>
          <a:stretch>
            <a:fillRect/>
          </a:stretch>
        </p:blipFill>
        <p:spPr bwMode="auto">
          <a:xfrm>
            <a:off x="691128" y="3150694"/>
            <a:ext cx="4476178" cy="1207000"/>
          </a:xfrm>
          <a:prstGeom prst="rect">
            <a:avLst/>
          </a:prstGeom>
          <a:noFill/>
          <a:ln w="9525">
            <a:noFill/>
            <a:miter lim="800000"/>
            <a:headEnd/>
            <a:tailEnd/>
          </a:ln>
          <a:effectLst/>
        </p:spPr>
      </p:pic>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
        <p:nvSpPr>
          <p:cNvPr id="7" name="Title 6"/>
          <p:cNvSpPr>
            <a:spLocks noGrp="1"/>
          </p:cNvSpPr>
          <p:nvPr>
            <p:ph type="title"/>
          </p:nvPr>
        </p:nvSpPr>
        <p:spPr>
          <a:xfrm>
            <a:off x="-190544" y="274638"/>
            <a:ext cx="10972800" cy="1143000"/>
          </a:xfrm>
        </p:spPr>
        <p:txBody>
          <a:bodyPr>
            <a:normAutofit/>
          </a:bodyPr>
          <a:lstStyle/>
          <a:p>
            <a:r>
              <a:rPr lang="en-IN" sz="4000" b="1" dirty="0" smtClean="0"/>
              <a:t>Order and Degree of Differential Equation</a:t>
            </a:r>
            <a:endParaRPr lang="en-IN" sz="4000" dirty="0"/>
          </a:p>
        </p:txBody>
      </p:sp>
      <p:graphicFrame>
        <p:nvGraphicFramePr>
          <p:cNvPr id="9" name="Table 8"/>
          <p:cNvGraphicFramePr>
            <a:graphicFrameLocks noGrp="1"/>
          </p:cNvGraphicFramePr>
          <p:nvPr/>
        </p:nvGraphicFramePr>
        <p:xfrm>
          <a:off x="809588" y="1357298"/>
          <a:ext cx="9858444" cy="4125942"/>
        </p:xfrm>
        <a:graphic>
          <a:graphicData uri="http://schemas.openxmlformats.org/drawingml/2006/table">
            <a:tbl>
              <a:tblPr firstRow="1" bandRow="1">
                <a:tableStyleId>{5940675A-B579-460E-94D1-54222C63F5DA}</a:tableStyleId>
              </a:tblPr>
              <a:tblGrid>
                <a:gridCol w="4429156"/>
                <a:gridCol w="2143140"/>
                <a:gridCol w="3286148"/>
              </a:tblGrid>
              <a:tr h="642942">
                <a:tc>
                  <a:txBody>
                    <a:bodyPr/>
                    <a:lstStyle/>
                    <a:p>
                      <a:pPr algn="ctr"/>
                      <a:r>
                        <a:rPr lang="en-IN" sz="3600" b="1" dirty="0" smtClean="0"/>
                        <a:t>Differential Equation</a:t>
                      </a:r>
                      <a:endParaRPr lang="en-IN"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3600" b="1" dirty="0" smtClean="0"/>
                        <a:t>Order</a:t>
                      </a:r>
                    </a:p>
                  </a:txBody>
                  <a:tcPr/>
                </a:tc>
                <a:tc>
                  <a:txBody>
                    <a:bodyPr/>
                    <a:lstStyle/>
                    <a:p>
                      <a:pPr algn="ctr"/>
                      <a:r>
                        <a:rPr lang="en-IN" sz="3600" b="1" dirty="0" smtClean="0"/>
                        <a:t>Degree</a:t>
                      </a:r>
                      <a:endParaRPr lang="en-IN" sz="3600" b="1" dirty="0"/>
                    </a:p>
                  </a:txBody>
                  <a:tcPr/>
                </a:tc>
              </a:tr>
              <a:tr h="1161000">
                <a:tc>
                  <a:txBody>
                    <a:bodyPr/>
                    <a:lstStyle/>
                    <a:p>
                      <a:endParaRPr lang="en-IN" dirty="0"/>
                    </a:p>
                  </a:txBody>
                  <a:tcPr/>
                </a:tc>
                <a:tc>
                  <a:txBody>
                    <a:bodyPr/>
                    <a:lstStyle/>
                    <a:p>
                      <a:pPr algn="ctr"/>
                      <a:r>
                        <a:rPr lang="en-IN" sz="3200" dirty="0" smtClean="0"/>
                        <a:t>2</a:t>
                      </a:r>
                      <a:endParaRPr lang="en-IN" sz="3200" dirty="0"/>
                    </a:p>
                  </a:txBody>
                  <a:tcPr anchor="ctr"/>
                </a:tc>
                <a:tc>
                  <a:txBody>
                    <a:bodyPr/>
                    <a:lstStyle/>
                    <a:p>
                      <a:pPr algn="ctr"/>
                      <a:r>
                        <a:rPr lang="en-IN" sz="3200" dirty="0" smtClean="0"/>
                        <a:t>1</a:t>
                      </a:r>
                      <a:endParaRPr lang="en-IN" sz="3200" dirty="0"/>
                    </a:p>
                  </a:txBody>
                  <a:tcPr anchor="ctr"/>
                </a:tc>
              </a:tr>
              <a:tr h="1161000">
                <a:tc>
                  <a:txBody>
                    <a:bodyPr/>
                    <a:lstStyle/>
                    <a:p>
                      <a:endParaRPr lang="en-IN" dirty="0"/>
                    </a:p>
                  </a:txBody>
                  <a:tcPr/>
                </a:tc>
                <a:tc>
                  <a:txBody>
                    <a:bodyPr/>
                    <a:lstStyle/>
                    <a:p>
                      <a:pPr algn="ctr"/>
                      <a:r>
                        <a:rPr lang="en-IN" sz="3200" dirty="0" smtClean="0"/>
                        <a:t>3</a:t>
                      </a:r>
                      <a:endParaRPr lang="en-IN" sz="3200" dirty="0"/>
                    </a:p>
                  </a:txBody>
                  <a:tcPr anchor="ctr"/>
                </a:tc>
                <a:tc>
                  <a:txBody>
                    <a:bodyPr/>
                    <a:lstStyle/>
                    <a:p>
                      <a:pPr algn="ctr"/>
                      <a:r>
                        <a:rPr lang="en-IN" sz="3200" dirty="0" smtClean="0"/>
                        <a:t>1</a:t>
                      </a:r>
                      <a:endParaRPr lang="en-IN" sz="3200" dirty="0"/>
                    </a:p>
                  </a:txBody>
                  <a:tcPr anchor="ctr"/>
                </a:tc>
              </a:tr>
              <a:tr h="1161000">
                <a:tc>
                  <a:txBody>
                    <a:bodyPr/>
                    <a:lstStyle/>
                    <a:p>
                      <a:endParaRPr lang="en-IN" dirty="0"/>
                    </a:p>
                  </a:txBody>
                  <a:tcPr/>
                </a:tc>
                <a:tc>
                  <a:txBody>
                    <a:bodyPr/>
                    <a:lstStyle/>
                    <a:p>
                      <a:pPr algn="ctr"/>
                      <a:r>
                        <a:rPr lang="en-IN" sz="3200" dirty="0" smtClean="0"/>
                        <a:t>2</a:t>
                      </a:r>
                      <a:endParaRPr lang="en-IN" sz="3200" dirty="0"/>
                    </a:p>
                  </a:txBody>
                  <a:tcPr anchor="ctr"/>
                </a:tc>
                <a:tc>
                  <a:txBody>
                    <a:bodyPr/>
                    <a:lstStyle/>
                    <a:p>
                      <a:pPr algn="ctr"/>
                      <a:r>
                        <a:rPr lang="en-IN" sz="3200" dirty="0" smtClean="0"/>
                        <a:t>2</a:t>
                      </a:r>
                      <a:endParaRPr lang="en-IN" sz="3200" dirty="0"/>
                    </a:p>
                  </a:txBody>
                  <a:tcPr anchor="ctr"/>
                </a:tc>
              </a:tr>
            </a:tbl>
          </a:graphicData>
        </a:graphic>
      </p:graphicFrame>
      <p:pic>
        <p:nvPicPr>
          <p:cNvPr id="2051" name="Picture 3"/>
          <p:cNvPicPr>
            <a:picLocks noChangeAspect="1" noChangeArrowheads="1"/>
          </p:cNvPicPr>
          <p:nvPr/>
        </p:nvPicPr>
        <p:blipFill>
          <a:blip r:embed="rId5"/>
          <a:srcRect/>
          <a:stretch>
            <a:fillRect/>
          </a:stretch>
        </p:blipFill>
        <p:spPr bwMode="auto">
          <a:xfrm>
            <a:off x="1166778" y="2094002"/>
            <a:ext cx="3357586" cy="1049246"/>
          </a:xfrm>
          <a:prstGeom prst="rect">
            <a:avLst/>
          </a:prstGeom>
          <a:noFill/>
          <a:ln w="9525">
            <a:noFill/>
            <a:miter lim="800000"/>
            <a:headEnd/>
            <a:tailEnd/>
          </a:ln>
          <a:effectLst/>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
        <p:nvSpPr>
          <p:cNvPr id="7" name="Title 6"/>
          <p:cNvSpPr>
            <a:spLocks noGrp="1"/>
          </p:cNvSpPr>
          <p:nvPr>
            <p:ph type="title"/>
          </p:nvPr>
        </p:nvSpPr>
        <p:spPr>
          <a:xfrm>
            <a:off x="-190544" y="-24"/>
            <a:ext cx="10972800" cy="1143000"/>
          </a:xfrm>
        </p:spPr>
        <p:txBody>
          <a:bodyPr>
            <a:normAutofit/>
          </a:bodyPr>
          <a:lstStyle/>
          <a:p>
            <a:r>
              <a:rPr lang="en-IN" sz="4000" b="1" dirty="0" smtClean="0"/>
              <a:t>Formation of Differential Equation</a:t>
            </a:r>
            <a:endParaRPr lang="en-IN" sz="4000" dirty="0"/>
          </a:p>
        </p:txBody>
      </p:sp>
      <p:sp>
        <p:nvSpPr>
          <p:cNvPr id="10" name="Rectangle 9"/>
          <p:cNvSpPr/>
          <p:nvPr/>
        </p:nvSpPr>
        <p:spPr>
          <a:xfrm>
            <a:off x="452398" y="928670"/>
            <a:ext cx="11215766" cy="5478423"/>
          </a:xfrm>
          <a:prstGeom prst="rect">
            <a:avLst/>
          </a:prstGeom>
        </p:spPr>
        <p:txBody>
          <a:bodyPr wrap="square">
            <a:spAutoFit/>
          </a:bodyPr>
          <a:lstStyle/>
          <a:p>
            <a:r>
              <a:rPr lang="en-IN" sz="3200" dirty="0" smtClean="0"/>
              <a:t>Differential equations are formed by elimination of arbitrary constants. To eliminate two arbitrary constants, we require two more equations besides the given relation, leading us to second order derivatives and hence a differential equation of the second order. Elimination of </a:t>
            </a:r>
            <a:r>
              <a:rPr lang="en-IN" sz="3200" i="1" dirty="0" smtClean="0"/>
              <a:t>n </a:t>
            </a:r>
            <a:r>
              <a:rPr lang="en-IN" sz="3200" dirty="0" smtClean="0"/>
              <a:t>arbitrary constants leads us to </a:t>
            </a:r>
            <a:r>
              <a:rPr lang="en-IN" sz="3200" i="1" dirty="0" smtClean="0"/>
              <a:t>n</a:t>
            </a:r>
            <a:r>
              <a:rPr lang="en-IN" sz="3200" dirty="0" smtClean="0"/>
              <a:t>th order derivatives and hence a differential equation of the </a:t>
            </a:r>
            <a:r>
              <a:rPr lang="en-IN" sz="3200" i="1" dirty="0" smtClean="0"/>
              <a:t>n</a:t>
            </a:r>
            <a:r>
              <a:rPr lang="en-IN" sz="3200" dirty="0" smtClean="0"/>
              <a:t>th order. </a:t>
            </a:r>
          </a:p>
          <a:p>
            <a:endParaRPr lang="en-IN" sz="2800" dirty="0" smtClean="0"/>
          </a:p>
          <a:p>
            <a:pPr>
              <a:lnSpc>
                <a:spcPct val="150000"/>
              </a:lnSpc>
            </a:pPr>
            <a:r>
              <a:rPr lang="en-IN" sz="3200" dirty="0" smtClean="0"/>
              <a:t>Let                                                                              ……(1)</a:t>
            </a:r>
            <a:endParaRPr lang="en-IN" sz="2800" dirty="0" smtClean="0"/>
          </a:p>
          <a:p>
            <a:pPr>
              <a:spcAft>
                <a:spcPts val="600"/>
              </a:spcAft>
            </a:pPr>
            <a:r>
              <a:rPr lang="en-IN" sz="3200" dirty="0" smtClean="0"/>
              <a:t>be an equation containing </a:t>
            </a:r>
            <a:r>
              <a:rPr lang="en-IN" sz="3200" i="1" dirty="0" smtClean="0"/>
              <a:t>n </a:t>
            </a:r>
            <a:r>
              <a:rPr lang="en-IN" sz="3200" dirty="0" smtClean="0"/>
              <a:t>arbitrary constants </a:t>
            </a:r>
            <a:r>
              <a:rPr lang="en-IN" sz="3200" i="1" dirty="0" smtClean="0"/>
              <a:t>c</a:t>
            </a:r>
            <a:r>
              <a:rPr lang="en-IN" sz="3200" baseline="-25000" dirty="0" smtClean="0"/>
              <a:t>1</a:t>
            </a:r>
            <a:r>
              <a:rPr lang="en-IN" sz="3200" dirty="0" smtClean="0"/>
              <a:t>, </a:t>
            </a:r>
            <a:r>
              <a:rPr lang="en-IN" sz="3200" i="1" dirty="0" smtClean="0"/>
              <a:t>c</a:t>
            </a:r>
            <a:r>
              <a:rPr lang="en-IN" sz="3200" baseline="-25000" dirty="0" smtClean="0"/>
              <a:t>2</a:t>
            </a:r>
            <a:r>
              <a:rPr lang="en-IN" sz="3200" dirty="0" smtClean="0"/>
              <a:t>, ..., </a:t>
            </a:r>
            <a:r>
              <a:rPr lang="en-IN" sz="3200" i="1" dirty="0" err="1" smtClean="0"/>
              <a:t>c</a:t>
            </a:r>
            <a:r>
              <a:rPr lang="en-IN" sz="3200" i="1" baseline="-25000" dirty="0" err="1" smtClean="0"/>
              <a:t>n</a:t>
            </a:r>
            <a:r>
              <a:rPr lang="en-IN" sz="3200" i="1" dirty="0" smtClean="0"/>
              <a:t> </a:t>
            </a:r>
            <a:r>
              <a:rPr lang="en-IN" sz="3200" dirty="0" smtClean="0"/>
              <a:t>(sometimes called parameters) </a:t>
            </a:r>
            <a:r>
              <a:rPr lang="en-IN" dirty="0" smtClean="0"/>
              <a:t/>
            </a:r>
            <a:br>
              <a:rPr lang="en-IN" dirty="0" smtClean="0"/>
            </a:br>
            <a:endParaRPr lang="en-IN" dirty="0"/>
          </a:p>
        </p:txBody>
      </p:sp>
      <p:pic>
        <p:nvPicPr>
          <p:cNvPr id="3074" name="Picture 2"/>
          <p:cNvPicPr>
            <a:picLocks noChangeAspect="1" noChangeArrowheads="1"/>
          </p:cNvPicPr>
          <p:nvPr/>
        </p:nvPicPr>
        <p:blipFill>
          <a:blip r:embed="rId3">
            <a:lum bright="-12000" contrast="33000"/>
          </a:blip>
          <a:srcRect/>
          <a:stretch>
            <a:fillRect/>
          </a:stretch>
        </p:blipFill>
        <p:spPr bwMode="auto">
          <a:xfrm>
            <a:off x="2771143" y="4214818"/>
            <a:ext cx="4393437" cy="857256"/>
          </a:xfrm>
          <a:prstGeom prst="rect">
            <a:avLst/>
          </a:prstGeom>
          <a:noFill/>
          <a:ln w="9525">
            <a:noFill/>
            <a:miter lim="800000"/>
            <a:headEnd/>
            <a:tailEnd/>
          </a:ln>
          <a:effectLst/>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
        <p:nvSpPr>
          <p:cNvPr id="7" name="Title 6"/>
          <p:cNvSpPr>
            <a:spLocks noGrp="1"/>
          </p:cNvSpPr>
          <p:nvPr>
            <p:ph type="title"/>
          </p:nvPr>
        </p:nvSpPr>
        <p:spPr>
          <a:xfrm>
            <a:off x="-90454" y="-142892"/>
            <a:ext cx="10972800" cy="1143000"/>
          </a:xfrm>
        </p:spPr>
        <p:txBody>
          <a:bodyPr>
            <a:normAutofit/>
          </a:bodyPr>
          <a:lstStyle/>
          <a:p>
            <a:r>
              <a:rPr lang="en-IN" sz="4000" b="1" dirty="0" smtClean="0"/>
              <a:t>Formation of Differential Equation</a:t>
            </a:r>
            <a:endParaRPr lang="en-IN" sz="4000" dirty="0"/>
          </a:p>
        </p:txBody>
      </p:sp>
      <p:sp>
        <p:nvSpPr>
          <p:cNvPr id="10" name="Rectangle 9"/>
          <p:cNvSpPr/>
          <p:nvPr/>
        </p:nvSpPr>
        <p:spPr>
          <a:xfrm>
            <a:off x="452398" y="928670"/>
            <a:ext cx="11215766" cy="3046988"/>
          </a:xfrm>
          <a:prstGeom prst="rect">
            <a:avLst/>
          </a:prstGeom>
        </p:spPr>
        <p:txBody>
          <a:bodyPr wrap="square">
            <a:spAutoFit/>
          </a:bodyPr>
          <a:lstStyle/>
          <a:p>
            <a:r>
              <a:rPr lang="en-IN" sz="3200" dirty="0" smtClean="0"/>
              <a:t>Differentiating (1) w.r.t. </a:t>
            </a:r>
            <a:r>
              <a:rPr lang="en-IN" sz="3200" i="1" dirty="0" smtClean="0"/>
              <a:t>x </a:t>
            </a:r>
            <a:r>
              <a:rPr lang="en-IN" sz="3200" dirty="0" smtClean="0"/>
              <a:t>successively </a:t>
            </a:r>
            <a:r>
              <a:rPr lang="en-IN" sz="3200" i="1" dirty="0" smtClean="0"/>
              <a:t>n </a:t>
            </a:r>
            <a:r>
              <a:rPr lang="en-IN" sz="3200" dirty="0" smtClean="0"/>
              <a:t>times, we get</a:t>
            </a:r>
          </a:p>
          <a:p>
            <a:endParaRPr lang="en-IN" sz="3200" dirty="0" smtClean="0"/>
          </a:p>
          <a:p>
            <a:endParaRPr lang="en-IN" sz="3200" dirty="0" smtClean="0"/>
          </a:p>
          <a:p>
            <a:r>
              <a:rPr lang="en-IN" sz="3200" dirty="0" smtClean="0"/>
              <a:t>                                                                                               …(2) </a:t>
            </a:r>
          </a:p>
          <a:p>
            <a:endParaRPr lang="en-IN" sz="3200" dirty="0" smtClean="0"/>
          </a:p>
          <a:p>
            <a:endParaRPr lang="en-IN" sz="3200" dirty="0" smtClean="0"/>
          </a:p>
        </p:txBody>
      </p:sp>
      <p:pic>
        <p:nvPicPr>
          <p:cNvPr id="4098" name="Picture 2"/>
          <p:cNvPicPr>
            <a:picLocks noChangeAspect="1" noChangeArrowheads="1"/>
          </p:cNvPicPr>
          <p:nvPr/>
        </p:nvPicPr>
        <p:blipFill>
          <a:blip r:embed="rId3">
            <a:lum bright="-12000" contrast="33000"/>
          </a:blip>
          <a:srcRect l="3240"/>
          <a:stretch>
            <a:fillRect/>
          </a:stretch>
        </p:blipFill>
        <p:spPr bwMode="auto">
          <a:xfrm>
            <a:off x="1738282" y="1514474"/>
            <a:ext cx="6000792" cy="2486030"/>
          </a:xfrm>
          <a:prstGeom prst="rect">
            <a:avLst/>
          </a:prstGeom>
          <a:noFill/>
          <a:ln w="9525">
            <a:noFill/>
            <a:miter lim="800000"/>
            <a:headEnd/>
            <a:tailEnd/>
          </a:ln>
          <a:effectLst/>
        </p:spPr>
      </p:pic>
      <p:pic>
        <p:nvPicPr>
          <p:cNvPr id="4099" name="Picture 3"/>
          <p:cNvPicPr>
            <a:picLocks noChangeAspect="1" noChangeArrowheads="1"/>
          </p:cNvPicPr>
          <p:nvPr/>
        </p:nvPicPr>
        <p:blipFill>
          <a:blip r:embed="rId4">
            <a:lum bright="-12000" contrast="33000"/>
          </a:blip>
          <a:srcRect/>
          <a:stretch>
            <a:fillRect/>
          </a:stretch>
        </p:blipFill>
        <p:spPr bwMode="auto">
          <a:xfrm>
            <a:off x="3675046" y="4643446"/>
            <a:ext cx="4349780" cy="1000132"/>
          </a:xfrm>
          <a:prstGeom prst="rect">
            <a:avLst/>
          </a:prstGeom>
          <a:noFill/>
          <a:ln w="9525">
            <a:noFill/>
            <a:miter lim="800000"/>
            <a:headEnd/>
            <a:tailEnd/>
          </a:ln>
          <a:effectLst/>
        </p:spPr>
      </p:pic>
      <p:sp>
        <p:nvSpPr>
          <p:cNvPr id="11" name="Rectangle 10"/>
          <p:cNvSpPr/>
          <p:nvPr/>
        </p:nvSpPr>
        <p:spPr>
          <a:xfrm>
            <a:off x="666712" y="5715016"/>
            <a:ext cx="10144196" cy="584775"/>
          </a:xfrm>
          <a:prstGeom prst="rect">
            <a:avLst/>
          </a:prstGeom>
        </p:spPr>
        <p:txBody>
          <a:bodyPr wrap="square">
            <a:spAutoFit/>
          </a:bodyPr>
          <a:lstStyle/>
          <a:p>
            <a:r>
              <a:rPr lang="en-IN" sz="3200" dirty="0" smtClean="0"/>
              <a:t>which is required </a:t>
            </a:r>
            <a:r>
              <a:rPr lang="en-IN" sz="3200" i="1" dirty="0" smtClean="0"/>
              <a:t>n</a:t>
            </a:r>
            <a:r>
              <a:rPr lang="en-IN" sz="3200" dirty="0" smtClean="0"/>
              <a:t>th order differential equation. </a:t>
            </a:r>
            <a:endParaRPr lang="en-IN" sz="3200" dirty="0"/>
          </a:p>
        </p:txBody>
      </p:sp>
      <p:sp>
        <p:nvSpPr>
          <p:cNvPr id="12" name="Rectangle 11"/>
          <p:cNvSpPr/>
          <p:nvPr/>
        </p:nvSpPr>
        <p:spPr>
          <a:xfrm>
            <a:off x="595274" y="4000504"/>
            <a:ext cx="7984558" cy="584775"/>
          </a:xfrm>
          <a:prstGeom prst="rect">
            <a:avLst/>
          </a:prstGeom>
        </p:spPr>
        <p:txBody>
          <a:bodyPr wrap="none">
            <a:spAutoFit/>
          </a:bodyPr>
          <a:lstStyle/>
          <a:p>
            <a:r>
              <a:rPr lang="en-IN" sz="3200" dirty="0" smtClean="0"/>
              <a:t>Eliminating </a:t>
            </a:r>
            <a:r>
              <a:rPr lang="en-IN" sz="3200" i="1" dirty="0" smtClean="0"/>
              <a:t>c</a:t>
            </a:r>
            <a:r>
              <a:rPr lang="en-IN" sz="3200" baseline="-25000" dirty="0" smtClean="0"/>
              <a:t>1</a:t>
            </a:r>
            <a:r>
              <a:rPr lang="en-IN" sz="3200" dirty="0" smtClean="0"/>
              <a:t>, </a:t>
            </a:r>
            <a:r>
              <a:rPr lang="en-IN" sz="3200" i="1" dirty="0" smtClean="0"/>
              <a:t>c</a:t>
            </a:r>
            <a:r>
              <a:rPr lang="en-IN" sz="3200" baseline="-25000" dirty="0" smtClean="0"/>
              <a:t>2</a:t>
            </a:r>
            <a:r>
              <a:rPr lang="en-IN" sz="3200" dirty="0" smtClean="0"/>
              <a:t>,…, </a:t>
            </a:r>
            <a:r>
              <a:rPr lang="en-IN" sz="3200" i="1" dirty="0" err="1" smtClean="0"/>
              <a:t>c</a:t>
            </a:r>
            <a:r>
              <a:rPr lang="en-IN" sz="3200" i="1" baseline="-25000" dirty="0" err="1" smtClean="0"/>
              <a:t>n</a:t>
            </a:r>
            <a:r>
              <a:rPr lang="en-IN" sz="3200" i="1" dirty="0" smtClean="0"/>
              <a:t> </a:t>
            </a:r>
            <a:r>
              <a:rPr lang="en-IN" sz="3200" dirty="0" smtClean="0"/>
              <a:t>from (1) and (2), we get </a:t>
            </a: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3"/>
          <p:cNvPicPr>
            <a:picLocks noChangeAspect="1" noChangeArrowheads="1"/>
          </p:cNvPicPr>
          <p:nvPr/>
        </p:nvPicPr>
        <p:blipFill>
          <a:blip r:embed="rId2">
            <a:lum bright="-12000" contrast="33000"/>
          </a:blip>
          <a:srcRect l="94423" t="22051" b="8718"/>
          <a:stretch>
            <a:fillRect/>
          </a:stretch>
        </p:blipFill>
        <p:spPr bwMode="auto">
          <a:xfrm>
            <a:off x="10668032" y="5214950"/>
            <a:ext cx="866780" cy="854128"/>
          </a:xfrm>
          <a:prstGeom prst="rect">
            <a:avLst/>
          </a:prstGeom>
          <a:noFill/>
          <a:ln w="9525">
            <a:noFill/>
            <a:miter lim="800000"/>
            <a:headEnd/>
            <a:tailEnd/>
          </a:ln>
          <a:effectLst/>
        </p:spPr>
      </p:pic>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
        <p:nvSpPr>
          <p:cNvPr id="7" name="Title 6"/>
          <p:cNvSpPr>
            <a:spLocks noGrp="1"/>
          </p:cNvSpPr>
          <p:nvPr>
            <p:ph type="title"/>
          </p:nvPr>
        </p:nvSpPr>
        <p:spPr>
          <a:xfrm>
            <a:off x="-90454" y="-142892"/>
            <a:ext cx="10972800" cy="1143000"/>
          </a:xfrm>
        </p:spPr>
        <p:txBody>
          <a:bodyPr>
            <a:normAutofit/>
          </a:bodyPr>
          <a:lstStyle/>
          <a:p>
            <a:r>
              <a:rPr lang="en-IN" sz="4000" b="1" dirty="0" smtClean="0"/>
              <a:t>Formation of Differential Equation</a:t>
            </a:r>
            <a:endParaRPr lang="en-IN" sz="4000" dirty="0"/>
          </a:p>
        </p:txBody>
      </p:sp>
      <p:sp>
        <p:nvSpPr>
          <p:cNvPr id="10" name="Rectangle 9"/>
          <p:cNvSpPr/>
          <p:nvPr/>
        </p:nvSpPr>
        <p:spPr>
          <a:xfrm>
            <a:off x="309522" y="928670"/>
            <a:ext cx="11358642" cy="3785652"/>
          </a:xfrm>
          <a:prstGeom prst="rect">
            <a:avLst/>
          </a:prstGeom>
        </p:spPr>
        <p:txBody>
          <a:bodyPr wrap="square">
            <a:spAutoFit/>
          </a:bodyPr>
          <a:lstStyle/>
          <a:p>
            <a:r>
              <a:rPr lang="en-IN" sz="3600" b="1" dirty="0" smtClean="0"/>
              <a:t>Example : </a:t>
            </a:r>
            <a:r>
              <a:rPr lang="en-IN" sz="3600" dirty="0" smtClean="0"/>
              <a:t>Eliminate the constants from the equations:</a:t>
            </a:r>
          </a:p>
          <a:p>
            <a:endParaRPr lang="en-IN" sz="3200" dirty="0" smtClean="0"/>
          </a:p>
          <a:p>
            <a:endParaRPr lang="en-IN" sz="3200" b="1" dirty="0" smtClean="0"/>
          </a:p>
          <a:p>
            <a:r>
              <a:rPr lang="en-IN" sz="3600" b="1" dirty="0" smtClean="0"/>
              <a:t>Sol. </a:t>
            </a:r>
          </a:p>
          <a:p>
            <a:r>
              <a:rPr lang="en-IN" sz="3600" dirty="0" smtClean="0"/>
              <a:t>There are two arbitrary constants A and B in equation (1)</a:t>
            </a:r>
            <a:br>
              <a:rPr lang="en-IN" sz="3600" dirty="0" smtClean="0"/>
            </a:br>
            <a:r>
              <a:rPr lang="en-IN" sz="3600" dirty="0" smtClean="0"/>
              <a:t>         Differentiating (1) w.r.t. </a:t>
            </a:r>
            <a:r>
              <a:rPr lang="en-IN" sz="3600" i="1" dirty="0" smtClean="0"/>
              <a:t>x</a:t>
            </a:r>
            <a:r>
              <a:rPr lang="en-IN" sz="3600" dirty="0" smtClean="0"/>
              <a:t>, we have </a:t>
            </a:r>
            <a:r>
              <a:rPr lang="en-IN" sz="3200" dirty="0" smtClean="0"/>
              <a:t/>
            </a:r>
            <a:br>
              <a:rPr lang="en-IN" sz="3200" dirty="0" smtClean="0"/>
            </a:br>
            <a:endParaRPr lang="en-IN" sz="3200" dirty="0" smtClean="0"/>
          </a:p>
        </p:txBody>
      </p:sp>
      <p:pic>
        <p:nvPicPr>
          <p:cNvPr id="5122" name="Picture 2"/>
          <p:cNvPicPr>
            <a:picLocks noChangeAspect="1" noChangeArrowheads="1"/>
          </p:cNvPicPr>
          <p:nvPr/>
        </p:nvPicPr>
        <p:blipFill>
          <a:blip r:embed="rId4">
            <a:lum bright="-12000" contrast="33000"/>
          </a:blip>
          <a:srcRect/>
          <a:stretch>
            <a:fillRect/>
          </a:stretch>
        </p:blipFill>
        <p:spPr bwMode="auto">
          <a:xfrm>
            <a:off x="3167042" y="1785926"/>
            <a:ext cx="4804869" cy="571504"/>
          </a:xfrm>
          <a:prstGeom prst="rect">
            <a:avLst/>
          </a:prstGeom>
          <a:noFill/>
          <a:ln w="9525">
            <a:noFill/>
            <a:miter lim="800000"/>
            <a:headEnd/>
            <a:tailEnd/>
          </a:ln>
          <a:effectLst/>
        </p:spPr>
      </p:pic>
      <p:pic>
        <p:nvPicPr>
          <p:cNvPr id="5123" name="Picture 3"/>
          <p:cNvPicPr>
            <a:picLocks noChangeAspect="1" noChangeArrowheads="1"/>
          </p:cNvPicPr>
          <p:nvPr/>
        </p:nvPicPr>
        <p:blipFill>
          <a:blip r:embed="rId2">
            <a:lum bright="-12000" contrast="33000"/>
          </a:blip>
          <a:srcRect t="7692" r="17709"/>
          <a:stretch>
            <a:fillRect/>
          </a:stretch>
        </p:blipFill>
        <p:spPr bwMode="auto">
          <a:xfrm>
            <a:off x="63205" y="4286256"/>
            <a:ext cx="12033587" cy="1071570"/>
          </a:xfrm>
          <a:prstGeom prst="rect">
            <a:avLst/>
          </a:prstGeom>
          <a:noFill/>
          <a:ln w="9525">
            <a:noFill/>
            <a:miter lim="800000"/>
            <a:headEnd/>
            <a:tailEnd/>
          </a:ln>
          <a:effectLst/>
        </p:spPr>
      </p:pic>
      <p:pic>
        <p:nvPicPr>
          <p:cNvPr id="5124" name="Picture 4"/>
          <p:cNvPicPr>
            <a:picLocks noChangeAspect="1" noChangeArrowheads="1"/>
          </p:cNvPicPr>
          <p:nvPr/>
        </p:nvPicPr>
        <p:blipFill>
          <a:blip r:embed="rId5">
            <a:lum bright="-12000" contrast="33000"/>
          </a:blip>
          <a:srcRect/>
          <a:stretch>
            <a:fillRect/>
          </a:stretch>
        </p:blipFill>
        <p:spPr bwMode="auto">
          <a:xfrm>
            <a:off x="8667768" y="1785926"/>
            <a:ext cx="1143008" cy="519549"/>
          </a:xfrm>
          <a:prstGeom prst="rect">
            <a:avLst/>
          </a:prstGeom>
          <a:noFill/>
          <a:ln w="9525">
            <a:noFill/>
            <a:miter lim="800000"/>
            <a:headEnd/>
            <a:tailEnd/>
          </a:ln>
          <a:effectLst/>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560</TotalTime>
  <Words>724</Words>
  <Application>Microsoft Office PowerPoint</Application>
  <PresentationFormat>Custom</PresentationFormat>
  <Paragraphs>131</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   Engineering Mathematics-III (BMAT-1111)    </vt:lpstr>
      <vt:lpstr>Topic Discussed</vt:lpstr>
      <vt:lpstr>Introduction</vt:lpstr>
      <vt:lpstr>There are two kinds of differential equations </vt:lpstr>
      <vt:lpstr>Order and Degree of Differential Equation</vt:lpstr>
      <vt:lpstr>Order and Degree of Differential Equation</vt:lpstr>
      <vt:lpstr>Formation of Differential Equation</vt:lpstr>
      <vt:lpstr>Formation of Differential Equation</vt:lpstr>
      <vt:lpstr>Formation of Differential Equation</vt:lpstr>
      <vt:lpstr>Formation of Differential Equation</vt:lpstr>
      <vt:lpstr>Solution of a Differential Equation</vt:lpstr>
      <vt:lpstr>Solution of a Differential Equation</vt:lpstr>
      <vt:lpstr>Solution of a Differential Equation</vt:lpstr>
      <vt:lpstr>SOLUTION OF DIFFERENTIAL EQUATIONS OF THE      FIRST ORDER AND FIRST DEGREE</vt:lpstr>
      <vt:lpstr>Exact Differential Equations </vt:lpstr>
      <vt:lpstr>Exact Differential Equations </vt:lpstr>
      <vt:lpstr>Exact Differential Equations </vt:lpstr>
      <vt:lpstr>Exact Differential Equations </vt:lpstr>
      <vt:lpstr>Exact Differential Equations </vt:lpstr>
      <vt:lpstr>Topics Discussed in Next Lecture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FINANCIAL MANAGEMENT</dc:title>
  <dc:creator>DELL</dc:creator>
  <cp:lastModifiedBy>hp</cp:lastModifiedBy>
  <cp:revision>100</cp:revision>
  <dcterms:created xsi:type="dcterms:W3CDTF">2020-11-12T04:35:12Z</dcterms:created>
  <dcterms:modified xsi:type="dcterms:W3CDTF">2023-07-26T18:52:22Z</dcterms:modified>
</cp:coreProperties>
</file>