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0DB15-A7B1-475B-863B-634EF354DBCA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7170E-8C74-49B8-8E7E-61F469601C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1972-ECAD-4E5E-B4C1-AABCB2EBB6C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1856-7A19-4F0C-B953-14DD2ABA95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:-Union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73FB6-8197-4061-B8D6-FDB6FA105D3D}" type="slidenum">
              <a:rPr lang="en-US"/>
              <a:pPr/>
              <a:t>3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Unions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 </a:t>
            </a:r>
            <a:r>
              <a:rPr lang="en-US" sz="2400" b="1">
                <a:latin typeface="Courier New" pitchFamily="49" charset="0"/>
              </a:rPr>
              <a:t>union</a:t>
            </a:r>
            <a:r>
              <a:rPr lang="en-US" sz="2800"/>
              <a:t> is like a </a:t>
            </a:r>
            <a:r>
              <a:rPr lang="en-US" sz="2400" b="1">
                <a:latin typeface="Courier New" pitchFamily="49" charset="0"/>
              </a:rPr>
              <a:t>struct</a:t>
            </a:r>
            <a:r>
              <a:rPr lang="en-US" sz="2800"/>
              <a:t>, but only one of its members is stored, not all</a:t>
            </a:r>
          </a:p>
          <a:p>
            <a:pPr lvl="2"/>
            <a:r>
              <a:rPr lang="en-US" sz="2000"/>
              <a:t>I.e., a single variable may hold different types at different times</a:t>
            </a:r>
          </a:p>
          <a:p>
            <a:pPr lvl="2"/>
            <a:r>
              <a:rPr lang="en-US" sz="2000"/>
              <a:t>Storage is enough to hold largest member</a:t>
            </a:r>
          </a:p>
          <a:p>
            <a:pPr lvl="2"/>
            <a:r>
              <a:rPr lang="en-US" sz="2000"/>
              <a:t>Members are overlaid on top of each other</a:t>
            </a:r>
          </a:p>
          <a:p>
            <a:r>
              <a:rPr lang="en-US" sz="2800"/>
              <a:t>E.g.,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union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int ival;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float fval;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char *sval;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} u;</a:t>
            </a: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D535-3D10-484A-B128-F3A640878296}" type="slidenum">
              <a:rPr lang="en-US"/>
              <a:pPr/>
              <a:t>4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Unions </a:t>
            </a:r>
            <a:r>
              <a:rPr lang="en-US" sz="2800"/>
              <a:t>(continued)</a:t>
            </a:r>
            <a:endParaRPr 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It is </a:t>
            </a:r>
            <a:r>
              <a:rPr lang="en-US" sz="2800" i="1"/>
              <a:t>programmer’s responsibility</a:t>
            </a:r>
            <a:r>
              <a:rPr lang="en-US" sz="2800"/>
              <a:t> to keep track of which type is stored in a </a:t>
            </a:r>
            <a:r>
              <a:rPr lang="en-US" sz="2400" b="1">
                <a:latin typeface="Courier New" pitchFamily="49" charset="0"/>
              </a:rPr>
              <a:t>union</a:t>
            </a:r>
            <a:r>
              <a:rPr lang="en-US" sz="2800"/>
              <a:t> at any given time!</a:t>
            </a:r>
          </a:p>
          <a:p>
            <a:r>
              <a:rPr lang="en-US" sz="2800"/>
              <a:t>E.g., </a:t>
            </a:r>
            <a:r>
              <a:rPr lang="en-US" sz="2000"/>
              <a:t>(p. 148)</a:t>
            </a:r>
            <a:endParaRPr lang="en-US" sz="2800"/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struct taggedItem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enum {iType, fType, cType} tag;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union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int ival;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float fval;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char *sval;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} u;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};</a:t>
            </a:r>
          </a:p>
          <a:p>
            <a:endParaRPr lang="en-US" sz="2800"/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5AAE-CC19-447D-BD85-4E7D81C58988}" type="slidenum">
              <a:rPr lang="en-US"/>
              <a:pPr/>
              <a:t>5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Unions </a:t>
            </a:r>
            <a:r>
              <a:rPr lang="en-US" sz="2800"/>
              <a:t>(continued)</a:t>
            </a:r>
            <a:endParaRPr lang="en-US"/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It is </a:t>
            </a:r>
            <a:r>
              <a:rPr lang="en-US" sz="2800" i="1"/>
              <a:t>programmer’s responsibility</a:t>
            </a:r>
            <a:r>
              <a:rPr lang="en-US" sz="2800"/>
              <a:t> to keep track of which type is stored in a </a:t>
            </a:r>
            <a:r>
              <a:rPr lang="en-US" sz="2400" b="1">
                <a:latin typeface="Courier New" pitchFamily="49" charset="0"/>
              </a:rPr>
              <a:t>union</a:t>
            </a:r>
            <a:r>
              <a:rPr lang="en-US" sz="2800"/>
              <a:t> at any given time!</a:t>
            </a:r>
          </a:p>
          <a:p>
            <a:r>
              <a:rPr lang="en-US" sz="2800"/>
              <a:t>E.g., </a:t>
            </a:r>
            <a:r>
              <a:rPr lang="en-US" sz="2000"/>
              <a:t>(p. 148)</a:t>
            </a:r>
            <a:endParaRPr lang="en-US" sz="2800"/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struct taggedItem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enum {iType, fType, cType} tag;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union {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int ival;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float fval;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	char *sval;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} u;</a:t>
            </a:r>
          </a:p>
          <a:p>
            <a:pPr lvl="1">
              <a:buFontTx/>
              <a:buNone/>
            </a:pPr>
            <a:r>
              <a:rPr lang="en-US" sz="2000" b="1">
                <a:latin typeface="Courier New" pitchFamily="49" charset="0"/>
              </a:rPr>
              <a:t>};</a:t>
            </a:r>
          </a:p>
          <a:p>
            <a:endParaRPr lang="en-US" sz="2800"/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4038600" y="3048000"/>
            <a:ext cx="4191000" cy="21463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Members of </a:t>
            </a:r>
            <a:r>
              <a:rPr lang="en-US" sz="2400" b="1">
                <a:latin typeface="Courier New" pitchFamily="49" charset="0"/>
              </a:rPr>
              <a:t>struct</a:t>
            </a:r>
            <a:r>
              <a:rPr lang="en-US" sz="2400">
                <a:latin typeface="Times New Roman" charset="0"/>
              </a:rPr>
              <a:t> are:–</a:t>
            </a:r>
          </a:p>
          <a:p>
            <a:pPr marL="457200" indent="-457200">
              <a:spcBef>
                <a:spcPct val="1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2400" b="1">
                <a:latin typeface="Courier New" pitchFamily="49" charset="0"/>
              </a:rPr>
              <a:t>enum tag;</a:t>
            </a:r>
            <a:br>
              <a:rPr lang="en-US" sz="2400" b="1">
                <a:latin typeface="Courier New" pitchFamily="49" charset="0"/>
              </a:rPr>
            </a:br>
            <a:r>
              <a:rPr lang="en-US" sz="2400" b="1">
                <a:latin typeface="Courier New" pitchFamily="49" charset="0"/>
              </a:rPr>
              <a:t>union u;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Value of </a:t>
            </a:r>
            <a:r>
              <a:rPr lang="en-US" sz="2400" b="1">
                <a:latin typeface="Courier New" pitchFamily="49" charset="0"/>
              </a:rPr>
              <a:t>tag</a:t>
            </a:r>
            <a:r>
              <a:rPr lang="en-US" sz="2400">
                <a:latin typeface="Times New Roman" charset="0"/>
              </a:rPr>
              <a:t> says which member of </a:t>
            </a:r>
            <a:r>
              <a:rPr lang="en-US" sz="2400" b="1">
                <a:latin typeface="Courier New" pitchFamily="49" charset="0"/>
              </a:rPr>
              <a:t>u</a:t>
            </a:r>
            <a:r>
              <a:rPr lang="en-US" sz="2400">
                <a:latin typeface="Times New Roman" charset="0"/>
              </a:rPr>
              <a:t> to use</a:t>
            </a:r>
          </a:p>
        </p:txBody>
      </p:sp>
      <p:pic>
        <p:nvPicPr>
          <p:cNvPr id="8" name="Picture 7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Structures, Unions, and Typedefs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F602E-BBDF-4872-8088-2EEC4F4BF1DF}" type="slidenum">
              <a:rPr lang="en-US"/>
              <a:pPr/>
              <a:t>6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Unions </a:t>
            </a:r>
            <a:r>
              <a:rPr lang="en-US" sz="2800"/>
              <a:t>(continued)</a:t>
            </a:r>
            <a:endParaRPr lang="en-U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 b="1">
                <a:latin typeface="Courier New" pitchFamily="49" charset="0"/>
              </a:rPr>
              <a:t>unions</a:t>
            </a:r>
            <a:r>
              <a:rPr lang="en-US"/>
              <a:t> are used much less frequently than </a:t>
            </a:r>
            <a:r>
              <a:rPr lang="en-US" sz="3000" b="1">
                <a:latin typeface="Courier New" pitchFamily="49" charset="0"/>
              </a:rPr>
              <a:t>structs</a:t>
            </a:r>
            <a:r>
              <a:rPr lang="en-US"/>
              <a:t> — mostly</a:t>
            </a:r>
          </a:p>
          <a:p>
            <a:pPr lvl="2"/>
            <a:r>
              <a:rPr lang="en-US"/>
              <a:t>in the inner details of operating system</a:t>
            </a:r>
          </a:p>
          <a:p>
            <a:pPr lvl="2"/>
            <a:r>
              <a:rPr lang="en-US"/>
              <a:t>in device drivers</a:t>
            </a:r>
          </a:p>
          <a:p>
            <a:pPr lvl="2"/>
            <a:r>
              <a:rPr lang="en-US"/>
              <a:t>in embedded systems where you have to access registers defined by the hardware</a:t>
            </a:r>
          </a:p>
        </p:txBody>
      </p:sp>
      <p:pic>
        <p:nvPicPr>
          <p:cNvPr id="7" name="Picture 6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On-screen Show (4:3)</PresentationFormat>
  <Paragraphs>47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PROGRAMMING FOR PROBLEM SOLVING BCSE-1201    </vt:lpstr>
      <vt:lpstr>TOPIC:-Union</vt:lpstr>
      <vt:lpstr>Unions</vt:lpstr>
      <vt:lpstr>Unions (continued)</vt:lpstr>
      <vt:lpstr>Unions (continued)</vt:lpstr>
      <vt:lpstr>Unions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2023-07-09T11:52:31Z</dcterms:created>
  <dcterms:modified xsi:type="dcterms:W3CDTF">2023-07-09T11:54:11Z</dcterms:modified>
</cp:coreProperties>
</file>