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680720-3903-449C-9CB6-61BB37F81AB1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633F75-81F4-4A32-8F81-357C3717947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BB58F0C-92B0-4ED9-B5AF-008FEE68CBD4}" type="slidenum">
              <a:rPr lang="en-US"/>
              <a:pPr/>
              <a:t>3</a:t>
            </a:fld>
            <a:endParaRPr lang="en-US"/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8089" y="691988"/>
            <a:ext cx="4441825" cy="3415974"/>
          </a:xfrm>
          <a:ln cap="flat"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4B70A11-69F7-4B7B-AA29-591768E969D8}" type="slidenum">
              <a:rPr lang="en-US"/>
              <a:pPr/>
              <a:t>4</a:t>
            </a:fld>
            <a:endParaRPr lang="en-US"/>
          </a:p>
        </p:txBody>
      </p:sp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8089" y="691988"/>
            <a:ext cx="4441825" cy="3415974"/>
          </a:xfrm>
          <a:ln cap="flat"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9367DAC-B1A0-43F6-A4F6-558D5BC55EF7}" type="slidenum">
              <a:rPr lang="en-US"/>
              <a:pPr/>
              <a:t>5</a:t>
            </a:fld>
            <a:endParaRPr lang="en-US"/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8089" y="691988"/>
            <a:ext cx="4441825" cy="3415974"/>
          </a:xfrm>
          <a:ln cap="flat"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C4A55EA-3D96-4B31-892F-B899507D72D6}" type="slidenum">
              <a:rPr lang="en-US"/>
              <a:pPr/>
              <a:t>6</a:t>
            </a:fld>
            <a:endParaRPr lang="en-US"/>
          </a:p>
        </p:txBody>
      </p:sp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8089" y="691988"/>
            <a:ext cx="4441825" cy="3415974"/>
          </a:xfrm>
          <a:ln cap="flat"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9920625-25D7-4596-BA1F-912961B85114}" type="slidenum">
              <a:rPr lang="en-US"/>
              <a:pPr/>
              <a:t>7</a:t>
            </a:fld>
            <a:endParaRPr lang="en-US"/>
          </a:p>
        </p:txBody>
      </p:sp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8089" y="691988"/>
            <a:ext cx="4441825" cy="3415974"/>
          </a:xfrm>
          <a:ln cap="flat"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BA3E70F-350E-4359-88E9-42A9CDD90E3F}" type="slidenum">
              <a:rPr lang="en-US"/>
              <a:pPr/>
              <a:t>8</a:t>
            </a:fld>
            <a:endParaRPr lang="en-US"/>
          </a:p>
        </p:txBody>
      </p:sp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8089" y="691988"/>
            <a:ext cx="4441825" cy="3415974"/>
          </a:xfrm>
          <a:ln cap="flat"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C2A8F28-B5EF-4584-B683-E614EBBD085B}" type="slidenum">
              <a:rPr lang="en-US"/>
              <a:pPr/>
              <a:t>9</a:t>
            </a:fld>
            <a:endParaRPr lang="en-US"/>
          </a:p>
        </p:txBody>
      </p:sp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8089" y="691988"/>
            <a:ext cx="4441825" cy="3415974"/>
          </a:xfrm>
          <a:ln cap="flat"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2F6B831-5D23-4AD3-8B85-13B324EA3E46}" type="slidenum">
              <a:rPr lang="en-US"/>
              <a:pPr/>
              <a:t>10</a:t>
            </a:fld>
            <a:endParaRPr lang="en-US"/>
          </a:p>
        </p:txBody>
      </p:sp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8089" y="691988"/>
            <a:ext cx="4441825" cy="3415974"/>
          </a:xfrm>
          <a:ln cap="flat"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EBE6A43-1ACA-4946-9B49-72E3FED39826}" type="slidenum">
              <a:rPr lang="en-US"/>
              <a:pPr/>
              <a:t>11</a:t>
            </a:fld>
            <a:endParaRPr lang="en-US"/>
          </a:p>
        </p:txBody>
      </p:sp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8089" y="691988"/>
            <a:ext cx="4441825" cy="3415974"/>
          </a:xfrm>
          <a:ln cap="flat"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A5AD4-6AF5-43D2-AA31-B9BD789C2D55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F612D-8FC8-4040-8A1F-7292021788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A5AD4-6AF5-43D2-AA31-B9BD789C2D55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F612D-8FC8-4040-8A1F-7292021788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A5AD4-6AF5-43D2-AA31-B9BD789C2D55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F612D-8FC8-4040-8A1F-7292021788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650" y="247650"/>
            <a:ext cx="7848600" cy="6477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0550" y="1123950"/>
            <a:ext cx="8362950" cy="2590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550" y="3867150"/>
            <a:ext cx="8362950" cy="2590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E7661906-D443-4C29-B540-182E87A40D7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A5AD4-6AF5-43D2-AA31-B9BD789C2D55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F612D-8FC8-4040-8A1F-7292021788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A5AD4-6AF5-43D2-AA31-B9BD789C2D55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F612D-8FC8-4040-8A1F-7292021788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A5AD4-6AF5-43D2-AA31-B9BD789C2D55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F612D-8FC8-4040-8A1F-7292021788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A5AD4-6AF5-43D2-AA31-B9BD789C2D55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F612D-8FC8-4040-8A1F-7292021788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A5AD4-6AF5-43D2-AA31-B9BD789C2D55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F612D-8FC8-4040-8A1F-7292021788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A5AD4-6AF5-43D2-AA31-B9BD789C2D55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F612D-8FC8-4040-8A1F-7292021788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A5AD4-6AF5-43D2-AA31-B9BD789C2D55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F612D-8FC8-4040-8A1F-7292021788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A5AD4-6AF5-43D2-AA31-B9BD789C2D55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F612D-8FC8-4040-8A1F-7292021788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7A5AD4-6AF5-43D2-AA31-B9BD789C2D55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9F612D-8FC8-4040-8A1F-7292021788D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28650" y="762000"/>
            <a:ext cx="7884876" cy="2286000"/>
          </a:xfrm>
        </p:spPr>
        <p:txBody>
          <a:bodyPr>
            <a:normAutofit fontScale="90000"/>
          </a:bodyPr>
          <a:lstStyle/>
          <a:p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 smtClean="0">
                <a:solidFill>
                  <a:srgbClr val="FF000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FF0000"/>
                </a:solidFill>
                <a:latin typeface="American Typewriter" panose="02090604020004020304" pitchFamily="18" charset="77"/>
              </a:rPr>
            </a:br>
            <a:r>
              <a:rPr lang="en-US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COMPUTER ARCHITECTURE</a:t>
            </a:r>
            <a:br>
              <a:rPr lang="en-US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r>
              <a:rPr lang="en-US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BTCS-</a:t>
            </a:r>
            <a:r>
              <a:rPr lang="en-IN" b="1" dirty="0" smtClean="0">
                <a:solidFill>
                  <a:srgbClr val="C00000"/>
                </a:solidFill>
              </a:rPr>
              <a:t>2301</a:t>
            </a:r>
            <a:r>
              <a:rPr lang="en-IN" b="1" dirty="0" smtClean="0"/>
              <a:t/>
            </a:r>
            <a:br>
              <a:rPr lang="en-IN" b="1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14" name="Footer Placeholder 4">
            <a:extLst>
              <a:ext uri="{FF2B5EF4-FFF2-40B4-BE49-F238E27FC236}">
                <a16:creationId xmlns="" xmlns:a16="http://schemas.microsoft.com/office/drawing/2014/main" id="{9DF95F34-A162-CA4C-889B-0891699B6A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381250" y="6365230"/>
            <a:ext cx="3086100" cy="365125"/>
          </a:xfrm>
        </p:spPr>
        <p:txBody>
          <a:bodyPr/>
          <a:lstStyle/>
          <a:p>
            <a:r>
              <a:rPr lang="en-US" b="1" dirty="0" err="1">
                <a:solidFill>
                  <a:schemeClr val="bg1"/>
                </a:solidFill>
              </a:rPr>
              <a:t>Dr.Nitin</a:t>
            </a:r>
            <a:r>
              <a:rPr lang="en-US" b="1">
                <a:solidFill>
                  <a:schemeClr val="bg1"/>
                </a:solidFill>
              </a:rPr>
              <a:t> Thapar_SOMC_ITFM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3" name="Slide Number Placeholder 5">
            <a:extLst>
              <a:ext uri="{FF2B5EF4-FFF2-40B4-BE49-F238E27FC236}">
                <a16:creationId xmlns="" xmlns:a16="http://schemas.microsoft.com/office/drawing/2014/main" id="{C3EF51EB-3DA5-4842-B82C-4F75593C59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</p:spPr>
        <p:txBody>
          <a:bodyPr/>
          <a:lstStyle/>
          <a:p>
            <a:fld id="{4074E40B-79F9-F74D-8D9E-1BC4B8F861E8}" type="slidenum">
              <a:rPr lang="en-US" smtClean="0"/>
              <a:pPr/>
              <a:t>1</a:t>
            </a:fld>
            <a:endParaRPr lang="en-US" dirty="0"/>
          </a:p>
        </p:txBody>
      </p:sp>
      <p:pic>
        <p:nvPicPr>
          <p:cNvPr id="12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Footer Placeholder 4">
            <a:extLst>
              <a:ext uri="{FF2B5EF4-FFF2-40B4-BE49-F238E27FC236}">
                <a16:creationId xmlns="" xmlns:a16="http://schemas.microsoft.com/office/drawing/2014/main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5029200" y="6264275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Computer Science &amp;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10" name="Title 3"/>
          <p:cNvSpPr txBox="1">
            <a:spLocks/>
          </p:cNvSpPr>
          <p:nvPr/>
        </p:nvSpPr>
        <p:spPr>
          <a:xfrm>
            <a:off x="5467350" y="4038600"/>
            <a:ext cx="3469616" cy="1447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5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/>
              <a:t>Prepared by</a:t>
            </a:r>
            <a:r>
              <a:rPr lang="en-IN" sz="4000" dirty="0" smtClean="0"/>
              <a:t>: </a:t>
            </a:r>
            <a:r>
              <a:rPr lang="en-IN" sz="4000" dirty="0" err="1" smtClean="0"/>
              <a:t>Sahilpreet</a:t>
            </a:r>
            <a:r>
              <a:rPr lang="en-IN" sz="4000" dirty="0" smtClean="0"/>
              <a:t> Singh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11" name="Title 3"/>
          <p:cNvSpPr txBox="1">
            <a:spLocks/>
          </p:cNvSpPr>
          <p:nvPr/>
        </p:nvSpPr>
        <p:spPr>
          <a:xfrm>
            <a:off x="742950" y="2590800"/>
            <a:ext cx="3469616" cy="1447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70000"/>
              </a:lnSpc>
            </a:pPr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9600" dirty="0" smtClean="0">
                <a:solidFill>
                  <a:srgbClr val="7030A0"/>
                </a:solidFill>
                <a:latin typeface="+mn-lt"/>
              </a:rPr>
              <a:t/>
            </a:r>
            <a:br>
              <a:rPr lang="en-IN" sz="9600" dirty="0" smtClean="0">
                <a:solidFill>
                  <a:srgbClr val="7030A0"/>
                </a:solidFill>
                <a:latin typeface="+mn-lt"/>
              </a:rPr>
            </a:br>
            <a:r>
              <a:rPr lang="en-US" sz="9600" dirty="0">
                <a:latin typeface="+mn-lt"/>
              </a:rPr>
              <a:t>Course Name: </a:t>
            </a:r>
            <a:r>
              <a:rPr lang="en-US" sz="9600" dirty="0" err="1" smtClean="0">
                <a:latin typeface="+mn-lt"/>
              </a:rPr>
              <a:t>B.Tech</a:t>
            </a:r>
            <a:r>
              <a:rPr lang="en-US" sz="9600" dirty="0" smtClean="0">
                <a:latin typeface="+mn-lt"/>
              </a:rPr>
              <a:t>(CSE)</a:t>
            </a:r>
            <a:r>
              <a:rPr lang="en-US" sz="9600" dirty="0">
                <a:latin typeface="+mn-lt"/>
              </a:rPr>
              <a:t/>
            </a:r>
            <a:br>
              <a:rPr lang="en-US" sz="9600" dirty="0">
                <a:latin typeface="+mn-lt"/>
              </a:rPr>
            </a:br>
            <a:r>
              <a:rPr lang="en-US" sz="9600" dirty="0">
                <a:latin typeface="+mn-lt"/>
              </a:rPr>
              <a:t>Semester</a:t>
            </a:r>
            <a:r>
              <a:rPr lang="en-US" sz="9600" dirty="0" smtClean="0">
                <a:latin typeface="+mn-lt"/>
              </a:rPr>
              <a:t>: </a:t>
            </a:r>
            <a:r>
              <a:rPr lang="en-US" sz="9600" dirty="0" smtClean="0">
                <a:latin typeface="+mn-lt"/>
              </a:rPr>
              <a:t>3rd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="" xmlns:a16="http://schemas.microsoft.com/office/drawing/2014/main" id="{10D8ABEA-F2E3-8B43-9C07-09D62BFBF7A6}"/>
              </a:ext>
            </a:extLst>
          </p:cNvPr>
          <p:cNvSpPr/>
          <p:nvPr/>
        </p:nvSpPr>
        <p:spPr>
          <a:xfrm>
            <a:off x="0" y="6400800"/>
            <a:ext cx="4724400" cy="304800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bg1"/>
                </a:solidFill>
              </a:rPr>
              <a:t>education for life                       www.rimt.ac.in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>
            <a:normAutofit fontScale="90000"/>
          </a:bodyPr>
          <a:lstStyle/>
          <a:p>
            <a:r>
              <a:rPr lang="en-US"/>
              <a:t>Pipelining (continued)</a:t>
            </a:r>
          </a:p>
        </p:txBody>
      </p:sp>
      <p:pic>
        <p:nvPicPr>
          <p:cNvPr id="46083" name="Picture 3"/>
          <p:cNvPicPr>
            <a:picLocks noGrp="1" noChangeArrowheads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028700" y="1123950"/>
            <a:ext cx="6700838" cy="3905250"/>
          </a:xfrm>
          <a:noFill/>
          <a:ln/>
        </p:spPr>
      </p:pic>
      <p:sp>
        <p:nvSpPr>
          <p:cNvPr id="4608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14350" y="5181600"/>
            <a:ext cx="8362950" cy="1123950"/>
          </a:xfrm>
          <a:noFill/>
          <a:ln/>
        </p:spPr>
        <p:txBody>
          <a:bodyPr/>
          <a:lstStyle/>
          <a:p>
            <a:pPr>
              <a:lnSpc>
                <a:spcPct val="75000"/>
              </a:lnSpc>
            </a:pPr>
            <a:r>
              <a:rPr lang="en-US" sz="2400"/>
              <a:t>This is </a:t>
            </a:r>
            <a:r>
              <a:rPr lang="en-US" sz="2400">
                <a:solidFill>
                  <a:srgbClr val="FC0128"/>
                </a:solidFill>
              </a:rPr>
              <a:t>not</a:t>
            </a:r>
            <a:r>
              <a:rPr lang="en-US" sz="2400"/>
              <a:t> simple to implement</a:t>
            </a:r>
          </a:p>
          <a:p>
            <a:pPr lvl="1">
              <a:lnSpc>
                <a:spcPct val="75000"/>
              </a:lnSpc>
            </a:pPr>
            <a:r>
              <a:rPr lang="en-US" sz="2400"/>
              <a:t>note all 6 instructions could finish at the same time!!</a:t>
            </a:r>
          </a:p>
        </p:txBody>
      </p:sp>
      <p:pic>
        <p:nvPicPr>
          <p:cNvPr id="7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10D8ABEA-F2E3-8B43-9C07-09D62BFBF7A6}"/>
              </a:ext>
            </a:extLst>
          </p:cNvPr>
          <p:cNvSpPr/>
          <p:nvPr/>
        </p:nvSpPr>
        <p:spPr>
          <a:xfrm>
            <a:off x="0" y="6400800"/>
            <a:ext cx="4724400" cy="304800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bg1"/>
                </a:solidFill>
              </a:rPr>
              <a:t>education for life                       www.rimt.ac.in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More Speedup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/>
              <a:t>Pipelined machines issue one instruction each clock cycle</a:t>
            </a:r>
          </a:p>
          <a:p>
            <a:pPr lvl="1"/>
            <a:r>
              <a:rPr lang="en-US"/>
              <a:t>how to speed up CPU even more?</a:t>
            </a:r>
          </a:p>
          <a:p>
            <a:r>
              <a:rPr lang="en-US"/>
              <a:t>Issue more than one instruction per clock cycle</a:t>
            </a:r>
          </a:p>
        </p:txBody>
      </p:sp>
      <p:pic>
        <p:nvPicPr>
          <p:cNvPr id="6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10D8ABEA-F2E3-8B43-9C07-09D62BFBF7A6}"/>
              </a:ext>
            </a:extLst>
          </p:cNvPr>
          <p:cNvSpPr/>
          <p:nvPr/>
        </p:nvSpPr>
        <p:spPr>
          <a:xfrm>
            <a:off x="0" y="6400800"/>
            <a:ext cx="4724400" cy="304800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bg1"/>
                </a:solidFill>
              </a:rPr>
              <a:t>education for life                       www.rimt.ac.in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62200"/>
            <a:ext cx="8229600" cy="1143000"/>
          </a:xfrm>
        </p:spPr>
        <p:txBody>
          <a:bodyPr/>
          <a:lstStyle/>
          <a:p>
            <a:r>
              <a:rPr lang="en-US" dirty="0" smtClean="0"/>
              <a:t>TOPIC:- PIPELINING</a:t>
            </a:r>
            <a:endParaRPr lang="en-US" dirty="0"/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10D8ABEA-F2E3-8B43-9C07-09D62BFBF7A6}"/>
              </a:ext>
            </a:extLst>
          </p:cNvPr>
          <p:cNvSpPr/>
          <p:nvPr/>
        </p:nvSpPr>
        <p:spPr>
          <a:xfrm>
            <a:off x="0" y="6400800"/>
            <a:ext cx="4724400" cy="304800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bg1"/>
                </a:solidFill>
              </a:rPr>
              <a:t>education for life                       www.rimt.ac.in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Pipelining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One way to speed up CPU is to increase clock rate</a:t>
            </a:r>
          </a:p>
          <a:p>
            <a:pPr lvl="1"/>
            <a:r>
              <a:rPr lang="en-US"/>
              <a:t>limitations on how fast clock can run to complete instruction</a:t>
            </a:r>
          </a:p>
          <a:p>
            <a:r>
              <a:rPr lang="en-US"/>
              <a:t>Another way is to execute more than one instruction at one time</a:t>
            </a:r>
          </a:p>
        </p:txBody>
      </p:sp>
      <p:pic>
        <p:nvPicPr>
          <p:cNvPr id="6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10D8ABEA-F2E3-8B43-9C07-09D62BFBF7A6}"/>
              </a:ext>
            </a:extLst>
          </p:cNvPr>
          <p:cNvSpPr/>
          <p:nvPr/>
        </p:nvSpPr>
        <p:spPr>
          <a:xfrm>
            <a:off x="0" y="6400800"/>
            <a:ext cx="4724400" cy="304800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bg1"/>
                </a:solidFill>
              </a:rPr>
              <a:t>education for life                       www.rimt.ac.in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Pipelining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r>
              <a:rPr lang="en-US">
                <a:solidFill>
                  <a:srgbClr val="FC0128"/>
                </a:solidFill>
              </a:rPr>
              <a:t>Pipelining</a:t>
            </a:r>
            <a:r>
              <a:rPr lang="en-US"/>
              <a:t> breaks instruction execution down into several stages</a:t>
            </a:r>
          </a:p>
          <a:p>
            <a:pPr lvl="1"/>
            <a:r>
              <a:rPr lang="en-US"/>
              <a:t>put registers between stages to “buffer” data and control</a:t>
            </a:r>
          </a:p>
          <a:p>
            <a:pPr lvl="1"/>
            <a:r>
              <a:rPr lang="en-US"/>
              <a:t>execute one instruction</a:t>
            </a:r>
          </a:p>
          <a:p>
            <a:pPr lvl="1"/>
            <a:r>
              <a:rPr lang="en-US"/>
              <a:t>as first starts second stage, execute second instruction, etc.</a:t>
            </a:r>
          </a:p>
          <a:p>
            <a:pPr lvl="1"/>
            <a:r>
              <a:rPr lang="en-US"/>
              <a:t>speedup same as number of stages </a:t>
            </a:r>
            <a:r>
              <a:rPr lang="en-US">
                <a:solidFill>
                  <a:srgbClr val="FC0128"/>
                </a:solidFill>
              </a:rPr>
              <a:t>as long as pipe is full</a:t>
            </a:r>
          </a:p>
        </p:txBody>
      </p:sp>
      <p:pic>
        <p:nvPicPr>
          <p:cNvPr id="6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10D8ABEA-F2E3-8B43-9C07-09D62BFBF7A6}"/>
              </a:ext>
            </a:extLst>
          </p:cNvPr>
          <p:cNvSpPr/>
          <p:nvPr/>
        </p:nvSpPr>
        <p:spPr>
          <a:xfrm>
            <a:off x="0" y="6400800"/>
            <a:ext cx="4724400" cy="304800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bg1"/>
                </a:solidFill>
              </a:rPr>
              <a:t>education for life                       www.rimt.ac.in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Pipelining (continued)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Consider an example with 6 stages</a:t>
            </a:r>
          </a:p>
          <a:p>
            <a:pPr lvl="1">
              <a:lnSpc>
                <a:spcPct val="80000"/>
              </a:lnSpc>
            </a:pPr>
            <a:r>
              <a:rPr lang="en-US"/>
              <a:t>FI = fetch instruction</a:t>
            </a:r>
          </a:p>
          <a:p>
            <a:pPr lvl="1">
              <a:lnSpc>
                <a:spcPct val="80000"/>
              </a:lnSpc>
            </a:pPr>
            <a:r>
              <a:rPr lang="en-US"/>
              <a:t>DI = decode instruction</a:t>
            </a:r>
          </a:p>
          <a:p>
            <a:pPr lvl="1">
              <a:lnSpc>
                <a:spcPct val="80000"/>
              </a:lnSpc>
            </a:pPr>
            <a:r>
              <a:rPr lang="en-US"/>
              <a:t>CO = calculate location of operand</a:t>
            </a:r>
          </a:p>
          <a:p>
            <a:pPr lvl="1">
              <a:lnSpc>
                <a:spcPct val="80000"/>
              </a:lnSpc>
            </a:pPr>
            <a:r>
              <a:rPr lang="en-US"/>
              <a:t>FO = fetch operand</a:t>
            </a:r>
          </a:p>
          <a:p>
            <a:pPr lvl="1">
              <a:lnSpc>
                <a:spcPct val="80000"/>
              </a:lnSpc>
            </a:pPr>
            <a:r>
              <a:rPr lang="en-US"/>
              <a:t>EI = execute instruction</a:t>
            </a:r>
          </a:p>
          <a:p>
            <a:pPr lvl="1">
              <a:lnSpc>
                <a:spcPct val="80000"/>
              </a:lnSpc>
            </a:pPr>
            <a:r>
              <a:rPr lang="en-US"/>
              <a:t>WO = write operand (store result)</a:t>
            </a:r>
          </a:p>
        </p:txBody>
      </p:sp>
      <p:pic>
        <p:nvPicPr>
          <p:cNvPr id="6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86650" y="0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10D8ABEA-F2E3-8B43-9C07-09D62BFBF7A6}"/>
              </a:ext>
            </a:extLst>
          </p:cNvPr>
          <p:cNvSpPr/>
          <p:nvPr/>
        </p:nvSpPr>
        <p:spPr>
          <a:xfrm>
            <a:off x="0" y="6391275"/>
            <a:ext cx="4724400" cy="304800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bg1"/>
                </a:solidFill>
              </a:rPr>
              <a:t>education for life                       www.rimt.ac.in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>
            <a:normAutofit fontScale="90000"/>
          </a:bodyPr>
          <a:lstStyle/>
          <a:p>
            <a:r>
              <a:rPr lang="en-US"/>
              <a:t>Pipelining Example</a:t>
            </a:r>
          </a:p>
        </p:txBody>
      </p:sp>
      <p:pic>
        <p:nvPicPr>
          <p:cNvPr id="37891" name="Picture 3"/>
          <p:cNvPicPr>
            <a:picLocks noGrp="1" noChangeArrowheads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304800" y="914400"/>
            <a:ext cx="8610600" cy="4800600"/>
          </a:xfrm>
          <a:noFill/>
          <a:ln/>
        </p:spPr>
      </p:pic>
      <p:sp>
        <p:nvSpPr>
          <p:cNvPr id="3789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90550" y="5943600"/>
            <a:ext cx="8362950" cy="666750"/>
          </a:xfrm>
          <a:noFill/>
          <a:ln/>
        </p:spPr>
        <p:txBody>
          <a:bodyPr>
            <a:normAutofit/>
          </a:bodyPr>
          <a:lstStyle/>
          <a:p>
            <a:r>
              <a:rPr lang="en-US" sz="1800" dirty="0"/>
              <a:t>Executes 9 instructions in 14 cycles rather than 54 for sequential execution</a:t>
            </a:r>
          </a:p>
        </p:txBody>
      </p:sp>
      <p:pic>
        <p:nvPicPr>
          <p:cNvPr id="7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10D8ABEA-F2E3-8B43-9C07-09D62BFBF7A6}"/>
              </a:ext>
            </a:extLst>
          </p:cNvPr>
          <p:cNvSpPr/>
          <p:nvPr/>
        </p:nvSpPr>
        <p:spPr>
          <a:xfrm>
            <a:off x="0" y="6400800"/>
            <a:ext cx="4724400" cy="304800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bg1"/>
                </a:solidFill>
              </a:rPr>
              <a:t>education for life                       www.rimt.ac.in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Pipelining (continued)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/>
              <a:t>Hazards to pipelining</a:t>
            </a:r>
          </a:p>
          <a:p>
            <a:pPr lvl="1">
              <a:lnSpc>
                <a:spcPct val="80000"/>
              </a:lnSpc>
            </a:pPr>
            <a:r>
              <a:rPr lang="en-US"/>
              <a:t>conditional jump</a:t>
            </a:r>
          </a:p>
          <a:p>
            <a:pPr lvl="2">
              <a:lnSpc>
                <a:spcPct val="80000"/>
              </a:lnSpc>
            </a:pPr>
            <a:r>
              <a:rPr lang="en-US"/>
              <a:t>instruction 3 branches to instruction 15</a:t>
            </a:r>
          </a:p>
          <a:p>
            <a:pPr lvl="2">
              <a:lnSpc>
                <a:spcPct val="80000"/>
              </a:lnSpc>
            </a:pPr>
            <a:r>
              <a:rPr lang="en-US"/>
              <a:t>pipeline must be flushed and restarted</a:t>
            </a:r>
          </a:p>
          <a:p>
            <a:pPr lvl="1">
              <a:lnSpc>
                <a:spcPct val="80000"/>
              </a:lnSpc>
            </a:pPr>
            <a:r>
              <a:rPr lang="en-US"/>
              <a:t>later instruction needs operand being calculated by instruction still in pipeline</a:t>
            </a:r>
          </a:p>
          <a:p>
            <a:pPr lvl="2">
              <a:lnSpc>
                <a:spcPct val="80000"/>
              </a:lnSpc>
            </a:pPr>
            <a:r>
              <a:rPr lang="en-US"/>
              <a:t>pipeline stalls until result ready</a:t>
            </a:r>
          </a:p>
        </p:txBody>
      </p:sp>
      <p:pic>
        <p:nvPicPr>
          <p:cNvPr id="6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10D8ABEA-F2E3-8B43-9C07-09D62BFBF7A6}"/>
              </a:ext>
            </a:extLst>
          </p:cNvPr>
          <p:cNvSpPr/>
          <p:nvPr/>
        </p:nvSpPr>
        <p:spPr>
          <a:xfrm>
            <a:off x="0" y="6400800"/>
            <a:ext cx="4724400" cy="304800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bg1"/>
                </a:solidFill>
              </a:rPr>
              <a:t>education for life                       www.rimt.ac.in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>
            <a:normAutofit fontScale="90000"/>
          </a:bodyPr>
          <a:lstStyle/>
          <a:p>
            <a:r>
              <a:rPr lang="en-US"/>
              <a:t>Pipelining Problem Example</a:t>
            </a:r>
          </a:p>
        </p:txBody>
      </p:sp>
      <p:pic>
        <p:nvPicPr>
          <p:cNvPr id="41987" name="Picture 3"/>
          <p:cNvPicPr>
            <a:picLocks noGrp="1" noChangeArrowheads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381000" y="914400"/>
            <a:ext cx="8534400" cy="4876800"/>
          </a:xfrm>
          <a:noFill/>
          <a:ln/>
        </p:spPr>
      </p:pic>
      <p:sp>
        <p:nvSpPr>
          <p:cNvPr id="4198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90550" y="5943600"/>
            <a:ext cx="8362950" cy="590550"/>
          </a:xfrm>
          <a:noFill/>
          <a:ln/>
        </p:spPr>
        <p:txBody>
          <a:bodyPr/>
          <a:lstStyle/>
          <a:p>
            <a:r>
              <a:rPr lang="en-US" sz="2400"/>
              <a:t>Is this </a:t>
            </a:r>
            <a:r>
              <a:rPr lang="en-US" sz="2400">
                <a:solidFill>
                  <a:srgbClr val="FC0128"/>
                </a:solidFill>
              </a:rPr>
              <a:t>really</a:t>
            </a:r>
            <a:r>
              <a:rPr lang="en-US" sz="2400"/>
              <a:t> a problem?</a:t>
            </a:r>
          </a:p>
        </p:txBody>
      </p:sp>
      <p:pic>
        <p:nvPicPr>
          <p:cNvPr id="7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10D8ABEA-F2E3-8B43-9C07-09D62BFBF7A6}"/>
              </a:ext>
            </a:extLst>
          </p:cNvPr>
          <p:cNvSpPr/>
          <p:nvPr/>
        </p:nvSpPr>
        <p:spPr>
          <a:xfrm>
            <a:off x="0" y="6400800"/>
            <a:ext cx="4724400" cy="304800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bg1"/>
                </a:solidFill>
              </a:rPr>
              <a:t>education for life                       www.rimt.ac.in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Real-life Problem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>
            <a:normAutofit fontScale="92500" lnSpcReduction="20000"/>
          </a:bodyPr>
          <a:lstStyle/>
          <a:p>
            <a:pPr>
              <a:lnSpc>
                <a:spcPct val="85000"/>
              </a:lnSpc>
            </a:pPr>
            <a:r>
              <a:rPr lang="en-US"/>
              <a:t>Not all instructions execute in one clock cycle</a:t>
            </a:r>
          </a:p>
          <a:p>
            <a:pPr lvl="1">
              <a:lnSpc>
                <a:spcPct val="85000"/>
              </a:lnSpc>
            </a:pPr>
            <a:r>
              <a:rPr lang="en-US"/>
              <a:t>floating point takes longer than integer</a:t>
            </a:r>
          </a:p>
          <a:p>
            <a:pPr lvl="1"/>
            <a:r>
              <a:rPr lang="en-US"/>
              <a:t>fp divide takes longer than fp multiply which takes longer than fp add</a:t>
            </a:r>
          </a:p>
          <a:p>
            <a:pPr lvl="1"/>
            <a:r>
              <a:rPr lang="en-US"/>
              <a:t>typical values</a:t>
            </a:r>
          </a:p>
          <a:p>
            <a:pPr lvl="2"/>
            <a:r>
              <a:rPr lang="en-US"/>
              <a:t>integer add/subtract		1</a:t>
            </a:r>
          </a:p>
          <a:p>
            <a:pPr lvl="2"/>
            <a:r>
              <a:rPr lang="en-US"/>
              <a:t>memory reference		1</a:t>
            </a:r>
          </a:p>
          <a:p>
            <a:pPr lvl="2"/>
            <a:r>
              <a:rPr lang="en-US"/>
              <a:t>fp add				2 (make 2 stages)</a:t>
            </a:r>
          </a:p>
          <a:p>
            <a:pPr lvl="2"/>
            <a:r>
              <a:rPr lang="en-US"/>
              <a:t>fp (or integer) multiply		6 (make 2 stages)</a:t>
            </a:r>
          </a:p>
          <a:p>
            <a:pPr lvl="2"/>
            <a:r>
              <a:rPr lang="en-US"/>
              <a:t>fp (or integer) divide		15</a:t>
            </a:r>
          </a:p>
          <a:p>
            <a:r>
              <a:rPr lang="en-US"/>
              <a:t>Break floating point unit into a sub-pipeline</a:t>
            </a:r>
          </a:p>
          <a:p>
            <a:pPr lvl="1"/>
            <a:r>
              <a:rPr lang="en-US"/>
              <a:t>execute up to 6 instructions at once</a:t>
            </a:r>
          </a:p>
        </p:txBody>
      </p:sp>
      <p:pic>
        <p:nvPicPr>
          <p:cNvPr id="6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10D8ABEA-F2E3-8B43-9C07-09D62BFBF7A6}"/>
              </a:ext>
            </a:extLst>
          </p:cNvPr>
          <p:cNvSpPr/>
          <p:nvPr/>
        </p:nvSpPr>
        <p:spPr>
          <a:xfrm>
            <a:off x="0" y="6400800"/>
            <a:ext cx="4724400" cy="304800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bg1"/>
                </a:solidFill>
              </a:rPr>
              <a:t>education for life                       www.rimt.ac.in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326</Words>
  <Application>Microsoft Office PowerPoint</Application>
  <PresentationFormat>On-screen Show (4:3)</PresentationFormat>
  <Paragraphs>75</Paragraphs>
  <Slides>11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    COMPUTER ARCHITECTURE BTCS-2301    </vt:lpstr>
      <vt:lpstr>TOPIC:- PIPELINING</vt:lpstr>
      <vt:lpstr>Pipelining</vt:lpstr>
      <vt:lpstr>Pipelining</vt:lpstr>
      <vt:lpstr>Pipelining (continued)</vt:lpstr>
      <vt:lpstr>Pipelining Example</vt:lpstr>
      <vt:lpstr>Pipelining (continued)</vt:lpstr>
      <vt:lpstr>Pipelining Problem Example</vt:lpstr>
      <vt:lpstr>Real-life Problem</vt:lpstr>
      <vt:lpstr>Pipelining (continued)</vt:lpstr>
      <vt:lpstr>More Speedup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COMPUTER ARCHITECTURE BTCS-2301    </dc:title>
  <dc:creator>Intel</dc:creator>
  <cp:lastModifiedBy>Intel</cp:lastModifiedBy>
  <cp:revision>2</cp:revision>
  <dcterms:created xsi:type="dcterms:W3CDTF">2023-06-20T07:03:00Z</dcterms:created>
  <dcterms:modified xsi:type="dcterms:W3CDTF">2023-06-20T09:58:43Z</dcterms:modified>
</cp:coreProperties>
</file>