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F3E9-0F6F-45A0-84E0-DCB2FC0C00C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37BC-5DA4-4989-A055-F86E8B3A9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6066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6917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486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475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1567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371600"/>
            <a:ext cx="3810000" cy="47244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Autumn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F67EA25-BD12-4A88-9DB3-B49942559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1079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26CB-8B1D-4C26-B353-F9055334F3F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1436-90ED-4D53-B848-0D7797C95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737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5B2E62-4190-49F7-958B-D9C117580B0C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4" name="Rectangle 4"/>
          <p:cNvSpPr>
            <a:spLocks noChangeArrowheads="1"/>
          </p:cNvSpPr>
          <p:nvPr/>
        </p:nvSpPr>
        <p:spPr bwMode="auto">
          <a:xfrm>
            <a:off x="21336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5" name="Rectangle 5"/>
          <p:cNvSpPr>
            <a:spLocks noChangeArrowheads="1"/>
          </p:cNvSpPr>
          <p:nvPr/>
        </p:nvSpPr>
        <p:spPr bwMode="auto">
          <a:xfrm>
            <a:off x="35814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6" name="Rectangle 6"/>
          <p:cNvSpPr>
            <a:spLocks noChangeArrowheads="1"/>
          </p:cNvSpPr>
          <p:nvPr/>
        </p:nvSpPr>
        <p:spPr bwMode="auto">
          <a:xfrm>
            <a:off x="50292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85800" y="4953000"/>
            <a:ext cx="1447800" cy="609600"/>
            <a:chOff x="432" y="3120"/>
            <a:chExt cx="912" cy="384"/>
          </a:xfrm>
        </p:grpSpPr>
        <p:sp>
          <p:nvSpPr>
            <p:cNvPr id="73751" name="Rectangle 3"/>
            <p:cNvSpPr>
              <a:spLocks noChangeArrowheads="1"/>
            </p:cNvSpPr>
            <p:nvPr/>
          </p:nvSpPr>
          <p:spPr bwMode="auto">
            <a:xfrm>
              <a:off x="432" y="3120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3752" name="Line 7"/>
            <p:cNvSpPr>
              <a:spLocks noChangeShapeType="1"/>
            </p:cNvSpPr>
            <p:nvPr/>
          </p:nvSpPr>
          <p:spPr bwMode="auto">
            <a:xfrm>
              <a:off x="912" y="3312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28956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43434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3740" name="Line 10"/>
          <p:cNvSpPr>
            <a:spLocks noChangeShapeType="1"/>
          </p:cNvSpPr>
          <p:nvPr/>
        </p:nvSpPr>
        <p:spPr bwMode="auto">
          <a:xfrm>
            <a:off x="57912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3741" name="Rectangle 11"/>
          <p:cNvSpPr>
            <a:spLocks noChangeArrowheads="1"/>
          </p:cNvSpPr>
          <p:nvPr/>
        </p:nvSpPr>
        <p:spPr bwMode="auto">
          <a:xfrm>
            <a:off x="64770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239000" y="5257800"/>
            <a:ext cx="533400" cy="609600"/>
            <a:chOff x="4560" y="3312"/>
            <a:chExt cx="336" cy="384"/>
          </a:xfrm>
        </p:grpSpPr>
        <p:sp>
          <p:nvSpPr>
            <p:cNvPr id="73749" name="Line 13"/>
            <p:cNvSpPr>
              <a:spLocks noChangeShapeType="1"/>
            </p:cNvSpPr>
            <p:nvPr/>
          </p:nvSpPr>
          <p:spPr bwMode="auto">
            <a:xfrm>
              <a:off x="4560" y="3312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3750" name="Line 14"/>
            <p:cNvSpPr>
              <a:spLocks noChangeShapeType="1"/>
            </p:cNvSpPr>
            <p:nvPr/>
          </p:nvSpPr>
          <p:spPr bwMode="auto">
            <a:xfrm>
              <a:off x="4896" y="3312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685800" y="4038600"/>
            <a:ext cx="876300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front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400800" y="4114800"/>
            <a:ext cx="773113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rear</a:t>
            </a:r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1066800" y="4572000"/>
            <a:ext cx="0" cy="53340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6934200" y="4572000"/>
            <a:ext cx="0" cy="45720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2727325" y="1946275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DEQUEUE</a:t>
            </a:r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1219200" y="4495800"/>
            <a:ext cx="914400" cy="68580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Queue: Linked List Structure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95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5" grpId="0" animBg="1"/>
      <p:bldP spid="109593" grpId="0"/>
      <p:bldP spid="1095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:Queue using Linked List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9" y="1123628"/>
            <a:ext cx="3970785" cy="25922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*next;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</a:pP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queue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*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qfront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, *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qrear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typedef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queue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QUEUE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19354" y="3933056"/>
            <a:ext cx="5867446" cy="22391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void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enqueue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(QUEUE *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q,int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element)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*q1;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=(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*)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malloc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qnode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= element;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&gt;next=q-&gt;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qfront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qfront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=q1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9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6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:Queue using Linked List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4755" y="1052736"/>
            <a:ext cx="2646734" cy="2448272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size (queue *q)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queue 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*q1;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count=0;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q1=q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while(q1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!=NULL)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  q1=q1-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  count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++;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}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return count;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4591" y="3713826"/>
            <a:ext cx="2880320" cy="22717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peek (queue *q)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queue *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q1;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q1=q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while(q1-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&gt;next!=NULL)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   q1=q1-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return (q1-&gt;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166289" y="1772816"/>
            <a:ext cx="4011821" cy="345638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(queue *q)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queue 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*q1,*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prev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q1=q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while(q1-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&gt;next!=NULL)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prev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=q1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   q1=q1-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}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=q1-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prev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&gt;next=NULL;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 free(q1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return (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val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10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5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21196" y="1265237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of the queue depends on the number and order of </a:t>
            </a:r>
            <a:r>
              <a:rPr lang="en-IN" alt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enqueue</a:t>
            </a:r>
            <a:r>
              <a:rPr lang="en-IN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alt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dequeue</a:t>
            </a:r>
            <a:r>
              <a:rPr lang="en-IN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may be situation where memory is available but </a:t>
            </a:r>
            <a:r>
              <a:rPr lang="en-IN" alt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enqueue</a:t>
            </a:r>
            <a:r>
              <a:rPr lang="en-IN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not possible.</a:t>
            </a:r>
            <a:endParaRPr lang="en-US" alt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8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809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681434-8FC1-492D-AA8C-1DE458CB4EA5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02" name="Rectangle 11"/>
          <p:cNvSpPr>
            <a:spLocks noChangeArrowheads="1"/>
          </p:cNvSpPr>
          <p:nvPr/>
        </p:nvSpPr>
        <p:spPr bwMode="auto">
          <a:xfrm>
            <a:off x="1905000" y="4038600"/>
            <a:ext cx="4572000" cy="609600"/>
          </a:xfrm>
          <a:prstGeom prst="rect">
            <a:avLst/>
          </a:prstGeom>
          <a:solidFill>
            <a:schemeClr val="hlink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905000" y="4038600"/>
            <a:ext cx="533400" cy="6096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04" name="Rectangle 5"/>
          <p:cNvSpPr>
            <a:spLocks noChangeArrowheads="1"/>
          </p:cNvSpPr>
          <p:nvPr/>
        </p:nvSpPr>
        <p:spPr bwMode="auto">
          <a:xfrm>
            <a:off x="2438400" y="4038600"/>
            <a:ext cx="533400" cy="6096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05" name="Rectangle 6"/>
          <p:cNvSpPr>
            <a:spLocks noChangeArrowheads="1"/>
          </p:cNvSpPr>
          <p:nvPr/>
        </p:nvSpPr>
        <p:spPr bwMode="auto">
          <a:xfrm>
            <a:off x="2971800" y="4038600"/>
            <a:ext cx="533400" cy="6096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06" name="Rectangle 7"/>
          <p:cNvSpPr>
            <a:spLocks noChangeArrowheads="1"/>
          </p:cNvSpPr>
          <p:nvPr/>
        </p:nvSpPr>
        <p:spPr bwMode="auto">
          <a:xfrm>
            <a:off x="3505200" y="4038600"/>
            <a:ext cx="533400" cy="6096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812925" y="4572000"/>
            <a:ext cx="876300" cy="987425"/>
            <a:chOff x="1142" y="2880"/>
            <a:chExt cx="552" cy="622"/>
          </a:xfrm>
        </p:grpSpPr>
        <p:sp>
          <p:nvSpPr>
            <p:cNvPr id="80924" name="Text Box 12"/>
            <p:cNvSpPr txBox="1">
              <a:spLocks noChangeArrowheads="1"/>
            </p:cNvSpPr>
            <p:nvPr/>
          </p:nvSpPr>
          <p:spPr bwMode="auto">
            <a:xfrm>
              <a:off x="1142" y="3194"/>
              <a:ext cx="552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front</a:t>
              </a:r>
            </a:p>
          </p:txBody>
        </p:sp>
        <p:sp>
          <p:nvSpPr>
            <p:cNvPr id="80925" name="Line 13"/>
            <p:cNvSpPr>
              <a:spLocks noChangeShapeType="1"/>
            </p:cNvSpPr>
            <p:nvPr/>
          </p:nvSpPr>
          <p:spPr bwMode="auto">
            <a:xfrm flipV="1">
              <a:off x="1392" y="2880"/>
              <a:ext cx="0" cy="288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352800" y="4572000"/>
            <a:ext cx="773113" cy="987425"/>
            <a:chOff x="1142" y="2880"/>
            <a:chExt cx="487" cy="622"/>
          </a:xfrm>
        </p:grpSpPr>
        <p:sp>
          <p:nvSpPr>
            <p:cNvPr id="80922" name="Text Box 16"/>
            <p:cNvSpPr txBox="1">
              <a:spLocks noChangeArrowheads="1"/>
            </p:cNvSpPr>
            <p:nvPr/>
          </p:nvSpPr>
          <p:spPr bwMode="auto">
            <a:xfrm>
              <a:off x="1142" y="3194"/>
              <a:ext cx="487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rear</a:t>
              </a:r>
            </a:p>
          </p:txBody>
        </p:sp>
        <p:sp>
          <p:nvSpPr>
            <p:cNvPr id="80923" name="Line 17"/>
            <p:cNvSpPr>
              <a:spLocks noChangeShapeType="1"/>
            </p:cNvSpPr>
            <p:nvPr/>
          </p:nvSpPr>
          <p:spPr bwMode="auto">
            <a:xfrm flipV="1">
              <a:off x="1392" y="2880"/>
              <a:ext cx="0" cy="288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4038600" y="4038600"/>
            <a:ext cx="533400" cy="6096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798888" y="4572000"/>
            <a:ext cx="773112" cy="987425"/>
            <a:chOff x="1142" y="2880"/>
            <a:chExt cx="487" cy="622"/>
          </a:xfrm>
        </p:grpSpPr>
        <p:sp>
          <p:nvSpPr>
            <p:cNvPr id="80920" name="Text Box 20"/>
            <p:cNvSpPr txBox="1">
              <a:spLocks noChangeArrowheads="1"/>
            </p:cNvSpPr>
            <p:nvPr/>
          </p:nvSpPr>
          <p:spPr bwMode="auto">
            <a:xfrm>
              <a:off x="1142" y="3194"/>
              <a:ext cx="487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rear</a:t>
              </a:r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 flipV="1">
              <a:off x="1392" y="2880"/>
              <a:ext cx="0" cy="288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12662" name="Text Box 22"/>
          <p:cNvSpPr txBox="1">
            <a:spLocks noChangeArrowheads="1"/>
          </p:cNvSpPr>
          <p:nvPr/>
        </p:nvSpPr>
        <p:spPr bwMode="auto">
          <a:xfrm>
            <a:off x="2292350" y="2593554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ENQUEUE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09800" y="4648200"/>
            <a:ext cx="876300" cy="987425"/>
            <a:chOff x="1142" y="2880"/>
            <a:chExt cx="552" cy="622"/>
          </a:xfrm>
        </p:grpSpPr>
        <p:sp>
          <p:nvSpPr>
            <p:cNvPr id="80918" name="Text Box 24"/>
            <p:cNvSpPr txBox="1">
              <a:spLocks noChangeArrowheads="1"/>
            </p:cNvSpPr>
            <p:nvPr/>
          </p:nvSpPr>
          <p:spPr bwMode="auto">
            <a:xfrm>
              <a:off x="1142" y="3194"/>
              <a:ext cx="552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front</a:t>
              </a:r>
            </a:p>
          </p:txBody>
        </p:sp>
        <p:sp>
          <p:nvSpPr>
            <p:cNvPr id="80919" name="Line 25"/>
            <p:cNvSpPr>
              <a:spLocks noChangeShapeType="1"/>
            </p:cNvSpPr>
            <p:nvPr/>
          </p:nvSpPr>
          <p:spPr bwMode="auto">
            <a:xfrm flipV="1">
              <a:off x="1392" y="2880"/>
              <a:ext cx="0" cy="288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606131" y="2580829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DEQUEUE</a:t>
            </a: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203325" y="3115816"/>
            <a:ext cx="6666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Effective queuing storage area of array gets reduced.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4114800" y="5791200"/>
            <a:ext cx="3873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Use of circular array indexing</a:t>
            </a:r>
          </a:p>
        </p:txBody>
      </p:sp>
      <p:sp>
        <p:nvSpPr>
          <p:cNvPr id="80916" name="Text Box 29"/>
          <p:cNvSpPr txBox="1">
            <a:spLocks noChangeArrowheads="1"/>
          </p:cNvSpPr>
          <p:nvPr/>
        </p:nvSpPr>
        <p:spPr bwMode="auto">
          <a:xfrm>
            <a:off x="1981200" y="3581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0917" name="Text Box 30"/>
          <p:cNvSpPr txBox="1">
            <a:spLocks noChangeArrowheads="1"/>
          </p:cNvSpPr>
          <p:nvPr/>
        </p:nvSpPr>
        <p:spPr bwMode="auto">
          <a:xfrm>
            <a:off x="6096000" y="3581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Problem With Array Implementation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3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9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58" grpId="0" animBg="1"/>
      <p:bldP spid="112662" grpId="0"/>
      <p:bldP spid="112662" grpId="1"/>
      <p:bldP spid="112666" grpId="0"/>
      <p:bldP spid="112666" grpId="1"/>
      <p:bldP spid="112667" grpId="0"/>
      <p:bldP spid="1126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Applications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Queues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Waiting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Access to shared resources (e.g., printer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Multiprogramming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10000"/>
              </a:lnSpc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Indirect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Auxiliary data structure for algorithms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Component of other data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-7620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166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Queue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principles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 of queue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Queue using Array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Queue using Linked List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 of queue</a:t>
            </a:r>
          </a:p>
          <a:p>
            <a:endParaRPr lang="en-US" dirty="0"/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Idea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Queue is an abstract data structure, somewhat similar to Stacks. Unlike stacks, a queue is open at both its ends. One end is always used to insert data (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enqueue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the other is used to remove data (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dequeue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4098" name="Picture 2" descr="Queue 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6" y="2811872"/>
            <a:ext cx="7694000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3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Queue Representation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196752"/>
            <a:ext cx="8363272" cy="534057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stacks, a queue can also be implemented using Arrays, Linked-lists, Pointers and Structures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3074" name="Picture 2" descr="Queue 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334" y="1916832"/>
            <a:ext cx="8229486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99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>
            <a:off x="4495800" y="914400"/>
            <a:ext cx="2514600" cy="4572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>
            <a:off x="2514600" y="990600"/>
            <a:ext cx="236220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 b="1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2590800" y="2057400"/>
            <a:ext cx="2057400" cy="76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 b="1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2667000" y="3048000"/>
            <a:ext cx="1828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 b="1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V="1">
            <a:off x="2590800" y="3657600"/>
            <a:ext cx="19050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 b="1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V="1">
            <a:off x="2590800" y="4114800"/>
            <a:ext cx="20574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 b="1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971600" y="685800"/>
            <a:ext cx="154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endParaRPr lang="en-US" altLang="en-US" sz="24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331640" y="2743200"/>
            <a:ext cx="13353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971600" y="1828800"/>
            <a:ext cx="16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endParaRPr lang="en-US" altLang="en-US" sz="24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1524000" y="4572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1143000" y="3581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endParaRPr lang="en-US" altLang="en-US" sz="2400" b="1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9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8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400" dirty="0" smtClean="0"/>
              <a:t> </a:t>
            </a:r>
            <a:r>
              <a:rPr lang="en-US" alt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void </a:t>
            </a:r>
            <a:r>
              <a:rPr lang="en-US" alt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enqueue</a:t>
            </a:r>
            <a:r>
              <a:rPr lang="en-US" alt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(queue *q, </a:t>
            </a:r>
            <a:r>
              <a:rPr lang="en-US" alt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element);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20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 Insert an element in the queue */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400" dirty="0" smtClean="0"/>
              <a:t> </a:t>
            </a:r>
            <a:r>
              <a:rPr lang="en-US" altLang="en-US" sz="2400" b="1" dirty="0" err="1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 err="1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dequeue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 (queue *q);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20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 Remove an element from the queue */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400" dirty="0" smtClean="0"/>
              <a:t> 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queue *create();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20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 Create a new queue */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400" b="1" dirty="0" smtClean="0"/>
              <a:t> </a:t>
            </a:r>
            <a:r>
              <a:rPr lang="en-US" altLang="en-US" sz="2400" b="1" dirty="0" err="1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 err="1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 (queue *q);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20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 Check if queue is empty */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400" dirty="0" smtClean="0"/>
              <a:t> </a:t>
            </a:r>
            <a:r>
              <a:rPr lang="en-US" altLang="en-US" sz="2400" b="1" dirty="0" err="1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400" b="1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</a:rPr>
              <a:t> size (queue *q);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en-US" sz="20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 Return the no. of elements in queue */</a:t>
            </a:r>
          </a:p>
        </p:txBody>
      </p:sp>
      <p:sp>
        <p:nvSpPr>
          <p:cNvPr id="51204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690825-6885-4CC4-814C-E3EA27E56DF2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21359" y="5618202"/>
            <a:ext cx="4996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"/>
              </a:spcBef>
            </a:pPr>
            <a:r>
              <a:rPr lang="en-US" altLang="en-US" u="sng" dirty="0" smtClean="0"/>
              <a:t>Assumption: queue contains </a:t>
            </a:r>
            <a:r>
              <a:rPr lang="en-US" altLang="en-US" u="sng" dirty="0"/>
              <a:t>integer </a:t>
            </a:r>
            <a:r>
              <a:rPr lang="en-US" altLang="en-US" u="sng" dirty="0" smtClean="0"/>
              <a:t>elements!</a:t>
            </a:r>
            <a:endParaRPr lang="en-US" altLang="en-US" u="sng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1912" y="3410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QUEUE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First-In-First-Out (LIFO)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41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Queue using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9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716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EC3753-E8A1-4945-98FB-720A8155E300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600200" y="4876800"/>
            <a:ext cx="7086600" cy="914400"/>
            <a:chOff x="1008" y="3072"/>
            <a:chExt cx="4464" cy="576"/>
          </a:xfrm>
        </p:grpSpPr>
        <p:sp>
          <p:nvSpPr>
            <p:cNvPr id="71696" name="Rectangle 4"/>
            <p:cNvSpPr>
              <a:spLocks noChangeArrowheads="1"/>
            </p:cNvSpPr>
            <p:nvPr/>
          </p:nvSpPr>
          <p:spPr bwMode="auto">
            <a:xfrm>
              <a:off x="1008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697" name="Rectangle 5"/>
            <p:cNvSpPr>
              <a:spLocks noChangeArrowheads="1"/>
            </p:cNvSpPr>
            <p:nvPr/>
          </p:nvSpPr>
          <p:spPr bwMode="auto">
            <a:xfrm>
              <a:off x="1920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698" name="Rectangle 6"/>
            <p:cNvSpPr>
              <a:spLocks noChangeArrowheads="1"/>
            </p:cNvSpPr>
            <p:nvPr/>
          </p:nvSpPr>
          <p:spPr bwMode="auto">
            <a:xfrm>
              <a:off x="2832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699" name="Rectangle 7"/>
            <p:cNvSpPr>
              <a:spLocks noChangeArrowheads="1"/>
            </p:cNvSpPr>
            <p:nvPr/>
          </p:nvSpPr>
          <p:spPr bwMode="auto">
            <a:xfrm>
              <a:off x="4656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00" name="Rectangle 8"/>
            <p:cNvSpPr>
              <a:spLocks noChangeArrowheads="1"/>
            </p:cNvSpPr>
            <p:nvPr/>
          </p:nvSpPr>
          <p:spPr bwMode="auto">
            <a:xfrm>
              <a:off x="3744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01" name="Line 9"/>
            <p:cNvSpPr>
              <a:spLocks noChangeShapeType="1"/>
            </p:cNvSpPr>
            <p:nvPr/>
          </p:nvSpPr>
          <p:spPr bwMode="auto">
            <a:xfrm>
              <a:off x="1488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1702" name="Line 10"/>
            <p:cNvSpPr>
              <a:spLocks noChangeShapeType="1"/>
            </p:cNvSpPr>
            <p:nvPr/>
          </p:nvSpPr>
          <p:spPr bwMode="auto">
            <a:xfrm>
              <a:off x="2400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1703" name="Line 11"/>
            <p:cNvSpPr>
              <a:spLocks noChangeShapeType="1"/>
            </p:cNvSpPr>
            <p:nvPr/>
          </p:nvSpPr>
          <p:spPr bwMode="auto">
            <a:xfrm>
              <a:off x="3312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1704" name="Line 12"/>
            <p:cNvSpPr>
              <a:spLocks noChangeShapeType="1"/>
            </p:cNvSpPr>
            <p:nvPr/>
          </p:nvSpPr>
          <p:spPr bwMode="auto">
            <a:xfrm>
              <a:off x="4224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1705" name="Line 13"/>
            <p:cNvSpPr>
              <a:spLocks noChangeShapeType="1"/>
            </p:cNvSpPr>
            <p:nvPr/>
          </p:nvSpPr>
          <p:spPr bwMode="auto">
            <a:xfrm>
              <a:off x="5136" y="3264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1706" name="Line 14"/>
            <p:cNvSpPr>
              <a:spLocks noChangeShapeType="1"/>
            </p:cNvSpPr>
            <p:nvPr/>
          </p:nvSpPr>
          <p:spPr bwMode="auto">
            <a:xfrm>
              <a:off x="5472" y="3264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0" y="5334000"/>
            <a:ext cx="1447800" cy="914400"/>
            <a:chOff x="0" y="3360"/>
            <a:chExt cx="912" cy="576"/>
          </a:xfrm>
        </p:grpSpPr>
        <p:sp>
          <p:nvSpPr>
            <p:cNvPr id="71694" name="Text Box 15"/>
            <p:cNvSpPr txBox="1">
              <a:spLocks noChangeArrowheads="1"/>
            </p:cNvSpPr>
            <p:nvPr/>
          </p:nvSpPr>
          <p:spPr bwMode="auto">
            <a:xfrm>
              <a:off x="0" y="3648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</a:rPr>
                <a:t>Front</a:t>
              </a:r>
            </a:p>
          </p:txBody>
        </p:sp>
        <p:sp>
          <p:nvSpPr>
            <p:cNvPr id="71695" name="Line 17"/>
            <p:cNvSpPr>
              <a:spLocks noChangeShapeType="1"/>
            </p:cNvSpPr>
            <p:nvPr/>
          </p:nvSpPr>
          <p:spPr bwMode="auto">
            <a:xfrm flipV="1">
              <a:off x="432" y="3360"/>
              <a:ext cx="480" cy="336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7848600" y="3886200"/>
            <a:ext cx="1295400" cy="838200"/>
            <a:chOff x="4944" y="2448"/>
            <a:chExt cx="816" cy="528"/>
          </a:xfrm>
        </p:grpSpPr>
        <p:sp>
          <p:nvSpPr>
            <p:cNvPr id="71692" name="Text Box 16"/>
            <p:cNvSpPr txBox="1">
              <a:spLocks noChangeArrowheads="1"/>
            </p:cNvSpPr>
            <p:nvPr/>
          </p:nvSpPr>
          <p:spPr bwMode="auto">
            <a:xfrm>
              <a:off x="5040" y="2448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</a:rPr>
                <a:t>Rear</a:t>
              </a:r>
            </a:p>
          </p:txBody>
        </p:sp>
        <p:sp>
          <p:nvSpPr>
            <p:cNvPr id="71693" name="Line 18"/>
            <p:cNvSpPr>
              <a:spLocks noChangeShapeType="1"/>
            </p:cNvSpPr>
            <p:nvPr/>
          </p:nvSpPr>
          <p:spPr bwMode="auto">
            <a:xfrm flipH="1">
              <a:off x="4944" y="2688"/>
              <a:ext cx="384" cy="288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1431925" y="5832475"/>
            <a:ext cx="179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DELETION</a:t>
            </a: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6477000" y="5867400"/>
            <a:ext cx="1897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INSERTION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Idea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idea: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linked list to which items would be added to one end and deleted from the other end.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pointers will be maintained: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pointing to the beginning of the list (point from where elements will be deleted).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Another pointing to the end of the list (point where new elements will be inserted).</a:t>
            </a:r>
          </a:p>
        </p:txBody>
      </p:sp>
      <p:pic>
        <p:nvPicPr>
          <p:cNvPr id="2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7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6" grpId="0"/>
      <p:bldP spid="676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727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160F95-BFAF-4D28-A6CD-94620953BBAC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6858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21336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2" name="Rectangle 7"/>
          <p:cNvSpPr>
            <a:spLocks noChangeArrowheads="1"/>
          </p:cNvSpPr>
          <p:nvPr/>
        </p:nvSpPr>
        <p:spPr bwMode="auto">
          <a:xfrm>
            <a:off x="35814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50292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14478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28956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3434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5791200" y="52578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72718" name="Rectangle 8"/>
          <p:cNvSpPr>
            <a:spLocks noChangeArrowheads="1"/>
          </p:cNvSpPr>
          <p:nvPr/>
        </p:nvSpPr>
        <p:spPr bwMode="auto">
          <a:xfrm>
            <a:off x="6477000" y="4953000"/>
            <a:ext cx="9144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239000" y="5257800"/>
            <a:ext cx="533400" cy="609600"/>
            <a:chOff x="4560" y="3312"/>
            <a:chExt cx="336" cy="384"/>
          </a:xfrm>
        </p:grpSpPr>
        <p:sp>
          <p:nvSpPr>
            <p:cNvPr id="72731" name="Line 14"/>
            <p:cNvSpPr>
              <a:spLocks noChangeShapeType="1"/>
            </p:cNvSpPr>
            <p:nvPr/>
          </p:nvSpPr>
          <p:spPr bwMode="auto">
            <a:xfrm>
              <a:off x="4560" y="3312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2732" name="Line 15"/>
            <p:cNvSpPr>
              <a:spLocks noChangeShapeType="1"/>
            </p:cNvSpPr>
            <p:nvPr/>
          </p:nvSpPr>
          <p:spPr bwMode="auto">
            <a:xfrm>
              <a:off x="4896" y="3312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72720" name="Text Box 17"/>
          <p:cNvSpPr txBox="1">
            <a:spLocks noChangeArrowheads="1"/>
          </p:cNvSpPr>
          <p:nvPr/>
        </p:nvSpPr>
        <p:spPr bwMode="auto">
          <a:xfrm>
            <a:off x="685800" y="4038600"/>
            <a:ext cx="876300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front</a:t>
            </a:r>
          </a:p>
        </p:txBody>
      </p:sp>
      <p:sp>
        <p:nvSpPr>
          <p:cNvPr id="72721" name="Text Box 18"/>
          <p:cNvSpPr txBox="1">
            <a:spLocks noChangeArrowheads="1"/>
          </p:cNvSpPr>
          <p:nvPr/>
        </p:nvSpPr>
        <p:spPr bwMode="auto">
          <a:xfrm>
            <a:off x="6400800" y="4114800"/>
            <a:ext cx="773113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rear</a:t>
            </a:r>
          </a:p>
        </p:txBody>
      </p:sp>
      <p:sp>
        <p:nvSpPr>
          <p:cNvPr id="72722" name="Line 19"/>
          <p:cNvSpPr>
            <a:spLocks noChangeShapeType="1"/>
          </p:cNvSpPr>
          <p:nvPr/>
        </p:nvSpPr>
        <p:spPr bwMode="auto">
          <a:xfrm>
            <a:off x="1066800" y="4572000"/>
            <a:ext cx="0" cy="53340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8564" name="Line 20"/>
          <p:cNvSpPr>
            <a:spLocks noChangeShapeType="1"/>
          </p:cNvSpPr>
          <p:nvPr/>
        </p:nvSpPr>
        <p:spPr bwMode="auto">
          <a:xfrm>
            <a:off x="6934200" y="4572000"/>
            <a:ext cx="0" cy="45720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543800" y="4114800"/>
            <a:ext cx="1295400" cy="914400"/>
            <a:chOff x="4080" y="3120"/>
            <a:chExt cx="816" cy="576"/>
          </a:xfrm>
        </p:grpSpPr>
        <p:sp>
          <p:nvSpPr>
            <p:cNvPr id="72728" name="Rectangle 23"/>
            <p:cNvSpPr>
              <a:spLocks noChangeArrowheads="1"/>
            </p:cNvSpPr>
            <p:nvPr/>
          </p:nvSpPr>
          <p:spPr bwMode="auto">
            <a:xfrm>
              <a:off x="4080" y="3120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729" name="Line 24"/>
            <p:cNvSpPr>
              <a:spLocks noChangeShapeType="1"/>
            </p:cNvSpPr>
            <p:nvPr/>
          </p:nvSpPr>
          <p:spPr bwMode="auto">
            <a:xfrm>
              <a:off x="4560" y="3312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2730" name="Line 25"/>
            <p:cNvSpPr>
              <a:spLocks noChangeShapeType="1"/>
            </p:cNvSpPr>
            <p:nvPr/>
          </p:nvSpPr>
          <p:spPr bwMode="auto">
            <a:xfrm>
              <a:off x="4896" y="3312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08574" name="Line 30"/>
          <p:cNvSpPr>
            <a:spLocks noChangeShapeType="1"/>
          </p:cNvSpPr>
          <p:nvPr/>
        </p:nvSpPr>
        <p:spPr bwMode="auto">
          <a:xfrm flipV="1">
            <a:off x="7391400" y="4724400"/>
            <a:ext cx="533400" cy="3810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>
            <a:off x="7239000" y="4419600"/>
            <a:ext cx="304800" cy="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2727325" y="1946275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ENQUEUE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Queue: Linked List Structure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9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9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4" grpId="0" animBg="1"/>
      <p:bldP spid="108574" grpId="0" animBg="1"/>
      <p:bldP spid="108576" grpId="0" animBg="1"/>
      <p:bldP spid="1085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733</Words>
  <Application>Microsoft Office PowerPoint</Application>
  <PresentationFormat>On-screen Show (4:3)</PresentationFormat>
  <Paragraphs>184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Data Structure/BTCS-2304</vt:lpstr>
      <vt:lpstr>Queue </vt:lpstr>
      <vt:lpstr>Basic Idea</vt:lpstr>
      <vt:lpstr>Queue Representation</vt:lpstr>
      <vt:lpstr>Slide 5</vt:lpstr>
      <vt:lpstr>Slide 6</vt:lpstr>
      <vt:lpstr>Queue using Linked List</vt:lpstr>
      <vt:lpstr>Slide 8</vt:lpstr>
      <vt:lpstr>Queue: Linked List Structure</vt:lpstr>
      <vt:lpstr>Queue: Linked List Structure</vt:lpstr>
      <vt:lpstr>Example :Queue using Linked List</vt:lpstr>
      <vt:lpstr>Example :Queue using Linked List</vt:lpstr>
      <vt:lpstr>Problem With Array Implementation</vt:lpstr>
      <vt:lpstr>Applications of Queues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</dc:title>
  <dc:creator>Yogesh</dc:creator>
  <cp:lastModifiedBy>Yogesh</cp:lastModifiedBy>
  <cp:revision>3</cp:revision>
  <dcterms:created xsi:type="dcterms:W3CDTF">2023-06-20T09:58:30Z</dcterms:created>
  <dcterms:modified xsi:type="dcterms:W3CDTF">2023-06-23T05:11:53Z</dcterms:modified>
</cp:coreProperties>
</file>