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82" r:id="rId3"/>
    <p:sldId id="346" r:id="rId4"/>
    <p:sldId id="347" r:id="rId5"/>
    <p:sldId id="34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541"/>
    <p:restoredTop sz="94729"/>
  </p:normalViewPr>
  <p:slideViewPr>
    <p:cSldViewPr>
      <p:cViewPr>
        <p:scale>
          <a:sx n="72" d="100"/>
          <a:sy n="72" d="100"/>
        </p:scale>
        <p:origin x="-552" y="-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E0460-E654-42CE-A030-2BB41F91300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3022-06E1-473B-909F-B1570F971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035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513168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Engineering Mathematics I</a:t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BMAT 1111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7289800" y="40386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smtClean="0"/>
              <a:t>Sachin Syan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990600" y="25908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 Tech (CSE)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1st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400" b="1" dirty="0" smtClean="0"/>
              <a:t>Cayley – </a:t>
            </a:r>
            <a:r>
              <a:rPr lang="en-IN" sz="2400" b="1" dirty="0" smtClean="0"/>
              <a:t>Hamilton </a:t>
            </a:r>
            <a:r>
              <a:rPr lang="en-IN" sz="2400" b="1" dirty="0" smtClean="0"/>
              <a:t>Theorem</a:t>
            </a:r>
            <a:br>
              <a:rPr lang="en-IN" sz="2400" b="1" dirty="0" smtClean="0"/>
            </a:br>
            <a:r>
              <a:rPr lang="en-IN" sz="2400" b="1" dirty="0" smtClean="0"/>
              <a:t>Every Square matrix satisfies its characteristic equations.</a:t>
            </a:r>
            <a:endParaRPr lang="en-IN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2400" dirty="0" smtClean="0"/>
              <a:t>If</a:t>
            </a:r>
            <a:r>
              <a:rPr lang="en-IN" sz="2000" dirty="0" smtClean="0"/>
              <a:t>                                                                                                                                                 is the characteristic equation of the n-square matrix A, then </a:t>
            </a:r>
          </a:p>
          <a:p>
            <a:pPr>
              <a:buNone/>
            </a:pPr>
            <a:r>
              <a:rPr lang="en-IN" sz="2000" dirty="0" smtClean="0"/>
              <a:t>Since A (adj. A) = |A|I </a:t>
            </a:r>
            <a:r>
              <a:rPr lang="en-IN" sz="2000" dirty="0" smtClean="0">
                <a:sym typeface="Symbol"/>
              </a:rPr>
              <a:t>(A - </a:t>
            </a:r>
            <a:r>
              <a:rPr lang="en-IN" sz="2000" dirty="0" err="1" smtClean="0">
                <a:sym typeface="Symbol"/>
              </a:rPr>
              <a:t>xI</a:t>
            </a:r>
            <a:r>
              <a:rPr lang="en-IN" sz="2000" dirty="0" smtClean="0">
                <a:sym typeface="Symbol"/>
              </a:rPr>
              <a:t>) </a:t>
            </a:r>
            <a:r>
              <a:rPr lang="en-IN" sz="2000" dirty="0" err="1" smtClean="0">
                <a:sym typeface="Symbol"/>
              </a:rPr>
              <a:t>adj</a:t>
            </a:r>
            <a:r>
              <a:rPr lang="en-IN" sz="2000" dirty="0" smtClean="0">
                <a:sym typeface="Symbol"/>
              </a:rPr>
              <a:t> (A – XI) = |A –XI|I</a:t>
            </a:r>
          </a:p>
          <a:p>
            <a:pPr>
              <a:buNone/>
            </a:pPr>
            <a:r>
              <a:rPr lang="en-IN" sz="2000" dirty="0" smtClean="0">
                <a:sym typeface="Symbol"/>
              </a:rPr>
              <a:t>Let adj. (A – </a:t>
            </a:r>
            <a:r>
              <a:rPr lang="en-IN" sz="2000" dirty="0" err="1" smtClean="0">
                <a:sym typeface="Symbol"/>
              </a:rPr>
              <a:t>xI</a:t>
            </a:r>
            <a:r>
              <a:rPr lang="en-IN" sz="2000" dirty="0" smtClean="0">
                <a:sym typeface="Symbol"/>
              </a:rPr>
              <a:t>) = B  (A – </a:t>
            </a:r>
            <a:r>
              <a:rPr lang="en-IN" sz="2000" dirty="0" err="1" smtClean="0">
                <a:sym typeface="Symbol"/>
              </a:rPr>
              <a:t>xI</a:t>
            </a:r>
            <a:r>
              <a:rPr lang="en-IN" sz="2000" dirty="0" smtClean="0">
                <a:sym typeface="Symbol"/>
              </a:rPr>
              <a:t>) B = |A – </a:t>
            </a:r>
            <a:r>
              <a:rPr lang="en-IN" sz="2000" dirty="0" err="1" smtClean="0">
                <a:sym typeface="Symbol"/>
              </a:rPr>
              <a:t>xI|I</a:t>
            </a:r>
            <a:r>
              <a:rPr lang="en-IN" sz="2000" dirty="0" smtClean="0">
                <a:sym typeface="Symbol"/>
              </a:rPr>
              <a:t> </a:t>
            </a:r>
          </a:p>
          <a:p>
            <a:pPr>
              <a:buNone/>
            </a:pPr>
            <a:r>
              <a:rPr lang="en-IN" sz="2000" dirty="0" smtClean="0">
                <a:sym typeface="Symbol"/>
              </a:rPr>
              <a:t>(A – </a:t>
            </a:r>
            <a:r>
              <a:rPr lang="en-IN" sz="2000" dirty="0" err="1" smtClean="0">
                <a:sym typeface="Symbol"/>
              </a:rPr>
              <a:t>xI</a:t>
            </a:r>
            <a:r>
              <a:rPr lang="en-IN" sz="2000" dirty="0" smtClean="0">
                <a:sym typeface="Symbol"/>
              </a:rPr>
              <a:t>)B =</a:t>
            </a:r>
          </a:p>
          <a:p>
            <a:pPr>
              <a:buNone/>
            </a:pPr>
            <a:r>
              <a:rPr lang="en-IN" sz="2000" dirty="0" smtClean="0">
                <a:sym typeface="Symbol"/>
              </a:rPr>
              <a:t>  RHS of (1) is matrix polynomial of degree n and A – </a:t>
            </a:r>
            <a:r>
              <a:rPr lang="en-IN" sz="2000" dirty="0" err="1" smtClean="0">
                <a:sym typeface="Symbol"/>
              </a:rPr>
              <a:t>xI</a:t>
            </a:r>
            <a:r>
              <a:rPr lang="en-IN" sz="2000" dirty="0" smtClean="0">
                <a:sym typeface="Symbol"/>
              </a:rPr>
              <a:t> is a matrix polynomial of first degree. Therefore the matrix B is a matrix polynomial of degree (n-1).</a:t>
            </a:r>
          </a:p>
          <a:p>
            <a:pPr>
              <a:buNone/>
            </a:pPr>
            <a:r>
              <a:rPr lang="en-IN" sz="2000" dirty="0" smtClean="0">
                <a:sym typeface="Symbol"/>
              </a:rPr>
              <a:t>Let</a:t>
            </a:r>
          </a:p>
          <a:p>
            <a:pPr>
              <a:buNone/>
            </a:pPr>
            <a:r>
              <a:rPr lang="en-IN" sz="2000" dirty="0" smtClean="0">
                <a:sym typeface="Symbol"/>
              </a:rPr>
              <a:t>Substituting for B in (1) </a:t>
            </a:r>
          </a:p>
          <a:p>
            <a:pPr>
              <a:buNone/>
            </a:pPr>
            <a:endParaRPr lang="en-IN" sz="2000" dirty="0" smtClean="0">
              <a:sym typeface="Symbol"/>
            </a:endParaRPr>
          </a:p>
          <a:p>
            <a:pPr>
              <a:buNone/>
            </a:pPr>
            <a:r>
              <a:rPr lang="en-IN" sz="2000" dirty="0" smtClean="0">
                <a:sym typeface="Symbol"/>
              </a:rPr>
              <a:t>Equating the matrix coefficient from the two sides of (2) </a:t>
            </a:r>
          </a:p>
          <a:p>
            <a:pPr>
              <a:buNone/>
            </a:pPr>
            <a:endParaRPr lang="en-IN" sz="2000" dirty="0" smtClean="0">
              <a:sym typeface="Symbol"/>
            </a:endParaRPr>
          </a:p>
          <a:p>
            <a:pPr>
              <a:buNone/>
            </a:pPr>
            <a:endParaRPr lang="en-IN" sz="2000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676400"/>
            <a:ext cx="8077200" cy="434258"/>
          </a:xfrm>
          <a:prstGeom prst="rect">
            <a:avLst/>
          </a:prstGeom>
          <a:noFill/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81600" y="2057400"/>
            <a:ext cx="5867400" cy="381000"/>
          </a:xfrm>
          <a:prstGeom prst="rect">
            <a:avLst/>
          </a:prstGeom>
          <a:noFill/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7400" y="3124200"/>
            <a:ext cx="6720840" cy="304800"/>
          </a:xfrm>
          <a:prstGeom prst="rect">
            <a:avLst/>
          </a:prstGeom>
          <a:noFill/>
        </p:spPr>
      </p:pic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0" y="4191000"/>
            <a:ext cx="4846320" cy="304800"/>
          </a:xfrm>
          <a:prstGeom prst="rect">
            <a:avLst/>
          </a:prstGeom>
          <a:noFill/>
        </p:spPr>
      </p:pic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4572000"/>
            <a:ext cx="9509760" cy="609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685801"/>
            <a:ext cx="10972800" cy="544036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dirty="0" smtClean="0"/>
              <a:t>			AB</a:t>
            </a:r>
            <a:r>
              <a:rPr lang="en-US" sz="2000" baseline="-25000" dirty="0" smtClean="0"/>
              <a:t>n-1</a:t>
            </a:r>
            <a:r>
              <a:rPr lang="en-US" sz="2000" dirty="0" smtClean="0"/>
              <a:t> 	=  </a:t>
            </a:r>
            <a:r>
              <a:rPr lang="en-US" sz="2000" dirty="0" err="1" smtClean="0"/>
              <a:t>a</a:t>
            </a:r>
            <a:r>
              <a:rPr lang="en-US" sz="2000" baseline="-25000" dirty="0" err="1" smtClean="0"/>
              <a:t>n</a:t>
            </a:r>
            <a:r>
              <a:rPr lang="en-US" sz="2000" dirty="0" err="1" smtClean="0"/>
              <a:t>I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	AB </a:t>
            </a:r>
            <a:r>
              <a:rPr lang="en-US" sz="2000" baseline="-25000" dirty="0" smtClean="0"/>
              <a:t>n-2</a:t>
            </a:r>
            <a:r>
              <a:rPr lang="en-US" sz="2000" dirty="0" smtClean="0"/>
              <a:t> - 	B</a:t>
            </a:r>
            <a:r>
              <a:rPr lang="en-US" sz="2000" baseline="-25000" dirty="0" smtClean="0"/>
              <a:t>n-1</a:t>
            </a:r>
            <a:r>
              <a:rPr lang="en-US" sz="2000" dirty="0" smtClean="0"/>
              <a:t>  	=  a</a:t>
            </a:r>
            <a:r>
              <a:rPr lang="en-US" sz="2000" baseline="-25000" dirty="0" smtClean="0"/>
              <a:t>n-1</a:t>
            </a:r>
            <a:r>
              <a:rPr lang="en-US" sz="2000" dirty="0" smtClean="0"/>
              <a:t>I</a:t>
            </a:r>
          </a:p>
          <a:p>
            <a:pPr>
              <a:buNone/>
            </a:pPr>
            <a:r>
              <a:rPr lang="en-US" sz="2000" dirty="0" smtClean="0"/>
              <a:t>		AB</a:t>
            </a:r>
            <a:r>
              <a:rPr lang="en-US" sz="2000" baseline="-25000" dirty="0" smtClean="0"/>
              <a:t>n-2</a:t>
            </a:r>
            <a:r>
              <a:rPr lang="en-US" sz="2000" dirty="0" smtClean="0"/>
              <a:t>  - 	B</a:t>
            </a:r>
            <a:r>
              <a:rPr lang="en-US" sz="2000" baseline="-25000" dirty="0" smtClean="0"/>
              <a:t>n-2</a:t>
            </a:r>
            <a:r>
              <a:rPr lang="en-US" sz="2000" dirty="0" smtClean="0"/>
              <a:t> 	=  a</a:t>
            </a:r>
            <a:r>
              <a:rPr lang="en-US" sz="2000" baseline="-25000" dirty="0" smtClean="0"/>
              <a:t>n-2</a:t>
            </a:r>
            <a:r>
              <a:rPr lang="en-US" sz="2000" dirty="0" smtClean="0"/>
              <a:t>I</a:t>
            </a:r>
          </a:p>
          <a:p>
            <a:pPr>
              <a:buNone/>
            </a:pPr>
            <a:r>
              <a:rPr lang="en-US" sz="2000" dirty="0" smtClean="0"/>
              <a:t>		------------------------------------------</a:t>
            </a:r>
          </a:p>
          <a:p>
            <a:pPr>
              <a:buNone/>
            </a:pPr>
            <a:r>
              <a:rPr lang="en-US" sz="2000" dirty="0" smtClean="0"/>
              <a:t>		------------------------------------------</a:t>
            </a:r>
          </a:p>
          <a:p>
            <a:pPr>
              <a:buNone/>
            </a:pPr>
            <a:r>
              <a:rPr lang="en-US" sz="2000" dirty="0" smtClean="0"/>
              <a:t>		AB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    -  B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	=  a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I</a:t>
            </a:r>
          </a:p>
          <a:p>
            <a:pPr>
              <a:buNone/>
            </a:pPr>
            <a:r>
              <a:rPr lang="en-US" sz="2000" dirty="0" smtClean="0"/>
              <a:t>		     	-  B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	=  a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I</a:t>
            </a:r>
          </a:p>
          <a:p>
            <a:pPr>
              <a:buNone/>
            </a:pPr>
            <a:r>
              <a:rPr lang="en-US" sz="2000" dirty="0" smtClean="0"/>
              <a:t>Pre multiplying the above matrix equation respectively by I, A, A2, -------- , An, we get</a:t>
            </a:r>
          </a:p>
          <a:p>
            <a:pPr>
              <a:buNone/>
            </a:pPr>
            <a:r>
              <a:rPr lang="en-US" sz="2000" dirty="0" smtClean="0"/>
              <a:t> 		AB</a:t>
            </a:r>
            <a:r>
              <a:rPr lang="en-US" sz="2000" baseline="-25000" dirty="0" smtClean="0"/>
              <a:t>n-1</a:t>
            </a:r>
            <a:r>
              <a:rPr lang="en-US" sz="2000" dirty="0" smtClean="0"/>
              <a:t> 	=  </a:t>
            </a:r>
            <a:r>
              <a:rPr lang="en-US" sz="2000" dirty="0" err="1" smtClean="0"/>
              <a:t>a</a:t>
            </a:r>
            <a:r>
              <a:rPr lang="en-US" sz="2000" baseline="-25000" dirty="0" err="1" smtClean="0"/>
              <a:t>n</a:t>
            </a:r>
            <a:r>
              <a:rPr lang="en-US" sz="2000" dirty="0" err="1" smtClean="0"/>
              <a:t>I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	A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B </a:t>
            </a:r>
            <a:r>
              <a:rPr lang="en-US" sz="2000" baseline="-25000" dirty="0" smtClean="0"/>
              <a:t>n-2</a:t>
            </a:r>
            <a:r>
              <a:rPr lang="en-US" sz="2000" dirty="0" smtClean="0"/>
              <a:t> - 	AB</a:t>
            </a:r>
            <a:r>
              <a:rPr lang="en-US" sz="2000" baseline="-25000" dirty="0" smtClean="0"/>
              <a:t>n-1</a:t>
            </a:r>
            <a:r>
              <a:rPr lang="en-US" sz="2000" dirty="0" smtClean="0"/>
              <a:t>  	=  Aa</a:t>
            </a:r>
            <a:r>
              <a:rPr lang="en-US" sz="2000" baseline="-25000" dirty="0" smtClean="0"/>
              <a:t>n-1</a:t>
            </a:r>
            <a:r>
              <a:rPr lang="en-US" sz="2000" dirty="0" smtClean="0"/>
              <a:t>I</a:t>
            </a:r>
          </a:p>
          <a:p>
            <a:pPr>
              <a:buNone/>
            </a:pPr>
            <a:r>
              <a:rPr lang="en-US" sz="2000" dirty="0" smtClean="0"/>
              <a:t>		A</a:t>
            </a:r>
            <a:r>
              <a:rPr lang="en-US" sz="2000" baseline="30000" dirty="0" smtClean="0"/>
              <a:t>3</a:t>
            </a:r>
            <a:r>
              <a:rPr lang="en-US" sz="2000" dirty="0" smtClean="0"/>
              <a:t>B</a:t>
            </a:r>
            <a:r>
              <a:rPr lang="en-US" sz="2000" baseline="-25000" dirty="0" smtClean="0"/>
              <a:t>n-2</a:t>
            </a:r>
            <a:r>
              <a:rPr lang="en-US" sz="2000" dirty="0" smtClean="0"/>
              <a:t>  - 	A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B</a:t>
            </a:r>
            <a:r>
              <a:rPr lang="en-US" sz="2000" baseline="-25000" dirty="0" smtClean="0"/>
              <a:t>n-2</a:t>
            </a:r>
            <a:r>
              <a:rPr lang="en-US" sz="2000" dirty="0" smtClean="0"/>
              <a:t> 	=  A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n-2</a:t>
            </a:r>
            <a:r>
              <a:rPr lang="en-US" sz="2000" dirty="0" smtClean="0"/>
              <a:t>I</a:t>
            </a:r>
          </a:p>
          <a:p>
            <a:pPr>
              <a:buNone/>
            </a:pPr>
            <a:r>
              <a:rPr lang="en-US" sz="2000" dirty="0" smtClean="0"/>
              <a:t>		------------------------------------------</a:t>
            </a:r>
          </a:p>
          <a:p>
            <a:pPr>
              <a:buNone/>
            </a:pPr>
            <a:r>
              <a:rPr lang="en-US" sz="2000" dirty="0" smtClean="0"/>
              <a:t>		------------------------------------------</a:t>
            </a:r>
          </a:p>
          <a:p>
            <a:pPr>
              <a:buNone/>
            </a:pPr>
            <a:r>
              <a:rPr lang="en-US" sz="2000" dirty="0" smtClean="0"/>
              <a:t>		A</a:t>
            </a:r>
            <a:r>
              <a:rPr lang="en-US" sz="2000" baseline="30000" dirty="0" smtClean="0"/>
              <a:t>n</a:t>
            </a:r>
            <a:r>
              <a:rPr lang="en-US" sz="2000" dirty="0" smtClean="0"/>
              <a:t>B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    -  A</a:t>
            </a:r>
            <a:r>
              <a:rPr lang="en-US" sz="2000" baseline="30000" dirty="0" smtClean="0"/>
              <a:t>n-1</a:t>
            </a:r>
            <a:r>
              <a:rPr lang="en-US" sz="2000" dirty="0" smtClean="0"/>
              <a:t>B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	=  A</a:t>
            </a:r>
            <a:r>
              <a:rPr lang="en-US" sz="2000" baseline="30000" dirty="0" smtClean="0"/>
              <a:t>n-1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I</a:t>
            </a:r>
          </a:p>
          <a:p>
            <a:pPr>
              <a:buNone/>
            </a:pPr>
            <a:r>
              <a:rPr lang="en-US" sz="2000" dirty="0" smtClean="0"/>
              <a:t>		     	-  A</a:t>
            </a:r>
            <a:r>
              <a:rPr lang="en-US" sz="2000" baseline="30000" dirty="0" smtClean="0"/>
              <a:t>n</a:t>
            </a:r>
            <a:r>
              <a:rPr lang="en-US" sz="2000" dirty="0" smtClean="0"/>
              <a:t>B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	=  A</a:t>
            </a:r>
            <a:r>
              <a:rPr lang="en-US" sz="2000" baseline="30000" dirty="0" smtClean="0"/>
              <a:t>n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I</a:t>
            </a:r>
          </a:p>
          <a:p>
            <a:pPr>
              <a:buNone/>
            </a:pPr>
            <a:r>
              <a:rPr lang="en-US" sz="2000" dirty="0" smtClean="0"/>
              <a:t>Adding, we have 0 = </a:t>
            </a:r>
            <a:r>
              <a:rPr lang="en-US" sz="2000" dirty="0" err="1" smtClean="0"/>
              <a:t>a</a:t>
            </a:r>
            <a:r>
              <a:rPr lang="en-US" sz="2000" baseline="-25000" dirty="0" err="1" smtClean="0"/>
              <a:t>n</a:t>
            </a:r>
            <a:r>
              <a:rPr lang="en-US" sz="2000" dirty="0" err="1" smtClean="0"/>
              <a:t>I</a:t>
            </a:r>
            <a:r>
              <a:rPr lang="en-US" sz="2000" dirty="0" smtClean="0"/>
              <a:t> + Aa</a:t>
            </a:r>
            <a:r>
              <a:rPr lang="en-US" sz="2000" baseline="-25000" dirty="0" smtClean="0"/>
              <a:t>n-1</a:t>
            </a:r>
            <a:r>
              <a:rPr lang="en-US" sz="2000" dirty="0" smtClean="0"/>
              <a:t>I + A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n-2</a:t>
            </a:r>
            <a:r>
              <a:rPr lang="en-US" sz="2000" dirty="0" smtClean="0"/>
              <a:t>I + -------------------------- + A</a:t>
            </a:r>
            <a:r>
              <a:rPr lang="en-US" sz="2000" baseline="30000" dirty="0" smtClean="0"/>
              <a:t>n-1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I + A</a:t>
            </a:r>
            <a:r>
              <a:rPr lang="en-US" sz="2000" baseline="30000" dirty="0" smtClean="0"/>
              <a:t>n</a:t>
            </a:r>
            <a:r>
              <a:rPr lang="en-US" sz="2000" dirty="0" smtClean="0"/>
              <a:t>a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I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38201"/>
            <a:ext cx="10972800" cy="528796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a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A</a:t>
            </a:r>
            <a:r>
              <a:rPr lang="en-US" sz="2000" baseline="30000" dirty="0" smtClean="0"/>
              <a:t>n</a:t>
            </a:r>
            <a:r>
              <a:rPr lang="en-US" sz="2000" dirty="0" smtClean="0"/>
              <a:t> + a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A</a:t>
            </a:r>
            <a:r>
              <a:rPr lang="en-US" sz="2000" baseline="30000" dirty="0" smtClean="0"/>
              <a:t>n-1 </a:t>
            </a:r>
            <a:r>
              <a:rPr lang="en-US" sz="2000" dirty="0" smtClean="0"/>
              <a:t> + ----------------------------- + a</a:t>
            </a:r>
            <a:r>
              <a:rPr lang="en-US" sz="2000" baseline="-25000" dirty="0" smtClean="0"/>
              <a:t>n-1</a:t>
            </a:r>
            <a:r>
              <a:rPr lang="en-US" sz="2000" dirty="0" smtClean="0"/>
              <a:t>A + </a:t>
            </a:r>
            <a:r>
              <a:rPr lang="en-US" sz="2000" dirty="0" err="1" smtClean="0"/>
              <a:t>a</a:t>
            </a:r>
            <a:r>
              <a:rPr lang="en-US" sz="2000" baseline="-25000" dirty="0" err="1" smtClean="0"/>
              <a:t>n</a:t>
            </a:r>
            <a:r>
              <a:rPr lang="en-US" sz="2000" dirty="0" err="1" smtClean="0"/>
              <a:t>I</a:t>
            </a:r>
            <a:r>
              <a:rPr lang="en-US" sz="2000" dirty="0" smtClean="0"/>
              <a:t> = 0</a:t>
            </a:r>
          </a:p>
          <a:p>
            <a:pPr>
              <a:buNone/>
            </a:pPr>
            <a:r>
              <a:rPr lang="en-US" sz="2000" dirty="0" smtClean="0"/>
              <a:t>Hence, the matrix A satisfies its characteristic equation.</a:t>
            </a:r>
          </a:p>
          <a:p>
            <a:r>
              <a:rPr lang="en-US" sz="2000" dirty="0" smtClean="0"/>
              <a:t>Unitary Matrix: a square matrix A is said to be unitary if A</a:t>
            </a:r>
            <a:r>
              <a:rPr lang="en-US" sz="2000" baseline="30000" dirty="0" smtClean="0">
                <a:sym typeface="Symbol"/>
              </a:rPr>
              <a:t></a:t>
            </a:r>
            <a:r>
              <a:rPr lang="en-US" sz="2000" dirty="0" smtClean="0">
                <a:sym typeface="Symbol"/>
              </a:rPr>
              <a:t>A = AA</a:t>
            </a:r>
            <a:r>
              <a:rPr lang="en-US" sz="2000" baseline="30000" dirty="0" smtClean="0">
                <a:sym typeface="Symbol"/>
              </a:rPr>
              <a:t></a:t>
            </a:r>
            <a:r>
              <a:rPr lang="en-US" sz="2000" dirty="0" smtClean="0">
                <a:sym typeface="Symbol"/>
              </a:rPr>
              <a:t> = I</a:t>
            </a:r>
          </a:p>
          <a:p>
            <a:r>
              <a:rPr lang="en-US" sz="2000" dirty="0" smtClean="0">
                <a:sym typeface="Symbol"/>
              </a:rPr>
              <a:t>Orthogonal Matrix: a square matrix is said to be orthogonal if A’A = AA’ = I</a:t>
            </a:r>
          </a:p>
          <a:p>
            <a:r>
              <a:rPr lang="en-US" sz="2000" dirty="0" smtClean="0">
                <a:sym typeface="Symbol"/>
              </a:rPr>
              <a:t>A square matrix A = (       ) is called a </a:t>
            </a:r>
            <a:r>
              <a:rPr lang="en-US" sz="2000" dirty="0" err="1" smtClean="0">
                <a:sym typeface="Symbol"/>
              </a:rPr>
              <a:t>Hermitian</a:t>
            </a:r>
            <a:r>
              <a:rPr lang="en-US" sz="2000" dirty="0" smtClean="0">
                <a:sym typeface="Symbol"/>
              </a:rPr>
              <a:t> matrix if                  for all </a:t>
            </a:r>
            <a:r>
              <a:rPr lang="en-US" sz="2000" dirty="0" err="1" smtClean="0">
                <a:sym typeface="Symbol"/>
              </a:rPr>
              <a:t>i</a:t>
            </a:r>
            <a:r>
              <a:rPr lang="en-US" sz="2000" dirty="0" smtClean="0">
                <a:sym typeface="Symbol"/>
              </a:rPr>
              <a:t> , j. </a:t>
            </a:r>
          </a:p>
          <a:p>
            <a:r>
              <a:rPr lang="en-US" sz="2000" dirty="0" smtClean="0">
                <a:sym typeface="Symbol"/>
              </a:rPr>
              <a:t>A </a:t>
            </a:r>
            <a:r>
              <a:rPr lang="en-US" sz="2000" dirty="0" err="1" smtClean="0">
                <a:sym typeface="Symbol"/>
              </a:rPr>
              <a:t>sqaure</a:t>
            </a:r>
            <a:r>
              <a:rPr lang="en-US" sz="2000" dirty="0" smtClean="0">
                <a:sym typeface="Symbol"/>
              </a:rPr>
              <a:t> matrix A = (       ) is called a Skew – </a:t>
            </a:r>
            <a:r>
              <a:rPr lang="en-US" sz="2000" dirty="0" err="1" smtClean="0">
                <a:sym typeface="Symbol"/>
              </a:rPr>
              <a:t>Hermitian</a:t>
            </a:r>
            <a:r>
              <a:rPr lang="en-US" sz="2000" dirty="0" smtClean="0">
                <a:sym typeface="Symbol"/>
              </a:rPr>
              <a:t> matrix if                     for all </a:t>
            </a:r>
            <a:r>
              <a:rPr lang="en-US" sz="2000" dirty="0" err="1" smtClean="0">
                <a:sym typeface="Symbol"/>
              </a:rPr>
              <a:t>i</a:t>
            </a:r>
            <a:r>
              <a:rPr lang="en-US" sz="2000" dirty="0" smtClean="0">
                <a:sym typeface="Symbol"/>
              </a:rPr>
              <a:t> , j. The diagonal element of a Skew – </a:t>
            </a:r>
            <a:r>
              <a:rPr lang="en-US" sz="2000" dirty="0" err="1" smtClean="0">
                <a:sym typeface="Symbol"/>
              </a:rPr>
              <a:t>Hermitian</a:t>
            </a:r>
            <a:r>
              <a:rPr lang="en-US" sz="2000" dirty="0" smtClean="0">
                <a:sym typeface="Symbol"/>
              </a:rPr>
              <a:t> matrix is either zero or purely imaginary. </a:t>
            </a:r>
            <a:endParaRPr lang="en-US" sz="2000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2362200"/>
            <a:ext cx="304800" cy="372533"/>
          </a:xfrm>
          <a:prstGeom prst="rect">
            <a:avLst/>
          </a:prstGeom>
          <a:noFill/>
        </p:spPr>
      </p:pic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1800" y="2362200"/>
            <a:ext cx="917863" cy="381000"/>
          </a:xfrm>
          <a:prstGeom prst="rect">
            <a:avLst/>
          </a:prstGeom>
          <a:noFill/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2743200"/>
            <a:ext cx="304800" cy="372533"/>
          </a:xfrm>
          <a:prstGeom prst="rect">
            <a:avLst/>
          </a:prstGeom>
          <a:noFill/>
        </p:spPr>
      </p:pic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0" y="2743200"/>
            <a:ext cx="990600" cy="335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Statement &amp; Proof of </a:t>
            </a:r>
            <a:r>
              <a:rPr lang="en-IN" b="1" dirty="0" smtClean="0"/>
              <a:t>Cayley – </a:t>
            </a:r>
            <a:r>
              <a:rPr lang="en-IN" b="1" dirty="0" smtClean="0"/>
              <a:t>Hamilton </a:t>
            </a:r>
            <a:r>
              <a:rPr lang="en-IN" b="1" dirty="0" smtClean="0"/>
              <a:t>Theorem.</a:t>
            </a:r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519</TotalTime>
  <Words>288</Words>
  <Application>Microsoft Office PowerPoint</Application>
  <PresentationFormat>Custom</PresentationFormat>
  <Paragraphs>45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   Engineering Mathematics I BMAT 1111    </vt:lpstr>
      <vt:lpstr>Cayley – Hamilton Theorem Every Square matrix satisfies its characteristic equations.</vt:lpstr>
      <vt:lpstr>Slide 3</vt:lpstr>
      <vt:lpstr>Slide 4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FINANCIAL MANAGEMENT</dc:title>
  <dc:creator>DELL</dc:creator>
  <cp:lastModifiedBy>admin</cp:lastModifiedBy>
  <cp:revision>87</cp:revision>
  <dcterms:created xsi:type="dcterms:W3CDTF">2020-11-12T04:35:12Z</dcterms:created>
  <dcterms:modified xsi:type="dcterms:W3CDTF">2023-06-14T09:12:39Z</dcterms:modified>
</cp:coreProperties>
</file>