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381" r:id="rId4"/>
    <p:sldId id="383" r:id="rId5"/>
    <p:sldId id="382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5" r:id="rId17"/>
    <p:sldId id="394" r:id="rId18"/>
    <p:sldId id="396" r:id="rId19"/>
    <p:sldId id="397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60" d="100"/>
          <a:sy n="60" d="100"/>
        </p:scale>
        <p:origin x="-912" y="-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67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</a:t>
            </a:r>
            <a: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-I </a:t>
            </a:r>
            <a:r>
              <a:rPr lang="en-IN" sz="5300" b="1" dirty="0">
                <a:solidFill>
                  <a:srgbClr val="7030A0"/>
                </a:solidFill>
                <a:latin typeface="American Typewriter" panose="02090604020004020304" pitchFamily="18" charset="77"/>
              </a:rPr>
              <a:t>(</a:t>
            </a:r>
            <a:r>
              <a:rPr lang="en-IN" sz="5300" b="1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BMAT-1111)</a:t>
            </a:r>
            <a:r>
              <a:rPr lang="en-IN" b="1" dirty="0"/>
              <a:t/>
            </a:r>
            <a:br>
              <a:rPr lang="en-IN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572000"/>
            <a:ext cx="462615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7100" dirty="0"/>
              <a:t>Prepared by: Sachin Syan</a:t>
            </a:r>
            <a:r>
              <a:rPr lang="en-US" sz="7100" dirty="0"/>
              <a:t/>
            </a:r>
            <a:br>
              <a:rPr lang="en-US" sz="7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819400"/>
            <a:ext cx="6248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>
                <a:solidFill>
                  <a:srgbClr val="7030A0"/>
                </a:solidFill>
                <a:latin typeface="+mn-lt"/>
              </a:rPr>
            </a:br>
            <a:r>
              <a:rPr lang="en-US" sz="12800" dirty="0">
                <a:latin typeface="+mn-lt"/>
              </a:rPr>
              <a:t>Course Name: </a:t>
            </a:r>
            <a:r>
              <a:rPr lang="en-IN" sz="12800" dirty="0" smtClean="0">
                <a:latin typeface="+mn-lt"/>
              </a:rPr>
              <a:t>B.Tech (CSE)</a:t>
            </a:r>
            <a:r>
              <a:rPr lang="en-US" sz="12800" dirty="0">
                <a:latin typeface="+mn-lt"/>
              </a:rPr>
              <a:t/>
            </a:r>
            <a:br>
              <a:rPr lang="en-US" sz="12800" dirty="0">
                <a:latin typeface="+mn-lt"/>
              </a:rPr>
            </a:br>
            <a:r>
              <a:rPr lang="en-US" sz="12800" dirty="0">
                <a:latin typeface="+mn-lt"/>
              </a:rPr>
              <a:t>Semester:</a:t>
            </a:r>
            <a:r>
              <a:rPr lang="en-IN" sz="12800" dirty="0">
                <a:latin typeface="+mn-lt"/>
              </a:rPr>
              <a:t> </a:t>
            </a:r>
            <a:r>
              <a:rPr lang="en-IN" sz="12800" dirty="0" smtClean="0">
                <a:latin typeface="+mn-lt"/>
              </a:rPr>
              <a:t>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0"/>
            <a:ext cx="10360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Exponential Function of a Complex Variable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1066800" y="1677443"/>
            <a:ext cx="6400800" cy="37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 b="18372"/>
          <a:stretch>
            <a:fillRect/>
          </a:stretch>
        </p:blipFill>
        <p:spPr bwMode="auto">
          <a:xfrm>
            <a:off x="7528560" y="1591734"/>
            <a:ext cx="1005840" cy="46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lum bright="-46000" contrast="72000"/>
          </a:blip>
          <a:srcRect/>
          <a:stretch>
            <a:fillRect/>
          </a:stretch>
        </p:blipFill>
        <p:spPr bwMode="auto">
          <a:xfrm>
            <a:off x="2499360" y="2590800"/>
            <a:ext cx="5120640" cy="112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46000" contrast="72000"/>
          </a:blip>
          <a:srcRect/>
          <a:stretch>
            <a:fillRect/>
          </a:stretch>
        </p:blipFill>
        <p:spPr bwMode="auto">
          <a:xfrm>
            <a:off x="1752600" y="4038600"/>
            <a:ext cx="7315200" cy="11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lum bright="-46000" contrast="72000"/>
          </a:blip>
          <a:srcRect/>
          <a:stretch>
            <a:fillRect/>
          </a:stretch>
        </p:blipFill>
        <p:spPr bwMode="auto">
          <a:xfrm>
            <a:off x="1752600" y="26289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446" y="0"/>
            <a:ext cx="9592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Circular Functions of a Complex Variable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 l="17476" b="10444"/>
          <a:stretch>
            <a:fillRect/>
          </a:stretch>
        </p:blipFill>
        <p:spPr bwMode="auto">
          <a:xfrm>
            <a:off x="1905000" y="914381"/>
            <a:ext cx="7772400" cy="9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914400" y="2057400"/>
            <a:ext cx="9509760" cy="166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lum bright="-46000" contrast="72000"/>
          </a:blip>
          <a:srcRect/>
          <a:stretch>
            <a:fillRect/>
          </a:stretch>
        </p:blipFill>
        <p:spPr bwMode="auto">
          <a:xfrm>
            <a:off x="914400" y="3830281"/>
            <a:ext cx="10972800" cy="196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6764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lum bright="-46000" contrast="72000"/>
          </a:blip>
          <a:srcRect/>
          <a:stretch>
            <a:fillRect/>
          </a:stretch>
        </p:blipFill>
        <p:spPr bwMode="auto">
          <a:xfrm>
            <a:off x="457200" y="977628"/>
            <a:ext cx="1371600" cy="3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1569720" y="1066800"/>
            <a:ext cx="7955280" cy="39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1554480" y="1622235"/>
            <a:ext cx="8412480" cy="39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89446" y="0"/>
            <a:ext cx="9592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Circular Functions of a Complex Variable</a:t>
            </a: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1447800" y="914400"/>
            <a:ext cx="7040880" cy="39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1371600" y="1421615"/>
            <a:ext cx="10241280" cy="49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9446" y="0"/>
            <a:ext cx="9592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Circular Functions of a Complex Variable</a:t>
            </a: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533400" y="1317228"/>
            <a:ext cx="10789920" cy="35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038600" y="14478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9446" y="0"/>
            <a:ext cx="9592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Circular Functions of a Complex Variable</a:t>
            </a: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777240" y="914399"/>
            <a:ext cx="8595360" cy="49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209800" y="10668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9446" y="0"/>
            <a:ext cx="9592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Circular Functions of a Complex Variable</a:t>
            </a: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1905000" y="990600"/>
            <a:ext cx="7223760" cy="30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2209800" y="4033710"/>
            <a:ext cx="5212080" cy="229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lum bright="-46000" contrast="72000"/>
          </a:blip>
          <a:srcRect/>
          <a:stretch>
            <a:fillRect/>
          </a:stretch>
        </p:blipFill>
        <p:spPr bwMode="auto">
          <a:xfrm>
            <a:off x="1219200" y="45720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89446" y="0"/>
            <a:ext cx="95927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Circular Functions of a Complex Variable</a:t>
            </a:r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304800" y="834555"/>
            <a:ext cx="10332720" cy="79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1676400" y="1581606"/>
            <a:ext cx="6492240" cy="8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-76200"/>
            <a:ext cx="7821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Logarithms of Complex Numbers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990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bright="-46000" contrast="72000"/>
          </a:blip>
          <a:srcRect/>
          <a:stretch>
            <a:fillRect/>
          </a:stretch>
        </p:blipFill>
        <p:spPr bwMode="auto">
          <a:xfrm>
            <a:off x="762000" y="2655276"/>
            <a:ext cx="548640" cy="37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lum bright="-46000" contrast="72000"/>
          </a:blip>
          <a:srcRect/>
          <a:stretch>
            <a:fillRect/>
          </a:stretch>
        </p:blipFill>
        <p:spPr bwMode="auto">
          <a:xfrm>
            <a:off x="1752599" y="2746834"/>
            <a:ext cx="9418320" cy="25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10668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-76200"/>
            <a:ext cx="7821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Logarithms of Complex Numbers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8382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4511040" y="3595715"/>
            <a:ext cx="7406640" cy="17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792480" y="1307592"/>
            <a:ext cx="8961120" cy="23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lum bright="-46000" contrast="72000"/>
          </a:blip>
          <a:srcRect/>
          <a:stretch>
            <a:fillRect/>
          </a:stretch>
        </p:blipFill>
        <p:spPr bwMode="auto">
          <a:xfrm>
            <a:off x="381000" y="3505200"/>
            <a:ext cx="8686800" cy="157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2819400" y="4953000"/>
            <a:ext cx="6766560" cy="144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lum bright="-46000" contrast="72000"/>
          </a:blip>
          <a:srcRect/>
          <a:stretch>
            <a:fillRect/>
          </a:stretch>
        </p:blipFill>
        <p:spPr bwMode="auto">
          <a:xfrm>
            <a:off x="0" y="914386"/>
            <a:ext cx="11155680" cy="3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lum bright="-46000" contrast="72000"/>
          </a:blip>
          <a:srcRect/>
          <a:stretch>
            <a:fillRect/>
          </a:stretch>
        </p:blipFill>
        <p:spPr bwMode="auto">
          <a:xfrm>
            <a:off x="11049000" y="990600"/>
            <a:ext cx="1097280" cy="2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53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-76200"/>
            <a:ext cx="7092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General Exponential Function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lum bright="-46000" contrast="72000"/>
          </a:blip>
          <a:srcRect/>
          <a:stretch>
            <a:fillRect/>
          </a:stretch>
        </p:blipFill>
        <p:spPr bwMode="auto">
          <a:xfrm>
            <a:off x="3962400" y="1339648"/>
            <a:ext cx="2560320" cy="41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lum bright="-46000" contrast="72000"/>
          </a:blip>
          <a:srcRect/>
          <a:stretch>
            <a:fillRect/>
          </a:stretch>
        </p:blipFill>
        <p:spPr bwMode="auto">
          <a:xfrm>
            <a:off x="228599" y="1828800"/>
            <a:ext cx="9144000" cy="11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lum bright="-46000" contrast="72000"/>
          </a:blip>
          <a:srcRect/>
          <a:stretch>
            <a:fillRect/>
          </a:stretch>
        </p:blipFill>
        <p:spPr bwMode="auto">
          <a:xfrm>
            <a:off x="0" y="2971800"/>
            <a:ext cx="11795760" cy="37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219200" y="30480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lum bright="-46000" contrast="72000"/>
          </a:blip>
          <a:srcRect/>
          <a:stretch>
            <a:fillRect/>
          </a:stretch>
        </p:blipFill>
        <p:spPr bwMode="auto">
          <a:xfrm>
            <a:off x="1828800" y="3352800"/>
            <a:ext cx="731520" cy="3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914400" y="3733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 Discussed</a:t>
            </a: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C7AE05A-CAD6-9F1B-B287-C9EBF9BBE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1"/>
            <a:ext cx="11582400" cy="38862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Expansion of Cos</a:t>
            </a:r>
            <a:r>
              <a:rPr lang="en-US" sz="4000" baseline="30000" dirty="0" smtClean="0"/>
              <a:t> </a:t>
            </a:r>
            <a:r>
              <a:rPr lang="en-US" sz="4000" dirty="0" smtClean="0">
                <a:sym typeface="Symbol"/>
              </a:rPr>
              <a:t>n and </a:t>
            </a:r>
            <a:r>
              <a:rPr lang="en-US" sz="4000" dirty="0" smtClean="0"/>
              <a:t>Sin</a:t>
            </a:r>
            <a:r>
              <a:rPr lang="en-US" sz="4000" baseline="30000" dirty="0" smtClean="0"/>
              <a:t> </a:t>
            </a:r>
            <a:r>
              <a:rPr lang="en-US" sz="4000" dirty="0" smtClean="0">
                <a:sym typeface="Symbol"/>
              </a:rPr>
              <a:t>n</a:t>
            </a:r>
          </a:p>
          <a:p>
            <a:r>
              <a:rPr lang="en-US" sz="4000" dirty="0" smtClean="0"/>
              <a:t>Expansion of tan</a:t>
            </a:r>
            <a:r>
              <a:rPr lang="en-US" sz="4000" baseline="30000" dirty="0" smtClean="0"/>
              <a:t> </a:t>
            </a:r>
            <a:r>
              <a:rPr lang="en-US" sz="4000" dirty="0" smtClean="0">
                <a:sym typeface="Symbol"/>
              </a:rPr>
              <a:t>n </a:t>
            </a:r>
          </a:p>
          <a:p>
            <a:r>
              <a:rPr lang="en-US" sz="4000" dirty="0" smtClean="0"/>
              <a:t>Expansion of tan</a:t>
            </a:r>
            <a:r>
              <a:rPr lang="en-US" sz="4000" baseline="30000" dirty="0" smtClean="0"/>
              <a:t> </a:t>
            </a:r>
            <a:r>
              <a:rPr lang="en-US" sz="4000" dirty="0" smtClean="0">
                <a:sym typeface="Symbol"/>
              </a:rPr>
              <a:t>(</a:t>
            </a:r>
            <a:r>
              <a:rPr lang="en-US" sz="4000" baseline="-25000" dirty="0" smtClean="0">
                <a:sym typeface="Symbol"/>
              </a:rPr>
              <a:t>1</a:t>
            </a:r>
            <a:r>
              <a:rPr lang="en-US" sz="4000" dirty="0" smtClean="0">
                <a:sym typeface="Symbol"/>
              </a:rPr>
              <a:t> + </a:t>
            </a:r>
            <a:r>
              <a:rPr lang="en-US" sz="4000" baseline="-25000" dirty="0" smtClean="0">
                <a:sym typeface="Symbol"/>
              </a:rPr>
              <a:t>2</a:t>
            </a:r>
            <a:r>
              <a:rPr lang="en-US" sz="4000" dirty="0" smtClean="0">
                <a:sym typeface="Symbol"/>
              </a:rPr>
              <a:t> + </a:t>
            </a:r>
            <a:r>
              <a:rPr lang="en-US" sz="4000" baseline="-25000" dirty="0" smtClean="0">
                <a:sym typeface="Symbol"/>
              </a:rPr>
              <a:t>3</a:t>
            </a:r>
            <a:r>
              <a:rPr lang="en-US" sz="4000" dirty="0" smtClean="0">
                <a:sym typeface="Symbol"/>
              </a:rPr>
              <a:t> + …+ </a:t>
            </a:r>
            <a:r>
              <a:rPr lang="en-US" sz="4000" baseline="-25000" dirty="0" smtClean="0">
                <a:sym typeface="Symbol"/>
              </a:rPr>
              <a:t>n</a:t>
            </a:r>
            <a:r>
              <a:rPr lang="en-US" sz="4000" dirty="0" smtClean="0">
                <a:sym typeface="Symbol"/>
              </a:rPr>
              <a:t> )</a:t>
            </a:r>
          </a:p>
          <a:p>
            <a:r>
              <a:rPr lang="en-US" sz="4000" dirty="0" smtClean="0">
                <a:sym typeface="Symbol"/>
              </a:rPr>
              <a:t>Exponential Function of a Complex Variable</a:t>
            </a:r>
          </a:p>
          <a:p>
            <a:r>
              <a:rPr lang="en-US" sz="4000" dirty="0" smtClean="0">
                <a:sym typeface="Symbol"/>
              </a:rPr>
              <a:t>Circular Functions of a Complex Variable</a:t>
            </a:r>
          </a:p>
          <a:p>
            <a:r>
              <a:rPr lang="en-US" sz="4000" dirty="0" smtClean="0">
                <a:sym typeface="Symbol"/>
              </a:rPr>
              <a:t>Logarithmic of Complex Numbers</a:t>
            </a:r>
          </a:p>
          <a:p>
            <a:r>
              <a:rPr lang="en-US" sz="4000" dirty="0" smtClean="0">
                <a:sym typeface="Symbol"/>
              </a:rPr>
              <a:t>General Exponential Function</a:t>
            </a:r>
          </a:p>
          <a:p>
            <a:endParaRPr lang="en-IN" sz="6000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Topics Discussed in Next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>
            <a:normAutofit/>
          </a:bodyPr>
          <a:lstStyle/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/>
          </a:p>
          <a:p>
            <a:endParaRPr lang="en-US" sz="2800" dirty="0" smtClean="0">
              <a:effectLst/>
            </a:endParaRPr>
          </a:p>
          <a:p>
            <a:endParaRPr lang="en-US" sz="2800" dirty="0" smtClean="0">
              <a:effectLst/>
            </a:endParaRPr>
          </a:p>
          <a:p>
            <a:endParaRPr lang="el-GR" sz="2800" dirty="0">
              <a:effectLst/>
            </a:endParaRPr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C7AE05A-CAD6-9F1B-B287-C9EBF9BBE782}"/>
              </a:ext>
            </a:extLst>
          </p:cNvPr>
          <p:cNvSpPr txBox="1">
            <a:spLocks/>
          </p:cNvSpPr>
          <p:nvPr/>
        </p:nvSpPr>
        <p:spPr>
          <a:xfrm>
            <a:off x="381000" y="1447801"/>
            <a:ext cx="11582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60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="" xmlns:a16="http://schemas.microsoft.com/office/drawing/2014/main" id="{CC7AE05A-CAD6-9F1B-B287-C9EBF9BBE782}"/>
              </a:ext>
            </a:extLst>
          </p:cNvPr>
          <p:cNvSpPr txBox="1">
            <a:spLocks/>
          </p:cNvSpPr>
          <p:nvPr/>
        </p:nvSpPr>
        <p:spPr>
          <a:xfrm>
            <a:off x="533400" y="1600201"/>
            <a:ext cx="11582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Hyperbolic Functions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smtClean="0">
                <a:sym typeface="Symbol"/>
              </a:rPr>
              <a:t>Inverse Trigonometric Functions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Inverse Hyperbolic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Functions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+ i S Method of Summation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52400"/>
            <a:ext cx="7350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Cos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n and </a:t>
            </a:r>
            <a:r>
              <a:rPr lang="en-US" sz="4400" b="1" dirty="0" smtClean="0"/>
              <a:t>Sin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n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-29000" contrast="58000"/>
          </a:blip>
          <a:srcRect/>
          <a:stretch>
            <a:fillRect/>
          </a:stretch>
        </p:blipFill>
        <p:spPr bwMode="auto">
          <a:xfrm>
            <a:off x="533399" y="949404"/>
            <a:ext cx="6949440" cy="15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lum bright="-29000" contrast="58000"/>
          </a:blip>
          <a:srcRect/>
          <a:stretch>
            <a:fillRect/>
          </a:stretch>
        </p:blipFill>
        <p:spPr bwMode="auto">
          <a:xfrm>
            <a:off x="685800" y="2514600"/>
            <a:ext cx="11338560" cy="386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9812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52400"/>
            <a:ext cx="7350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Cos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n and </a:t>
            </a:r>
            <a:r>
              <a:rPr lang="en-US" sz="4400" b="1" dirty="0" smtClean="0"/>
              <a:t>Sin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n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9906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9000" contrast="58000"/>
          </a:blip>
          <a:srcRect/>
          <a:stretch>
            <a:fillRect/>
          </a:stretch>
        </p:blipFill>
        <p:spPr bwMode="auto">
          <a:xfrm>
            <a:off x="213360" y="1360354"/>
            <a:ext cx="11521440" cy="36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3616" y="152400"/>
            <a:ext cx="4893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tan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n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29000" contrast="58000"/>
          </a:blip>
          <a:srcRect/>
          <a:stretch>
            <a:fillRect/>
          </a:stretch>
        </p:blipFill>
        <p:spPr bwMode="auto">
          <a:xfrm>
            <a:off x="457199" y="1360111"/>
            <a:ext cx="10789920" cy="115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219200" y="2895600"/>
            <a:ext cx="9022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tan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(</a:t>
            </a:r>
            <a:r>
              <a:rPr lang="en-US" sz="4400" b="1" baseline="-25000" dirty="0" smtClean="0">
                <a:sym typeface="Symbol"/>
              </a:rPr>
              <a:t>1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2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3</a:t>
            </a:r>
            <a:r>
              <a:rPr lang="en-US" sz="4400" b="1" dirty="0" smtClean="0">
                <a:sym typeface="Symbol"/>
              </a:rPr>
              <a:t> + …+ </a:t>
            </a:r>
            <a:r>
              <a:rPr lang="en-US" sz="4400" b="1" baseline="-25000" dirty="0" smtClean="0">
                <a:sym typeface="Symbol"/>
              </a:rPr>
              <a:t>n</a:t>
            </a:r>
            <a:r>
              <a:rPr lang="en-US" sz="4400" b="1" dirty="0" smtClean="0">
                <a:sym typeface="Symbol"/>
              </a:rPr>
              <a:t> 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29000" contrast="58000"/>
          </a:blip>
          <a:srcRect/>
          <a:stretch>
            <a:fillRect/>
          </a:stretch>
        </p:blipFill>
        <p:spPr bwMode="auto">
          <a:xfrm>
            <a:off x="2362200" y="3962397"/>
            <a:ext cx="6766560" cy="85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9000" contrast="58000"/>
          </a:blip>
          <a:srcRect/>
          <a:stretch>
            <a:fillRect/>
          </a:stretch>
        </p:blipFill>
        <p:spPr bwMode="auto">
          <a:xfrm>
            <a:off x="-60960" y="5181600"/>
            <a:ext cx="12252960" cy="7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0"/>
            <a:ext cx="9022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tan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(</a:t>
            </a:r>
            <a:r>
              <a:rPr lang="en-US" sz="4400" b="1" baseline="-25000" dirty="0" smtClean="0">
                <a:sym typeface="Symbol"/>
              </a:rPr>
              <a:t>1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2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3</a:t>
            </a:r>
            <a:r>
              <a:rPr lang="en-US" sz="4400" b="1" dirty="0" smtClean="0">
                <a:sym typeface="Symbol"/>
              </a:rPr>
              <a:t> + …+ </a:t>
            </a:r>
            <a:r>
              <a:rPr lang="en-US" sz="4400" b="1" baseline="-25000" dirty="0" smtClean="0">
                <a:sym typeface="Symbol"/>
              </a:rPr>
              <a:t>n</a:t>
            </a:r>
            <a:r>
              <a:rPr lang="en-US" sz="4400" b="1" dirty="0" smtClean="0">
                <a:sym typeface="Symbol"/>
              </a:rPr>
              <a:t> 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9000" contrast="58000"/>
          </a:blip>
          <a:srcRect/>
          <a:stretch>
            <a:fillRect/>
          </a:stretch>
        </p:blipFill>
        <p:spPr bwMode="auto">
          <a:xfrm>
            <a:off x="0" y="838180"/>
            <a:ext cx="12070080" cy="4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bright="-29000" contrast="58000"/>
          </a:blip>
          <a:srcRect/>
          <a:stretch>
            <a:fillRect/>
          </a:stretch>
        </p:blipFill>
        <p:spPr bwMode="auto">
          <a:xfrm>
            <a:off x="1447799" y="1352550"/>
            <a:ext cx="8229600" cy="3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lum bright="-29000" contrast="58000"/>
          </a:blip>
          <a:srcRect/>
          <a:stretch>
            <a:fillRect/>
          </a:stretch>
        </p:blipFill>
        <p:spPr bwMode="auto">
          <a:xfrm>
            <a:off x="1523999" y="2057388"/>
            <a:ext cx="8778240" cy="4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lum bright="-29000" contrast="58000"/>
          </a:blip>
          <a:srcRect/>
          <a:stretch>
            <a:fillRect/>
          </a:stretch>
        </p:blipFill>
        <p:spPr bwMode="auto">
          <a:xfrm>
            <a:off x="685800" y="2057400"/>
            <a:ext cx="457200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lum bright="-29000" contrast="58000"/>
          </a:blip>
          <a:srcRect b="60095"/>
          <a:stretch>
            <a:fillRect/>
          </a:stretch>
        </p:blipFill>
        <p:spPr bwMode="auto">
          <a:xfrm>
            <a:off x="1524000" y="2819388"/>
            <a:ext cx="7955280" cy="218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0"/>
            <a:ext cx="9022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tan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(</a:t>
            </a:r>
            <a:r>
              <a:rPr lang="en-US" sz="4400" b="1" baseline="-25000" dirty="0" smtClean="0">
                <a:sym typeface="Symbol"/>
              </a:rPr>
              <a:t>1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2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3</a:t>
            </a:r>
            <a:r>
              <a:rPr lang="en-US" sz="4400" b="1" dirty="0" smtClean="0">
                <a:sym typeface="Symbol"/>
              </a:rPr>
              <a:t> + …+ </a:t>
            </a:r>
            <a:r>
              <a:rPr lang="en-US" sz="4400" b="1" baseline="-25000" dirty="0" smtClean="0">
                <a:sym typeface="Symbol"/>
              </a:rPr>
              <a:t>n</a:t>
            </a:r>
            <a:r>
              <a:rPr lang="en-US" sz="4400" b="1" dirty="0" smtClean="0">
                <a:sym typeface="Symbol"/>
              </a:rPr>
              <a:t> 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29000" contrast="58000"/>
          </a:blip>
          <a:srcRect t="39905"/>
          <a:stretch>
            <a:fillRect/>
          </a:stretch>
        </p:blipFill>
        <p:spPr bwMode="auto">
          <a:xfrm>
            <a:off x="1676400" y="1219200"/>
            <a:ext cx="7772400" cy="321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0"/>
            <a:ext cx="9022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Expansion of tan</a:t>
            </a:r>
            <a:r>
              <a:rPr lang="en-US" sz="4400" b="1" baseline="30000" dirty="0" smtClean="0"/>
              <a:t> </a:t>
            </a:r>
            <a:r>
              <a:rPr lang="en-US" sz="4400" b="1" dirty="0" smtClean="0">
                <a:sym typeface="Symbol"/>
              </a:rPr>
              <a:t>(</a:t>
            </a:r>
            <a:r>
              <a:rPr lang="en-US" sz="4400" b="1" baseline="-25000" dirty="0" smtClean="0">
                <a:sym typeface="Symbol"/>
              </a:rPr>
              <a:t>1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2</a:t>
            </a:r>
            <a:r>
              <a:rPr lang="en-US" sz="4400" b="1" dirty="0" smtClean="0">
                <a:sym typeface="Symbol"/>
              </a:rPr>
              <a:t> + </a:t>
            </a:r>
            <a:r>
              <a:rPr lang="en-US" sz="4400" b="1" baseline="-25000" dirty="0" smtClean="0">
                <a:sym typeface="Symbol"/>
              </a:rPr>
              <a:t>3</a:t>
            </a:r>
            <a:r>
              <a:rPr lang="en-US" sz="4400" b="1" dirty="0" smtClean="0">
                <a:sym typeface="Symbol"/>
              </a:rPr>
              <a:t> + …+ </a:t>
            </a:r>
            <a:r>
              <a:rPr lang="en-US" sz="4400" b="1" baseline="-25000" dirty="0" smtClean="0">
                <a:sym typeface="Symbol"/>
              </a:rPr>
              <a:t>n</a:t>
            </a:r>
            <a:r>
              <a:rPr lang="en-US" sz="4400" b="1" dirty="0" smtClean="0">
                <a:sym typeface="Symbol"/>
              </a:rPr>
              <a:t> 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lum bright="-29000" contrast="58000"/>
          </a:blip>
          <a:srcRect/>
          <a:stretch>
            <a:fillRect/>
          </a:stretch>
        </p:blipFill>
        <p:spPr bwMode="auto">
          <a:xfrm>
            <a:off x="685800" y="2015836"/>
            <a:ext cx="457200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lum bright="-29000" contrast="58000"/>
          </a:blip>
          <a:srcRect/>
          <a:stretch>
            <a:fillRect/>
          </a:stretch>
        </p:blipFill>
        <p:spPr bwMode="auto">
          <a:xfrm>
            <a:off x="380999" y="838182"/>
            <a:ext cx="9326880" cy="6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lum bright="-29000" contrast="58000"/>
          </a:blip>
          <a:srcRect/>
          <a:stretch>
            <a:fillRect/>
          </a:stretch>
        </p:blipFill>
        <p:spPr bwMode="auto">
          <a:xfrm>
            <a:off x="1524000" y="1981200"/>
            <a:ext cx="7132320" cy="54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lum bright="-29000" contrast="58000"/>
          </a:blip>
          <a:srcRect/>
          <a:stretch>
            <a:fillRect/>
          </a:stretch>
        </p:blipFill>
        <p:spPr bwMode="auto">
          <a:xfrm>
            <a:off x="1524000" y="2590800"/>
            <a:ext cx="8412480" cy="348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Computer Science &amp; Engineering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6200" y="0"/>
            <a:ext cx="10360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ym typeface="Symbol"/>
              </a:rPr>
              <a:t>Exponential Function of a Complex Variable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9200" y="914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bright="-46000" contrast="72000"/>
          </a:blip>
          <a:srcRect/>
          <a:stretch>
            <a:fillRect/>
          </a:stretch>
        </p:blipFill>
        <p:spPr bwMode="auto">
          <a:xfrm>
            <a:off x="30480" y="1066800"/>
            <a:ext cx="12161520" cy="72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lum bright="-52000" contrast="72000"/>
          </a:blip>
          <a:srcRect/>
          <a:stretch>
            <a:fillRect/>
          </a:stretch>
        </p:blipFill>
        <p:spPr bwMode="auto">
          <a:xfrm>
            <a:off x="533400" y="2133600"/>
            <a:ext cx="6766560" cy="6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lum bright="-41000" contrast="65000"/>
          </a:blip>
          <a:srcRect/>
          <a:stretch>
            <a:fillRect/>
          </a:stretch>
        </p:blipFill>
        <p:spPr bwMode="auto">
          <a:xfrm>
            <a:off x="762000" y="3124200"/>
            <a:ext cx="7589520" cy="70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lum bright="-41000" contrast="65000"/>
          </a:blip>
          <a:srcRect/>
          <a:stretch>
            <a:fillRect/>
          </a:stretch>
        </p:blipFill>
        <p:spPr bwMode="auto">
          <a:xfrm>
            <a:off x="1447800" y="4038599"/>
            <a:ext cx="10698480" cy="6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lum bright="-41000" contrast="65000"/>
          </a:blip>
          <a:srcRect/>
          <a:stretch>
            <a:fillRect/>
          </a:stretch>
        </p:blipFill>
        <p:spPr bwMode="auto">
          <a:xfrm>
            <a:off x="1523999" y="4857926"/>
            <a:ext cx="8138160" cy="70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6592790</TotalTime>
  <Words>425</Words>
  <Application>Microsoft Office PowerPoint</Application>
  <PresentationFormat>Custom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Engineering Mathematics-I (BMAT-1111) 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429</cp:revision>
  <dcterms:created xsi:type="dcterms:W3CDTF">2020-11-12T04:35:12Z</dcterms:created>
  <dcterms:modified xsi:type="dcterms:W3CDTF">2023-08-03T06:28:34Z</dcterms:modified>
</cp:coreProperties>
</file>