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46" r:id="rId1"/>
  </p:sldMasterIdLst>
  <p:notesMasterIdLst>
    <p:notesMasterId r:id="rId27"/>
  </p:notesMasterIdLst>
  <p:handoutMasterIdLst>
    <p:handoutMasterId r:id="rId28"/>
  </p:handoutMasterIdLst>
  <p:sldIdLst>
    <p:sldId id="354" r:id="rId2"/>
    <p:sldId id="348" r:id="rId3"/>
    <p:sldId id="256" r:id="rId4"/>
    <p:sldId id="335" r:id="rId5"/>
    <p:sldId id="349" r:id="rId6"/>
    <p:sldId id="350" r:id="rId7"/>
    <p:sldId id="257" r:id="rId8"/>
    <p:sldId id="346" r:id="rId9"/>
    <p:sldId id="327" r:id="rId10"/>
    <p:sldId id="258" r:id="rId11"/>
    <p:sldId id="278" r:id="rId12"/>
    <p:sldId id="259" r:id="rId13"/>
    <p:sldId id="260" r:id="rId14"/>
    <p:sldId id="282" r:id="rId15"/>
    <p:sldId id="261" r:id="rId16"/>
    <p:sldId id="283" r:id="rId17"/>
    <p:sldId id="263" r:id="rId18"/>
    <p:sldId id="264" r:id="rId19"/>
    <p:sldId id="265" r:id="rId20"/>
    <p:sldId id="329" r:id="rId21"/>
    <p:sldId id="266" r:id="rId22"/>
    <p:sldId id="345" r:id="rId23"/>
    <p:sldId id="351" r:id="rId24"/>
    <p:sldId id="353" r:id="rId25"/>
    <p:sldId id="352" r:id="rId26"/>
  </p:sldIdLst>
  <p:sldSz cx="13716000" cy="9144000"/>
  <p:notesSz cx="6881813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1pPr>
    <a:lvl2pPr marL="652235" indent="-195193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2pPr>
    <a:lvl3pPr marL="1304470" indent="-390386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3pPr>
    <a:lvl4pPr marL="1958294" indent="-587166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4pPr>
    <a:lvl5pPr marL="2610528" indent="-782359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5pPr>
    <a:lvl6pPr marL="2285200" algn="l" defTabSz="914080" rtl="0" eaLnBrk="1" latinLnBrk="0" hangingPunct="1"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6pPr>
    <a:lvl7pPr marL="2742240" algn="l" defTabSz="914080" rtl="0" eaLnBrk="1" latinLnBrk="0" hangingPunct="1"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7pPr>
    <a:lvl8pPr marL="3199280" algn="l" defTabSz="914080" rtl="0" eaLnBrk="1" latinLnBrk="0" hangingPunct="1"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8pPr>
    <a:lvl9pPr marL="3656320" algn="l" defTabSz="914080" rtl="0" eaLnBrk="1" latinLnBrk="0" hangingPunct="1"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0000FF"/>
    <a:srgbClr val="FF0000"/>
    <a:srgbClr val="CC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51" d="100"/>
          <a:sy n="51" d="100"/>
        </p:scale>
        <p:origin x="-1194" y="-90"/>
      </p:cViewPr>
      <p:guideLst>
        <p:guide orient="horz" pos="1536"/>
        <p:guide pos="1961"/>
      </p:guideLst>
    </p:cSldViewPr>
  </p:slideViewPr>
  <p:outlineViewPr>
    <p:cViewPr>
      <p:scale>
        <a:sx n="33" d="100"/>
        <a:sy n="33" d="100"/>
      </p:scale>
      <p:origin x="0" y="34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4" d="100"/>
          <a:sy n="64" d="100"/>
        </p:scale>
        <p:origin x="-1914" y="-84"/>
      </p:cViewPr>
      <p:guideLst>
        <p:guide orient="horz" pos="2928"/>
        <p:guide pos="216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878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0892" tIns="45445" rIns="90892" bIns="45445" numCol="1" anchor="ctr" anchorCtr="0" compatLnSpc="1">
            <a:prstTxWarp prst="textNoShape">
              <a:avLst/>
            </a:prstTxWarp>
          </a:bodyPr>
          <a:lstStyle>
            <a:lvl1pPr defTabSz="908050">
              <a:defRPr sz="1200">
                <a:latin typeface="Helvetica" charset="0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0488" y="0"/>
            <a:ext cx="3000375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0892" tIns="45445" rIns="90892" bIns="45445" numCol="1" anchor="ctr" anchorCtr="0" compatLnSpc="1">
            <a:prstTxWarp prst="textNoShape">
              <a:avLst/>
            </a:prstTxWarp>
          </a:bodyPr>
          <a:lstStyle>
            <a:lvl1pPr algn="r" defTabSz="908050">
              <a:defRPr sz="1200">
                <a:latin typeface="Helvetica" charset="0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24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53488"/>
            <a:ext cx="29987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0892" tIns="45445" rIns="90892" bIns="45445" numCol="1" anchor="b" anchorCtr="0" compatLnSpc="1">
            <a:prstTxWarp prst="textNoShape">
              <a:avLst/>
            </a:prstTxWarp>
          </a:bodyPr>
          <a:lstStyle>
            <a:lvl1pPr defTabSz="908050">
              <a:defRPr sz="1200">
                <a:latin typeface="Helvetica" charset="0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24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0488" y="8853488"/>
            <a:ext cx="3000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0892" tIns="45445" rIns="90892" bIns="45445" numCol="1" anchor="b" anchorCtr="0" compatLnSpc="1">
            <a:prstTxWarp prst="textNoShape">
              <a:avLst/>
            </a:prstTxWarp>
          </a:bodyPr>
          <a:lstStyle>
            <a:lvl1pPr algn="r" defTabSz="908050">
              <a:defRPr sz="1200" smtClean="0">
                <a:latin typeface="Helvetica" charset="0"/>
              </a:defRPr>
            </a:lvl1pPr>
          </a:lstStyle>
          <a:p>
            <a:pPr>
              <a:defRPr/>
            </a:pPr>
            <a:fld id="{35B0396E-E6BF-44A3-9DF0-E40ABF937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878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0892" tIns="45445" rIns="90892" bIns="45445" numCol="1" anchor="ctr" anchorCtr="0" compatLnSpc="1">
            <a:prstTxWarp prst="textNoShape">
              <a:avLst/>
            </a:prstTxWarp>
          </a:bodyPr>
          <a:lstStyle>
            <a:lvl1pPr defTabSz="908050">
              <a:defRPr sz="1200">
                <a:latin typeface="Helvetica" charset="0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00488" y="0"/>
            <a:ext cx="3000375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0892" tIns="45445" rIns="90892" bIns="45445" numCol="1" anchor="ctr" anchorCtr="0" compatLnSpc="1">
            <a:prstTxWarp prst="textNoShape">
              <a:avLst/>
            </a:prstTxWarp>
          </a:bodyPr>
          <a:lstStyle>
            <a:lvl1pPr algn="r" defTabSz="908050">
              <a:defRPr sz="1200">
                <a:latin typeface="Helvetica" charset="0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81050" y="688975"/>
            <a:ext cx="5262563" cy="35083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0113" y="4427538"/>
            <a:ext cx="5100637" cy="419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0892" tIns="45445" rIns="90892" bIns="4544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53488"/>
            <a:ext cx="29987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0892" tIns="45445" rIns="90892" bIns="45445" numCol="1" anchor="b" anchorCtr="0" compatLnSpc="1">
            <a:prstTxWarp prst="textNoShape">
              <a:avLst/>
            </a:prstTxWarp>
          </a:bodyPr>
          <a:lstStyle>
            <a:lvl1pPr defTabSz="908050">
              <a:defRPr sz="1200">
                <a:latin typeface="Helvetica" charset="0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0488" y="8853488"/>
            <a:ext cx="3000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0892" tIns="45445" rIns="90892" bIns="45445" numCol="1" anchor="b" anchorCtr="0" compatLnSpc="1">
            <a:prstTxWarp prst="textNoShape">
              <a:avLst/>
            </a:prstTxWarp>
          </a:bodyPr>
          <a:lstStyle>
            <a:lvl1pPr algn="r" defTabSz="908050">
              <a:defRPr sz="1200" smtClean="0">
                <a:latin typeface="Helvetica" charset="0"/>
              </a:defRPr>
            </a:lvl1pPr>
          </a:lstStyle>
          <a:p>
            <a:pPr>
              <a:defRPr/>
            </a:pPr>
            <a:fld id="{5B611C12-4FA3-4011-8556-D47589BE61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652235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1304470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958294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2610528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3264408" algn="l" defTabSz="65288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917291" algn="l" defTabSz="65288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570171" algn="l" defTabSz="65288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223055" algn="l" defTabSz="65288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81050" y="688975"/>
            <a:ext cx="5262563" cy="3508375"/>
          </a:xfrm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81050" y="688975"/>
            <a:ext cx="5262563" cy="3508375"/>
          </a:xfrm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81050" y="688975"/>
            <a:ext cx="5262563" cy="3508375"/>
          </a:xfrm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81050" y="688975"/>
            <a:ext cx="5262563" cy="3508375"/>
          </a:xfrm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81050" y="688975"/>
            <a:ext cx="5262563" cy="3508375"/>
          </a:xfrm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81050" y="688975"/>
            <a:ext cx="5262563" cy="3508375"/>
          </a:xfrm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81050" y="688975"/>
            <a:ext cx="5262563" cy="3508375"/>
          </a:xfrm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81050" y="688975"/>
            <a:ext cx="5262563" cy="3508375"/>
          </a:xfrm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81050" y="688975"/>
            <a:ext cx="5262563" cy="3508375"/>
          </a:xfrm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81050" y="688975"/>
            <a:ext cx="5262563" cy="3508375"/>
          </a:xfrm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81050" y="688975"/>
            <a:ext cx="5262563" cy="3508375"/>
          </a:xfrm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81050" y="688975"/>
            <a:ext cx="5262563" cy="3508375"/>
          </a:xfrm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02D4E9-A13F-4122-95DE-910DA4330981}" type="slidenum">
              <a:rPr lang="en-US"/>
              <a:pPr/>
              <a:t>5</a:t>
            </a:fld>
            <a:endParaRPr lang="en-US"/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81050" y="688975"/>
            <a:ext cx="5262563" cy="3508375"/>
          </a:xfrm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4731CE-274E-47D0-AF85-98B745BB74B1}" type="slidenum">
              <a:rPr lang="en-US"/>
              <a:pPr/>
              <a:t>6</a:t>
            </a:fld>
            <a:endParaRPr lang="en-US"/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81050" y="688975"/>
            <a:ext cx="5262563" cy="3508375"/>
          </a:xfrm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81050" y="688975"/>
            <a:ext cx="5262563" cy="3508375"/>
          </a:xfrm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81050" y="688975"/>
            <a:ext cx="5262563" cy="3508375"/>
          </a:xfrm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81050" y="688975"/>
            <a:ext cx="5262563" cy="3508375"/>
          </a:xfrm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81050" y="688975"/>
            <a:ext cx="5262563" cy="3508375"/>
          </a:xfrm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81050" y="688975"/>
            <a:ext cx="5262563" cy="3508375"/>
          </a:xfrm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0" y="2840573"/>
            <a:ext cx="116586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5181600"/>
            <a:ext cx="96012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86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97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458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94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43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91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402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889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RIMT-IET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RIMT-IET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944100" y="366190"/>
            <a:ext cx="308610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66190"/>
            <a:ext cx="902970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RIMT-IET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RIMT-IET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3470" y="5875871"/>
            <a:ext cx="11658600" cy="1816100"/>
          </a:xfrm>
        </p:spPr>
        <p:txBody>
          <a:bodyPr anchor="t"/>
          <a:lstStyle>
            <a:lvl1pPr algn="l">
              <a:defRPr sz="49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83470" y="3875620"/>
            <a:ext cx="11658600" cy="2000249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48613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9722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4583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19445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4306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29167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8402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38890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RIMT-IET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33606"/>
            <a:ext cx="6057900" cy="6034617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72300" y="2133606"/>
            <a:ext cx="6057900" cy="6034617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RIMT-IET</a:t>
            </a:r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46817"/>
            <a:ext cx="6060282" cy="853016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48613" indent="0">
              <a:buNone/>
              <a:defRPr sz="2400" b="1"/>
            </a:lvl2pPr>
            <a:lvl3pPr marL="1097225" indent="0">
              <a:buNone/>
              <a:defRPr sz="2100" b="1"/>
            </a:lvl3pPr>
            <a:lvl4pPr marL="1645838" indent="0">
              <a:buNone/>
              <a:defRPr sz="1900" b="1"/>
            </a:lvl4pPr>
            <a:lvl5pPr marL="2194450" indent="0">
              <a:buNone/>
              <a:defRPr sz="1900" b="1"/>
            </a:lvl5pPr>
            <a:lvl6pPr marL="2743063" indent="0">
              <a:buNone/>
              <a:defRPr sz="1900" b="1"/>
            </a:lvl6pPr>
            <a:lvl7pPr marL="3291675" indent="0">
              <a:buNone/>
              <a:defRPr sz="1900" b="1"/>
            </a:lvl7pPr>
            <a:lvl8pPr marL="3840288" indent="0">
              <a:buNone/>
              <a:defRPr sz="1900" b="1"/>
            </a:lvl8pPr>
            <a:lvl9pPr marL="4388901" indent="0">
              <a:buNone/>
              <a:defRPr sz="1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899833"/>
            <a:ext cx="6060282" cy="5268384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67541" y="2046817"/>
            <a:ext cx="6062663" cy="853016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48613" indent="0">
              <a:buNone/>
              <a:defRPr sz="2400" b="1"/>
            </a:lvl2pPr>
            <a:lvl3pPr marL="1097225" indent="0">
              <a:buNone/>
              <a:defRPr sz="2100" b="1"/>
            </a:lvl3pPr>
            <a:lvl4pPr marL="1645838" indent="0">
              <a:buNone/>
              <a:defRPr sz="1900" b="1"/>
            </a:lvl4pPr>
            <a:lvl5pPr marL="2194450" indent="0">
              <a:buNone/>
              <a:defRPr sz="1900" b="1"/>
            </a:lvl5pPr>
            <a:lvl6pPr marL="2743063" indent="0">
              <a:buNone/>
              <a:defRPr sz="1900" b="1"/>
            </a:lvl6pPr>
            <a:lvl7pPr marL="3291675" indent="0">
              <a:buNone/>
              <a:defRPr sz="1900" b="1"/>
            </a:lvl7pPr>
            <a:lvl8pPr marL="3840288" indent="0">
              <a:buNone/>
              <a:defRPr sz="1900" b="1"/>
            </a:lvl8pPr>
            <a:lvl9pPr marL="4388901" indent="0">
              <a:buNone/>
              <a:defRPr sz="1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67541" y="2899833"/>
            <a:ext cx="6062663" cy="5268384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RIMT-IET</a:t>
            </a:r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RIMT-IET</a:t>
            </a:r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RIMT-IET</a:t>
            </a:r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364067"/>
            <a:ext cx="4512470" cy="1549400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62575" y="364073"/>
            <a:ext cx="7667625" cy="7804151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9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4" y="1913473"/>
            <a:ext cx="4512470" cy="6254751"/>
          </a:xfrm>
        </p:spPr>
        <p:txBody>
          <a:bodyPr/>
          <a:lstStyle>
            <a:lvl1pPr marL="0" indent="0">
              <a:buNone/>
              <a:defRPr sz="1700"/>
            </a:lvl1pPr>
            <a:lvl2pPr marL="548613" indent="0">
              <a:buNone/>
              <a:defRPr sz="1400"/>
            </a:lvl2pPr>
            <a:lvl3pPr marL="1097225" indent="0">
              <a:buNone/>
              <a:defRPr sz="1100"/>
            </a:lvl3pPr>
            <a:lvl4pPr marL="1645838" indent="0">
              <a:buNone/>
              <a:defRPr sz="1100"/>
            </a:lvl4pPr>
            <a:lvl5pPr marL="2194450" indent="0">
              <a:buNone/>
              <a:defRPr sz="1100"/>
            </a:lvl5pPr>
            <a:lvl6pPr marL="2743063" indent="0">
              <a:buNone/>
              <a:defRPr sz="1100"/>
            </a:lvl6pPr>
            <a:lvl7pPr marL="3291675" indent="0">
              <a:buNone/>
              <a:defRPr sz="1100"/>
            </a:lvl7pPr>
            <a:lvl8pPr marL="3840288" indent="0">
              <a:buNone/>
              <a:defRPr sz="1100"/>
            </a:lvl8pPr>
            <a:lvl9pPr marL="4388901" indent="0">
              <a:buNone/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RIMT-IET</a:t>
            </a:r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8432" y="6400801"/>
            <a:ext cx="8229600" cy="755651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88432" y="817033"/>
            <a:ext cx="8229600" cy="5486400"/>
          </a:xfrm>
        </p:spPr>
        <p:txBody>
          <a:bodyPr/>
          <a:lstStyle>
            <a:lvl1pPr marL="0" indent="0">
              <a:buNone/>
              <a:defRPr sz="3900"/>
            </a:lvl1pPr>
            <a:lvl2pPr marL="548613" indent="0">
              <a:buNone/>
              <a:defRPr sz="3400"/>
            </a:lvl2pPr>
            <a:lvl3pPr marL="1097225" indent="0">
              <a:buNone/>
              <a:defRPr sz="2900"/>
            </a:lvl3pPr>
            <a:lvl4pPr marL="1645838" indent="0">
              <a:buNone/>
              <a:defRPr sz="2400"/>
            </a:lvl4pPr>
            <a:lvl5pPr marL="2194450" indent="0">
              <a:buNone/>
              <a:defRPr sz="2400"/>
            </a:lvl5pPr>
            <a:lvl6pPr marL="2743063" indent="0">
              <a:buNone/>
              <a:defRPr sz="2400"/>
            </a:lvl6pPr>
            <a:lvl7pPr marL="3291675" indent="0">
              <a:buNone/>
              <a:defRPr sz="2400"/>
            </a:lvl7pPr>
            <a:lvl8pPr marL="3840288" indent="0">
              <a:buNone/>
              <a:defRPr sz="2400"/>
            </a:lvl8pPr>
            <a:lvl9pPr marL="4388901" indent="0">
              <a:buNone/>
              <a:defRPr sz="24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88432" y="7156452"/>
            <a:ext cx="8229600" cy="1073149"/>
          </a:xfrm>
        </p:spPr>
        <p:txBody>
          <a:bodyPr/>
          <a:lstStyle>
            <a:lvl1pPr marL="0" indent="0">
              <a:buNone/>
              <a:defRPr sz="1700"/>
            </a:lvl1pPr>
            <a:lvl2pPr marL="548613" indent="0">
              <a:buNone/>
              <a:defRPr sz="1400"/>
            </a:lvl2pPr>
            <a:lvl3pPr marL="1097225" indent="0">
              <a:buNone/>
              <a:defRPr sz="1100"/>
            </a:lvl3pPr>
            <a:lvl4pPr marL="1645838" indent="0">
              <a:buNone/>
              <a:defRPr sz="1100"/>
            </a:lvl4pPr>
            <a:lvl5pPr marL="2194450" indent="0">
              <a:buNone/>
              <a:defRPr sz="1100"/>
            </a:lvl5pPr>
            <a:lvl6pPr marL="2743063" indent="0">
              <a:buNone/>
              <a:defRPr sz="1100"/>
            </a:lvl6pPr>
            <a:lvl7pPr marL="3291675" indent="0">
              <a:buNone/>
              <a:defRPr sz="1100"/>
            </a:lvl7pPr>
            <a:lvl8pPr marL="3840288" indent="0">
              <a:buNone/>
              <a:defRPr sz="1100"/>
            </a:lvl8pPr>
            <a:lvl9pPr marL="4388901" indent="0">
              <a:buNone/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RIMT-IET</a:t>
            </a:r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366184"/>
            <a:ext cx="12344400" cy="1524000"/>
          </a:xfrm>
          <a:prstGeom prst="rect">
            <a:avLst/>
          </a:prstGeom>
        </p:spPr>
        <p:txBody>
          <a:bodyPr vert="horz" lIns="109723" tIns="54862" rIns="109723" bIns="54862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33606"/>
            <a:ext cx="12344400" cy="6034617"/>
          </a:xfrm>
          <a:prstGeom prst="rect">
            <a:avLst/>
          </a:prstGeom>
        </p:spPr>
        <p:txBody>
          <a:bodyPr vert="horz" lIns="109723" tIns="54862" rIns="109723" bIns="5486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8475140"/>
            <a:ext cx="3200400" cy="486833"/>
          </a:xfrm>
          <a:prstGeom prst="rect">
            <a:avLst/>
          </a:prstGeom>
        </p:spPr>
        <p:txBody>
          <a:bodyPr vert="horz" lIns="109723" tIns="54862" rIns="109723" bIns="54862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1/3/2013</a:t>
            </a:r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86300" y="8475140"/>
            <a:ext cx="4343400" cy="486833"/>
          </a:xfrm>
          <a:prstGeom prst="rect">
            <a:avLst/>
          </a:prstGeom>
        </p:spPr>
        <p:txBody>
          <a:bodyPr vert="horz" lIns="109723" tIns="54862" rIns="109723" bIns="54862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 eaLnBrk="1" latinLnBrk="0" hangingPunct="1"/>
            <a:r>
              <a:rPr kumimoji="0" lang="en-US" smtClean="0">
                <a:solidFill>
                  <a:schemeClr val="tx2">
                    <a:shade val="90000"/>
                  </a:schemeClr>
                </a:solidFill>
              </a:rPr>
              <a:t>RIMT-IET</a:t>
            </a:r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29800" y="8475140"/>
            <a:ext cx="3200400" cy="486833"/>
          </a:xfrm>
          <a:prstGeom prst="rect">
            <a:avLst/>
          </a:prstGeom>
        </p:spPr>
        <p:txBody>
          <a:bodyPr vert="horz" lIns="109723" tIns="54862" rIns="109723" bIns="54862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hf hdr="0"/>
  <p:txStyles>
    <p:titleStyle>
      <a:lvl1pPr algn="ctr" defTabSz="1097225" rtl="0" eaLnBrk="1" latinLnBrk="0" hangingPunct="1">
        <a:spcBef>
          <a:spcPct val="0"/>
        </a:spcBef>
        <a:buNone/>
        <a:defRPr sz="5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11459" indent="-411459" algn="l" defTabSz="1097225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1pPr>
      <a:lvl2pPr marL="891495" indent="-342883" algn="l" defTabSz="1097225" rtl="0" eaLnBrk="1" latinLnBrk="0" hangingPunct="1">
        <a:spcBef>
          <a:spcPct val="20000"/>
        </a:spcBef>
        <a:buFont typeface="Arial" pitchFamily="34" charset="0"/>
        <a:buChar char="–"/>
        <a:defRPr sz="34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531" indent="-274306" algn="l" defTabSz="1097225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144" indent="-274306" algn="l" defTabSz="1097225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68757" indent="-274306" algn="l" defTabSz="1097225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17369" indent="-274306" algn="l" defTabSz="1097225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65982" indent="-274306" algn="l" defTabSz="1097225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114594" indent="-274306" algn="l" defTabSz="1097225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63207" indent="-274306" algn="l" defTabSz="1097225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9722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13" algn="l" defTabSz="109722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25" algn="l" defTabSz="109722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45838" algn="l" defTabSz="109722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94450" algn="l" defTabSz="109722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743063" algn="l" defTabSz="109722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91675" algn="l" defTabSz="109722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840288" algn="l" defTabSz="109722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388901" algn="l" defTabSz="109722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42975" y="1016000"/>
            <a:ext cx="11827314" cy="3048000"/>
          </a:xfrm>
        </p:spPr>
        <p:txBody>
          <a:bodyPr>
            <a:normAutofit fontScale="90000"/>
          </a:bodyPr>
          <a:lstStyle/>
          <a:p>
            <a:r>
              <a:rPr lang="en-IN" sz="57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57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57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57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57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57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US" sz="57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Operating System/ BTCS-2401</a:t>
            </a:r>
            <a:r>
              <a:rPr lang="en-IN" b="1" dirty="0" smtClean="0"/>
              <a:t/>
            </a:r>
            <a:br>
              <a:rPr lang="en-IN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7688165" y="8523817"/>
            <a:ext cx="6027836" cy="486833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8201025" y="5384800"/>
            <a:ext cx="5204424" cy="1930400"/>
          </a:xfrm>
          <a:prstGeom prst="rect">
            <a:avLst/>
          </a:prstGeom>
        </p:spPr>
        <p:txBody>
          <a:bodyPr vert="horz" lIns="130622" tIns="65311" rIns="130622" bIns="65311" rtlCol="0" anchor="ctr">
            <a:normAutofit fontScale="5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57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57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57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57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5700" dirty="0"/>
              <a:t>Prepared by</a:t>
            </a:r>
            <a:r>
              <a:rPr lang="en-IN" sz="5700" dirty="0" smtClean="0"/>
              <a:t>: Er. Jasdeep Singh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1114425" y="3454400"/>
            <a:ext cx="7672401" cy="1930400"/>
          </a:xfrm>
          <a:prstGeom prst="rect">
            <a:avLst/>
          </a:prstGeom>
        </p:spPr>
        <p:txBody>
          <a:bodyPr vert="horz" lIns="130622" tIns="65311" rIns="130622" bIns="65311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57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57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137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13700" dirty="0" smtClean="0">
                <a:solidFill>
                  <a:srgbClr val="7030A0"/>
                </a:solidFill>
                <a:latin typeface="+mn-lt"/>
              </a:rPr>
            </a:br>
            <a:r>
              <a:rPr lang="en-US" sz="13700" dirty="0">
                <a:latin typeface="+mn-lt"/>
              </a:rPr>
              <a:t>Course Name</a:t>
            </a:r>
            <a:r>
              <a:rPr lang="en-US" sz="13700" dirty="0" smtClean="0">
                <a:latin typeface="+mn-lt"/>
              </a:rPr>
              <a:t>: B.Tech CSE</a:t>
            </a:r>
            <a:r>
              <a:rPr lang="en-US" sz="13700" dirty="0">
                <a:latin typeface="+mn-lt"/>
              </a:rPr>
              <a:t/>
            </a:r>
            <a:br>
              <a:rPr lang="en-US" sz="13700" dirty="0">
                <a:latin typeface="+mn-lt"/>
              </a:rPr>
            </a:br>
            <a:r>
              <a:rPr lang="en-US" sz="13700" dirty="0">
                <a:latin typeface="+mn-lt"/>
              </a:rPr>
              <a:t>Semester</a:t>
            </a:r>
            <a:r>
              <a:rPr lang="en-US" sz="13700" dirty="0" smtClean="0">
                <a:latin typeface="+mn-lt"/>
              </a:rPr>
              <a:t>: 4th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11569" y="8523817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041535" y="369897"/>
            <a:ext cx="9377363" cy="768351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Process State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1209675" y="1662116"/>
            <a:ext cx="11056938" cy="4338637"/>
          </a:xfrm>
        </p:spPr>
        <p:txBody>
          <a:bodyPr>
            <a:normAutofit/>
          </a:bodyPr>
          <a:lstStyle/>
          <a:p>
            <a:r>
              <a:rPr lang="en-US" smtClean="0"/>
              <a:t>As a process executes, it changes </a:t>
            </a:r>
            <a:r>
              <a:rPr lang="en-US" i="1" smtClean="0"/>
              <a:t>state</a:t>
            </a:r>
            <a:endParaRPr lang="en-US" smtClean="0"/>
          </a:p>
          <a:p>
            <a:pPr lvl="1"/>
            <a:r>
              <a:rPr lang="en-US" b="1" smtClean="0"/>
              <a:t>new</a:t>
            </a:r>
            <a:r>
              <a:rPr lang="en-US" smtClean="0"/>
              <a:t>:  The process is being created</a:t>
            </a:r>
          </a:p>
          <a:p>
            <a:pPr lvl="1"/>
            <a:r>
              <a:rPr lang="en-US" b="1" smtClean="0"/>
              <a:t>running</a:t>
            </a:r>
            <a:r>
              <a:rPr lang="en-US" smtClean="0"/>
              <a:t>:  Instructions are being executed</a:t>
            </a:r>
          </a:p>
          <a:p>
            <a:pPr lvl="1"/>
            <a:r>
              <a:rPr lang="en-US" b="1" smtClean="0"/>
              <a:t>waiting</a:t>
            </a:r>
            <a:r>
              <a:rPr lang="en-US" smtClean="0"/>
              <a:t>:  The process is waiting for some event to occur</a:t>
            </a:r>
          </a:p>
          <a:p>
            <a:pPr lvl="1"/>
            <a:r>
              <a:rPr lang="en-US" b="1" smtClean="0"/>
              <a:t>ready</a:t>
            </a:r>
            <a:r>
              <a:rPr lang="en-US" smtClean="0"/>
              <a:t>:  The process is waiting to be assigned to a processor</a:t>
            </a:r>
          </a:p>
          <a:p>
            <a:pPr lvl="1"/>
            <a:r>
              <a:rPr lang="en-US" b="1" smtClean="0"/>
              <a:t>terminated</a:t>
            </a:r>
            <a:r>
              <a:rPr lang="en-US" smtClean="0"/>
              <a:t>:  The process has finished execution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RIMT-IET</a:t>
            </a:r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10</a:t>
            </a:fld>
            <a:endParaRPr kumimoji="0"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11569" y="8523817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pic>
        <p:nvPicPr>
          <p:cNvPr id="8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09670" y="369897"/>
            <a:ext cx="11920538" cy="768351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Diagram of Process State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RIMT-IET</a:t>
            </a:r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11</a:t>
            </a:fld>
            <a:endParaRPr kumimoji="0" lang="en-US"/>
          </a:p>
        </p:txBody>
      </p:sp>
      <p:pic>
        <p:nvPicPr>
          <p:cNvPr id="10243" name="Picture 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12877" y="2751139"/>
            <a:ext cx="11325225" cy="401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11569" y="8523817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751013" y="369897"/>
            <a:ext cx="11279187" cy="768351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Process Control Block (PCB)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1209686" y="1662113"/>
            <a:ext cx="11053763" cy="5095875"/>
          </a:xfrm>
        </p:spPr>
        <p:txBody>
          <a:bodyPr>
            <a:normAutofit fontScale="92500" lnSpcReduction="10000"/>
          </a:bodyPr>
          <a:lstStyle/>
          <a:p>
            <a:pPr>
              <a:buFont typeface="Monotype Sorts" charset="2"/>
              <a:buNone/>
            </a:pPr>
            <a:r>
              <a:rPr lang="en-US" smtClean="0"/>
              <a:t>Information associated with each process</a:t>
            </a:r>
          </a:p>
          <a:p>
            <a:r>
              <a:rPr lang="en-US" smtClean="0"/>
              <a:t>Process state</a:t>
            </a:r>
          </a:p>
          <a:p>
            <a:r>
              <a:rPr lang="en-US" smtClean="0"/>
              <a:t>Program counter</a:t>
            </a:r>
          </a:p>
          <a:p>
            <a:r>
              <a:rPr lang="en-US" smtClean="0"/>
              <a:t>CPU registers</a:t>
            </a:r>
          </a:p>
          <a:p>
            <a:r>
              <a:rPr lang="en-US" smtClean="0"/>
              <a:t>CPU scheduling information</a:t>
            </a:r>
          </a:p>
          <a:p>
            <a:r>
              <a:rPr lang="en-US" smtClean="0"/>
              <a:t>Memory-management information</a:t>
            </a:r>
          </a:p>
          <a:p>
            <a:r>
              <a:rPr lang="en-US" smtClean="0"/>
              <a:t>Accounting information</a:t>
            </a:r>
          </a:p>
          <a:p>
            <a:r>
              <a:rPr lang="en-US" smtClean="0"/>
              <a:t>I/O status information</a:t>
            </a:r>
          </a:p>
          <a:p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RIMT-IET</a:t>
            </a:r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12</a:t>
            </a:fld>
            <a:endParaRPr kumimoji="0" lang="en-US"/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11569" y="8523817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562100" y="369897"/>
            <a:ext cx="11468100" cy="768351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Process Scheduling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1212860" y="2000251"/>
            <a:ext cx="10463213" cy="5310188"/>
          </a:xfrm>
        </p:spPr>
        <p:txBody>
          <a:bodyPr>
            <a:normAutofit fontScale="92500" lnSpcReduction="10000"/>
          </a:bodyPr>
          <a:lstStyle/>
          <a:p>
            <a:r>
              <a:rPr lang="en-US" smtClean="0"/>
              <a:t>Maximize CPU use, quickly switch processes onto CPU for time sharing</a:t>
            </a:r>
          </a:p>
          <a:p>
            <a:r>
              <a:rPr lang="en-US" b="1" smtClean="0"/>
              <a:t>Process scheduler </a:t>
            </a:r>
            <a:r>
              <a:rPr lang="en-US" smtClean="0"/>
              <a:t>selects among available processes for next execution on CPU</a:t>
            </a:r>
          </a:p>
          <a:p>
            <a:r>
              <a:rPr lang="en-US" smtClean="0"/>
              <a:t>Maintains </a:t>
            </a:r>
            <a:r>
              <a:rPr lang="en-US" b="1" smtClean="0"/>
              <a:t>scheduling queues </a:t>
            </a:r>
            <a:r>
              <a:rPr lang="en-US" smtClean="0"/>
              <a:t>of processes</a:t>
            </a:r>
          </a:p>
          <a:p>
            <a:pPr lvl="1"/>
            <a:r>
              <a:rPr lang="en-US" b="1" smtClean="0"/>
              <a:t>Job queue</a:t>
            </a:r>
            <a:r>
              <a:rPr lang="en-US" smtClean="0"/>
              <a:t> – set of all processes in the system</a:t>
            </a:r>
          </a:p>
          <a:p>
            <a:pPr lvl="1"/>
            <a:r>
              <a:rPr lang="en-US" b="1" smtClean="0"/>
              <a:t>Ready queue </a:t>
            </a:r>
            <a:r>
              <a:rPr lang="en-US" smtClean="0"/>
              <a:t>– set of all processes residing in main memory, ready and waiting to execute</a:t>
            </a:r>
          </a:p>
          <a:p>
            <a:pPr lvl="1"/>
            <a:r>
              <a:rPr lang="en-US" b="1" smtClean="0"/>
              <a:t>Device queues </a:t>
            </a:r>
            <a:r>
              <a:rPr lang="en-US" smtClean="0"/>
              <a:t>– set of processes waiting for an I/O device</a:t>
            </a:r>
          </a:p>
          <a:p>
            <a:pPr lvl="1"/>
            <a:r>
              <a:rPr lang="en-US" smtClean="0"/>
              <a:t>Processes migrate among the various queues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RIMT-IET</a:t>
            </a:r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13</a:t>
            </a:fld>
            <a:endParaRPr kumimoji="0" lang="en-US"/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11569" y="8523817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457325" y="369888"/>
            <a:ext cx="12344400" cy="188812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Representation of Process Scheduling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RIMT-IET</a:t>
            </a:r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14</a:t>
            </a:fld>
            <a:endParaRPr kumimoji="0" lang="en-US"/>
          </a:p>
        </p:txBody>
      </p:sp>
      <p:pic>
        <p:nvPicPr>
          <p:cNvPr id="17411" name="Picture 4" descr="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46198" y="2351314"/>
            <a:ext cx="9521329" cy="5549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11569" y="8523817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Schedulers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1209675" y="3564297"/>
            <a:ext cx="10801350" cy="4982547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0000"/>
                </a:solidFill>
              </a:rPr>
              <a:t>Long-term scheduler</a:t>
            </a:r>
            <a:r>
              <a:rPr lang="en-US" dirty="0" smtClean="0">
                <a:solidFill>
                  <a:srgbClr val="000000"/>
                </a:solidFill>
              </a:rPr>
              <a:t>  </a:t>
            </a:r>
            <a:r>
              <a:rPr lang="en-US" dirty="0" smtClean="0"/>
              <a:t>(or job scheduler) – selects which processes should be brought into the ready queue</a:t>
            </a:r>
          </a:p>
          <a:p>
            <a:r>
              <a:rPr lang="en-US" b="1" dirty="0" smtClean="0">
                <a:solidFill>
                  <a:srgbClr val="000000"/>
                </a:solidFill>
              </a:rPr>
              <a:t>Short-term scheduler</a:t>
            </a:r>
            <a:r>
              <a:rPr lang="en-US" dirty="0" smtClean="0">
                <a:solidFill>
                  <a:srgbClr val="000000"/>
                </a:solidFill>
              </a:rPr>
              <a:t>  </a:t>
            </a:r>
            <a:r>
              <a:rPr lang="en-US" dirty="0" smtClean="0"/>
              <a:t>(or CPU scheduler) – selects which process should be executed next and allocates CPU</a:t>
            </a:r>
          </a:p>
          <a:p>
            <a:pPr lvl="1"/>
            <a:r>
              <a:rPr lang="en-US" dirty="0" smtClean="0"/>
              <a:t>Sometimes the only scheduler in a system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RIMT-IET</a:t>
            </a:r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15</a:t>
            </a:fld>
            <a:endParaRPr kumimoji="0" lang="en-US"/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11569" y="8523817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393826" y="369897"/>
            <a:ext cx="12344400" cy="768351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Addition of Medium Term Scheduling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RIMT-IET</a:t>
            </a:r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16</a:t>
            </a:fld>
            <a:endParaRPr kumimoji="0" lang="en-US"/>
          </a:p>
        </p:txBody>
      </p:sp>
      <p:pic>
        <p:nvPicPr>
          <p:cNvPr id="20483" name="Picture 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47813" y="2897197"/>
            <a:ext cx="10991850" cy="355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11569" y="8523817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Context Switch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1209675" y="2612571"/>
            <a:ext cx="11220450" cy="5952932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When CPU switches to another process, the system must save the state of the old process and load the saved state for the new process via a </a:t>
            </a:r>
            <a:r>
              <a:rPr lang="en-US" b="1" dirty="0" smtClean="0"/>
              <a:t>context switch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b="1" dirty="0" smtClean="0"/>
              <a:t>Context </a:t>
            </a:r>
            <a:r>
              <a:rPr lang="en-US" dirty="0" smtClean="0"/>
              <a:t>of a process represented in the PCB</a:t>
            </a:r>
          </a:p>
          <a:p>
            <a:endParaRPr lang="en-US" dirty="0" smtClean="0"/>
          </a:p>
          <a:p>
            <a:r>
              <a:rPr lang="en-US" dirty="0" smtClean="0"/>
              <a:t>Context-switch time is overhead; the system does no useful work while switching</a:t>
            </a:r>
          </a:p>
          <a:p>
            <a:pPr lvl="1"/>
            <a:r>
              <a:rPr lang="en-US" dirty="0" smtClean="0"/>
              <a:t>The more complex the OS and the PCB -&gt; longer the context switch</a:t>
            </a:r>
          </a:p>
          <a:p>
            <a:endParaRPr lang="en-US" dirty="0" smtClean="0"/>
          </a:p>
          <a:p>
            <a:r>
              <a:rPr lang="en-US" dirty="0" smtClean="0"/>
              <a:t>Time dependent on hardware support</a:t>
            </a:r>
          </a:p>
          <a:p>
            <a:pPr lvl="1"/>
            <a:r>
              <a:rPr lang="en-US" dirty="0" smtClean="0"/>
              <a:t>Some hardware provides multiple sets of registers per CPU -&gt; multiple contexts loaded at once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RIMT-IET</a:t>
            </a:r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17</a:t>
            </a:fld>
            <a:endParaRPr kumimoji="0" lang="en-US"/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11569" y="8523817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Process Creation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1209675" y="2369976"/>
            <a:ext cx="11410950" cy="6307493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/>
              <a:t>Parent </a:t>
            </a:r>
            <a:r>
              <a:rPr lang="en-US" dirty="0" smtClean="0"/>
              <a:t>process create </a:t>
            </a:r>
            <a:r>
              <a:rPr lang="en-US" b="1" dirty="0" smtClean="0"/>
              <a:t>children </a:t>
            </a:r>
            <a:r>
              <a:rPr lang="en-US" dirty="0" smtClean="0"/>
              <a:t>processes, which, in turn create other processes, forming a tree of processes</a:t>
            </a:r>
          </a:p>
          <a:p>
            <a:endParaRPr lang="en-US" sz="1100" dirty="0" smtClean="0"/>
          </a:p>
          <a:p>
            <a:r>
              <a:rPr lang="en-US" dirty="0" smtClean="0"/>
              <a:t>Generally, process identified and managed via </a:t>
            </a:r>
            <a:r>
              <a:rPr lang="en-US" b="1" dirty="0" smtClean="0"/>
              <a:t>a process identifier </a:t>
            </a:r>
            <a:endParaRPr lang="en-US" dirty="0" smtClean="0"/>
          </a:p>
          <a:p>
            <a:endParaRPr lang="en-US" sz="1100" dirty="0" smtClean="0"/>
          </a:p>
          <a:p>
            <a:r>
              <a:rPr lang="en-US" dirty="0" smtClean="0"/>
              <a:t>Resource sharing</a:t>
            </a:r>
          </a:p>
          <a:p>
            <a:pPr lvl="1"/>
            <a:r>
              <a:rPr lang="en-US" dirty="0" smtClean="0"/>
              <a:t>Parent and children share all resources</a:t>
            </a:r>
          </a:p>
          <a:p>
            <a:pPr lvl="1"/>
            <a:r>
              <a:rPr lang="en-US" dirty="0" smtClean="0"/>
              <a:t>Children share subset of parent’s resources</a:t>
            </a:r>
          </a:p>
          <a:p>
            <a:pPr lvl="1"/>
            <a:r>
              <a:rPr lang="en-US" dirty="0" smtClean="0"/>
              <a:t>Parent and child share no resources</a:t>
            </a:r>
          </a:p>
          <a:p>
            <a:pPr lvl="1"/>
            <a:endParaRPr lang="en-US" sz="1100" dirty="0" smtClean="0"/>
          </a:p>
          <a:p>
            <a:r>
              <a:rPr lang="en-US" dirty="0" smtClean="0"/>
              <a:t>Execution</a:t>
            </a:r>
          </a:p>
          <a:p>
            <a:pPr lvl="1"/>
            <a:r>
              <a:rPr lang="en-US" dirty="0" smtClean="0"/>
              <a:t>Parent and children execute concurrently</a:t>
            </a:r>
          </a:p>
          <a:p>
            <a:pPr lvl="1"/>
            <a:r>
              <a:rPr lang="en-US" dirty="0" smtClean="0"/>
              <a:t>Parent waits until children terminate</a:t>
            </a:r>
          </a:p>
          <a:p>
            <a:pPr>
              <a:buFont typeface="Monotype Sorts" charset="2"/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RIMT-IET</a:t>
            </a:r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18</a:t>
            </a:fld>
            <a:endParaRPr kumimoji="0" lang="en-US"/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11569" y="8523817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604974" y="369897"/>
            <a:ext cx="11425238" cy="768351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Process Creation (Cont.)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Address space</a:t>
            </a:r>
          </a:p>
          <a:p>
            <a:pPr lvl="1"/>
            <a:r>
              <a:rPr lang="en-US" smtClean="0"/>
              <a:t>Child duplicate of parent</a:t>
            </a:r>
          </a:p>
          <a:p>
            <a:pPr lvl="1"/>
            <a:r>
              <a:rPr lang="en-US" smtClean="0"/>
              <a:t>Child has a program loaded into it</a:t>
            </a:r>
          </a:p>
          <a:p>
            <a:pPr lvl="1"/>
            <a:endParaRPr lang="en-US" smtClean="0"/>
          </a:p>
          <a:p>
            <a:r>
              <a:rPr lang="en-US" smtClean="0"/>
              <a:t>UNIX examples</a:t>
            </a:r>
          </a:p>
          <a:p>
            <a:pPr lvl="1"/>
            <a:r>
              <a:rPr lang="en-US" b="1" smtClean="0"/>
              <a:t>fork</a:t>
            </a:r>
            <a:r>
              <a:rPr lang="en-US" smtClean="0"/>
              <a:t> system call creates new process</a:t>
            </a:r>
          </a:p>
          <a:p>
            <a:pPr lvl="1"/>
            <a:r>
              <a:rPr lang="en-US" b="1" smtClean="0"/>
              <a:t>exec</a:t>
            </a:r>
            <a:r>
              <a:rPr lang="en-US" smtClean="0"/>
              <a:t> system call used after a </a:t>
            </a:r>
            <a:r>
              <a:rPr lang="en-US" b="1" smtClean="0"/>
              <a:t>fork</a:t>
            </a:r>
            <a:r>
              <a:rPr lang="en-US" smtClean="0"/>
              <a:t> to replace the process’ memory space with a new program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RIMT-IET</a:t>
            </a:r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19</a:t>
            </a:fld>
            <a:endParaRPr kumimoji="0" lang="en-US"/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11569" y="8523817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en-US" sz="7200" dirty="0" smtClean="0"/>
              <a:t>Topic </a:t>
            </a:r>
            <a:r>
              <a:rPr lang="en-US" sz="7200" dirty="0" smtClean="0"/>
              <a:t>4</a:t>
            </a:r>
            <a:r>
              <a:rPr lang="en-US" sz="7200" baseline="30000" dirty="0" smtClean="0"/>
              <a:t>th</a:t>
            </a:r>
            <a:r>
              <a:rPr lang="en-US" sz="7200" dirty="0" smtClean="0"/>
              <a:t> :</a:t>
            </a:r>
            <a:r>
              <a:rPr lang="en-US" sz="7100" dirty="0" smtClean="0"/>
              <a:t>  </a:t>
            </a:r>
            <a:r>
              <a:rPr lang="en-US" sz="7100" dirty="0" smtClean="0"/>
              <a:t>Processes</a:t>
            </a:r>
            <a:endParaRPr lang="en-US" sz="6900" dirty="0"/>
          </a:p>
        </p:txBody>
      </p:sp>
      <p:sp>
        <p:nvSpPr>
          <p:cNvPr id="6147" name="Subtitle 2"/>
          <p:cNvSpPr>
            <a:spLocks noGrp="1"/>
          </p:cNvSpPr>
          <p:nvPr>
            <p:ph type="subTitle" idx="1"/>
          </p:nvPr>
        </p:nvSpPr>
        <p:spPr>
          <a:xfrm>
            <a:off x="800100" y="4305301"/>
            <a:ext cx="11782425" cy="3219451"/>
          </a:xfrm>
        </p:spPr>
        <p:txBody>
          <a:bodyPr>
            <a:normAutofit/>
          </a:bodyPr>
          <a:lstStyle/>
          <a:p>
            <a:endParaRPr lang="en-US" sz="4600" dirty="0" smtClean="0">
              <a:solidFill>
                <a:schemeClr val="bg1"/>
              </a:solidFill>
            </a:endParaRPr>
          </a:p>
          <a:p>
            <a:endParaRPr lang="en-US" sz="4600" dirty="0" smtClean="0">
              <a:solidFill>
                <a:schemeClr val="bg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RIMT-IET</a:t>
            </a:r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2</a:t>
            </a:fld>
            <a:endParaRPr kumimoji="0"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11569" y="8523817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pic>
        <p:nvPicPr>
          <p:cNvPr id="8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Process Creation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RIMT-IET</a:t>
            </a:r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20</a:t>
            </a:fld>
            <a:endParaRPr kumimoji="0" lang="en-US"/>
          </a:p>
        </p:txBody>
      </p:sp>
      <p:pic>
        <p:nvPicPr>
          <p:cNvPr id="24579" name="Picture 4" descr="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55722" y="2840037"/>
            <a:ext cx="11253788" cy="2519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11569" y="8523817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Process Termination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1209675" y="2537934"/>
            <a:ext cx="11395076" cy="5934271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Process executes last statement and asks the operating system to delete it (</a:t>
            </a:r>
            <a:r>
              <a:rPr lang="en-US" b="1" dirty="0" smtClean="0"/>
              <a:t>exit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Output data from child to parent (via </a:t>
            </a:r>
            <a:r>
              <a:rPr lang="en-US" b="1" dirty="0" smtClean="0"/>
              <a:t>wait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Process’ resources are </a:t>
            </a:r>
            <a:r>
              <a:rPr lang="en-US" dirty="0" err="1" smtClean="0"/>
              <a:t>deallocated</a:t>
            </a:r>
            <a:r>
              <a:rPr lang="en-US" dirty="0" smtClean="0"/>
              <a:t> by operating system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Parent may terminate execution of children processes (</a:t>
            </a:r>
            <a:r>
              <a:rPr lang="en-US" b="1" dirty="0" smtClean="0"/>
              <a:t>abort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Child has exceeded allocated resources</a:t>
            </a:r>
          </a:p>
          <a:p>
            <a:pPr lvl="1"/>
            <a:r>
              <a:rPr lang="en-US" dirty="0" smtClean="0"/>
              <a:t>Task assigned to child is no longer required</a:t>
            </a:r>
          </a:p>
          <a:p>
            <a:pPr lvl="1"/>
            <a:r>
              <a:rPr lang="en-US" dirty="0" smtClean="0"/>
              <a:t>If parent is exiting</a:t>
            </a:r>
          </a:p>
          <a:p>
            <a:pPr lvl="2"/>
            <a:r>
              <a:rPr lang="en-US" dirty="0" smtClean="0"/>
              <a:t>Some operating systems do not allow child to continue if its parent terminates</a:t>
            </a:r>
          </a:p>
          <a:p>
            <a:pPr lvl="3"/>
            <a:r>
              <a:rPr lang="en-US" dirty="0" smtClean="0"/>
              <a:t>All children terminated - </a:t>
            </a:r>
            <a:r>
              <a:rPr lang="en-US" b="1" dirty="0" smtClean="0"/>
              <a:t>cascading termination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RIMT-IET</a:t>
            </a:r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21</a:t>
            </a:fld>
            <a:endParaRPr kumimoji="0" lang="en-US"/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11569" y="8523817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Named Pipes</a:t>
            </a:r>
          </a:p>
        </p:txBody>
      </p:sp>
      <p:sp>
        <p:nvSpPr>
          <p:cNvPr id="56323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Named Pipes are more powerful than ordinary pipes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Communication is bidirectional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No parent-child relationship is necessary between the communicating processes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Several processes can use the named pipe for communication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Provided on both UNIX and Windows systems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RIMT-IET</a:t>
            </a:r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22</a:t>
            </a:fld>
            <a:endParaRPr kumimoji="0" lang="en-US"/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11569" y="8523817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u="sng" dirty="0" smtClean="0">
                <a:solidFill>
                  <a:schemeClr val="tx1"/>
                </a:solidFill>
              </a:rPr>
              <a:t>Summary</a:t>
            </a:r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400" dirty="0" smtClean="0"/>
              <a:t>Operating System Generation</a:t>
            </a:r>
          </a:p>
          <a:p>
            <a:r>
              <a:rPr lang="en-US" sz="3400" dirty="0" smtClean="0"/>
              <a:t> System Boot</a:t>
            </a:r>
          </a:p>
          <a:p>
            <a:r>
              <a:rPr lang="en-US" sz="3400" dirty="0" smtClean="0"/>
              <a:t>Process Concept </a:t>
            </a:r>
          </a:p>
          <a:p>
            <a:r>
              <a:rPr lang="en-US" sz="3400" dirty="0" smtClean="0"/>
              <a:t>Process Scheduling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RIMT-IET</a:t>
            </a:r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23</a:t>
            </a:fld>
            <a:endParaRPr kumimoji="0" lang="en-US"/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11569" y="8523817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 To </a:t>
            </a:r>
            <a:r>
              <a:rPr lang="en-US" smtClean="0"/>
              <a:t>Be Next </a:t>
            </a:r>
            <a:r>
              <a:rPr lang="en-US" dirty="0" smtClean="0"/>
              <a:t>Covered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Interprocess</a:t>
            </a:r>
            <a:r>
              <a:rPr lang="en-US" dirty="0" smtClean="0"/>
              <a:t> Communication</a:t>
            </a:r>
          </a:p>
          <a:p>
            <a:r>
              <a:rPr lang="en-US" dirty="0" smtClean="0"/>
              <a:t>Examples of IPC Systems</a:t>
            </a:r>
          </a:p>
          <a:p>
            <a:r>
              <a:rPr lang="en-US" dirty="0" smtClean="0"/>
              <a:t>Communication in Client-Server Systems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RIMT-IET</a:t>
            </a:r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24</a:t>
            </a:fld>
            <a:endParaRPr kumimoji="0" lang="en-US"/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11569" y="8523817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smtClean="0">
                <a:solidFill>
                  <a:schemeClr val="tx1"/>
                </a:solidFill>
              </a:rPr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3400" dirty="0" err="1" smtClean="0"/>
              <a:t>Silberschatz</a:t>
            </a:r>
            <a:r>
              <a:rPr lang="en-US" sz="3400" dirty="0" smtClean="0"/>
              <a:t> and Peter B. Calvin, “Operating System Concepts" Addison Wesley Publishing Company</a:t>
            </a:r>
          </a:p>
          <a:p>
            <a:pPr>
              <a:defRPr/>
            </a:pPr>
            <a:r>
              <a:rPr lang="en-US" sz="3400" dirty="0" smtClean="0"/>
              <a:t> </a:t>
            </a:r>
            <a:r>
              <a:rPr lang="en-US" sz="3400" dirty="0" err="1" smtClean="0"/>
              <a:t>Dhamdhere</a:t>
            </a:r>
            <a:r>
              <a:rPr lang="en-US" sz="3400" dirty="0" smtClean="0"/>
              <a:t>, “Systems Programming &amp; Operating Systems Tata McGraw Hill</a:t>
            </a:r>
          </a:p>
          <a:p>
            <a:pPr>
              <a:buFont typeface="Wingdings 2" charset="2"/>
              <a:buNone/>
              <a:defRPr/>
            </a:pPr>
            <a:r>
              <a:rPr lang="en-US" sz="3400" cap="all" dirty="0" smtClean="0"/>
              <a:t> </a:t>
            </a:r>
            <a:endParaRPr lang="en-US" sz="3400" dirty="0" smtClean="0"/>
          </a:p>
          <a:p>
            <a:pPr>
              <a:defRPr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RIMT-IET</a:t>
            </a:r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25</a:t>
            </a:fld>
            <a:endParaRPr kumimoji="0" lang="en-US"/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11569" y="8523817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466975" y="369897"/>
            <a:ext cx="9571038" cy="768351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Topics To Be Covered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1209675" y="1662113"/>
            <a:ext cx="11056938" cy="5095875"/>
          </a:xfrm>
        </p:spPr>
        <p:txBody>
          <a:bodyPr>
            <a:normAutofit/>
          </a:bodyPr>
          <a:lstStyle/>
          <a:p>
            <a:r>
              <a:rPr lang="en-US" dirty="0" smtClean="0"/>
              <a:t>Operating System Generation</a:t>
            </a:r>
          </a:p>
          <a:p>
            <a:r>
              <a:rPr lang="en-US" dirty="0" smtClean="0"/>
              <a:t> System Boot</a:t>
            </a:r>
          </a:p>
          <a:p>
            <a:r>
              <a:rPr lang="en-US" dirty="0" smtClean="0"/>
              <a:t>Process Concept </a:t>
            </a:r>
          </a:p>
          <a:p>
            <a:r>
              <a:rPr lang="en-US" dirty="0" smtClean="0"/>
              <a:t>Process Scheduling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RIMT-IET</a:t>
            </a:r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3</a:t>
            </a:fld>
            <a:endParaRPr kumimoji="0"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11569" y="8523817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pic>
        <p:nvPicPr>
          <p:cNvPr id="8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Objectives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1209686" y="2295332"/>
            <a:ext cx="10234613" cy="567301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To introduce the notion of a process -- a program in execution, which forms the basis of all computation</a:t>
            </a:r>
          </a:p>
          <a:p>
            <a:endParaRPr lang="en-US" dirty="0" smtClean="0"/>
          </a:p>
          <a:p>
            <a:r>
              <a:rPr lang="en-US" dirty="0" smtClean="0"/>
              <a:t>To describe the various features of processes, including scheduling, creation and termination, and communication</a:t>
            </a:r>
          </a:p>
          <a:p>
            <a:endParaRPr lang="en-US" dirty="0" smtClean="0"/>
          </a:p>
          <a:p>
            <a:r>
              <a:rPr lang="en-US" dirty="0" smtClean="0"/>
              <a:t>To describe communication in client-server systems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RIMT-IET</a:t>
            </a:r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4</a:t>
            </a:fld>
            <a:endParaRPr kumimoji="0"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11569" y="8523817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pic>
        <p:nvPicPr>
          <p:cNvPr id="8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4" y="711200"/>
            <a:ext cx="11368088" cy="768349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Operating System Generation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>
          <a:xfrm>
            <a:off x="1209675" y="1644654"/>
            <a:ext cx="11556207" cy="6040967"/>
          </a:xfrm>
        </p:spPr>
        <p:txBody>
          <a:bodyPr>
            <a:normAutofit fontScale="92500" lnSpcReduction="20000"/>
          </a:bodyPr>
          <a:lstStyle/>
          <a:p>
            <a:r>
              <a:rPr lang="en-US" smtClean="0"/>
              <a:t>Operating systems are designed to run on any of a class of machines; the system must be configured for each specific computer site</a:t>
            </a:r>
          </a:p>
          <a:p>
            <a:endParaRPr lang="en-US" smtClean="0"/>
          </a:p>
          <a:p>
            <a:r>
              <a:rPr lang="en-US" smtClean="0"/>
              <a:t>SYSGEN program obtains information concerning the specific configuration of the hardware system</a:t>
            </a:r>
          </a:p>
          <a:p>
            <a:endParaRPr lang="en-US" smtClean="0"/>
          </a:p>
          <a:p>
            <a:r>
              <a:rPr lang="en-US" i="1" smtClean="0"/>
              <a:t>Booting</a:t>
            </a:r>
            <a:r>
              <a:rPr lang="en-US" smtClean="0"/>
              <a:t> – starting a computer by loading the kernel</a:t>
            </a:r>
          </a:p>
          <a:p>
            <a:endParaRPr lang="en-US" smtClean="0"/>
          </a:p>
          <a:p>
            <a:r>
              <a:rPr lang="en-US" i="1" smtClean="0"/>
              <a:t>Bootstrap program</a:t>
            </a:r>
            <a:r>
              <a:rPr lang="en-US" smtClean="0"/>
              <a:t> – code stored in ROM that is able to locate the kernel, load it into memory, and start its execution</a:t>
            </a:r>
          </a:p>
          <a:p>
            <a:pPr>
              <a:buFont typeface="Monotype Sorts" charset="2"/>
              <a:buNone/>
            </a:pP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RIMT-IET</a:t>
            </a:r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5</a:t>
            </a:fld>
            <a:endParaRPr kumimoji="0"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11569" y="8523817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pic>
        <p:nvPicPr>
          <p:cNvPr id="8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38784"/>
            <a:ext cx="12344400" cy="1211749"/>
          </a:xfrm>
        </p:spPr>
        <p:txBody>
          <a:bodyPr/>
          <a:lstStyle/>
          <a:p>
            <a:pPr eaLnBrk="1" hangingPunct="1"/>
            <a:r>
              <a:rPr lang="en-US" dirty="0" smtClean="0"/>
              <a:t>System Boot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>
          <a:xfrm>
            <a:off x="1209679" y="2438401"/>
            <a:ext cx="11351420" cy="6282267"/>
          </a:xfrm>
        </p:spPr>
        <p:txBody>
          <a:bodyPr/>
          <a:lstStyle/>
          <a:p>
            <a:r>
              <a:rPr lang="en-US" dirty="0" smtClean="0"/>
              <a:t>Operating system must be made available to hardware so hardware can start it</a:t>
            </a:r>
          </a:p>
          <a:p>
            <a:pPr lvl="1"/>
            <a:r>
              <a:rPr lang="en-US" dirty="0" smtClean="0"/>
              <a:t>Small piece of code – </a:t>
            </a:r>
            <a:r>
              <a:rPr lang="en-US" b="1" dirty="0" smtClean="0"/>
              <a:t>bootstrap loader</a:t>
            </a:r>
            <a:r>
              <a:rPr lang="en-US" dirty="0" smtClean="0"/>
              <a:t>, locates the kernel, loads it into memory, and starts it</a:t>
            </a:r>
          </a:p>
          <a:p>
            <a:pPr lvl="1"/>
            <a:r>
              <a:rPr lang="en-US" dirty="0" smtClean="0"/>
              <a:t>Sometimes two-step process where </a:t>
            </a:r>
            <a:r>
              <a:rPr lang="en-US" b="1" dirty="0" smtClean="0"/>
              <a:t>boot block</a:t>
            </a:r>
            <a:r>
              <a:rPr lang="en-US" dirty="0" smtClean="0"/>
              <a:t> at fixed location loads bootstrap loader</a:t>
            </a:r>
          </a:p>
          <a:p>
            <a:pPr lvl="1"/>
            <a:r>
              <a:rPr lang="en-US" dirty="0" smtClean="0"/>
              <a:t>When power initialized on system, execution starts at a fixed memory location</a:t>
            </a:r>
          </a:p>
          <a:p>
            <a:pPr lvl="2"/>
            <a:r>
              <a:rPr lang="en-US" dirty="0" smtClean="0"/>
              <a:t>Firmware used to hold initial boot code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RIMT-IET</a:t>
            </a:r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6</a:t>
            </a:fld>
            <a:endParaRPr kumimoji="0"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11569" y="8523817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pic>
        <p:nvPicPr>
          <p:cNvPr id="8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365385" y="369897"/>
            <a:ext cx="9159875" cy="1514897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Process Concept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1209675" y="2052735"/>
            <a:ext cx="11056938" cy="5991128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An operating system executes a variety of programs: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Batch system – jobs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Time-shared systems – user programs or tasks</a:t>
            </a:r>
          </a:p>
          <a:p>
            <a:pPr lvl="1"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Textbook uses the terms </a:t>
            </a:r>
            <a:r>
              <a:rPr lang="en-US" i="1" dirty="0" smtClean="0"/>
              <a:t>job</a:t>
            </a:r>
            <a:r>
              <a:rPr lang="en-US" dirty="0" smtClean="0"/>
              <a:t> and </a:t>
            </a:r>
            <a:r>
              <a:rPr lang="en-US" i="1" dirty="0" smtClean="0"/>
              <a:t>process</a:t>
            </a:r>
            <a:r>
              <a:rPr lang="en-US" dirty="0" smtClean="0"/>
              <a:t> almost interchangeably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Process – a program in execution; process execution must progress in sequential fashion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A process includes: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program counter 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stack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data section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RIMT-IET</a:t>
            </a:r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7</a:t>
            </a:fld>
            <a:endParaRPr kumimoji="0"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11569" y="8523817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pic>
        <p:nvPicPr>
          <p:cNvPr id="8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Process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mtClean="0"/>
              <a:t>Multiple parts</a:t>
            </a:r>
          </a:p>
          <a:p>
            <a:pPr lvl="1"/>
            <a:r>
              <a:rPr lang="en-US" smtClean="0"/>
              <a:t>The program code, also called </a:t>
            </a:r>
            <a:r>
              <a:rPr lang="en-US" b="1" smtClean="0"/>
              <a:t>text section</a:t>
            </a:r>
          </a:p>
          <a:p>
            <a:pPr lvl="1"/>
            <a:r>
              <a:rPr lang="en-US" smtClean="0"/>
              <a:t>Current activity including </a:t>
            </a:r>
            <a:r>
              <a:rPr lang="en-US" b="1" smtClean="0"/>
              <a:t>program counter</a:t>
            </a:r>
            <a:r>
              <a:rPr lang="en-US" smtClean="0"/>
              <a:t>, processor registers</a:t>
            </a:r>
          </a:p>
          <a:p>
            <a:pPr lvl="1"/>
            <a:r>
              <a:rPr lang="en-US" b="1" smtClean="0"/>
              <a:t>Stack </a:t>
            </a:r>
            <a:r>
              <a:rPr lang="en-US" smtClean="0"/>
              <a:t>containing temporary data</a:t>
            </a:r>
          </a:p>
          <a:p>
            <a:pPr lvl="2"/>
            <a:r>
              <a:rPr lang="en-US" smtClean="0"/>
              <a:t>Function parameters, return addresses, local variables</a:t>
            </a:r>
          </a:p>
          <a:p>
            <a:pPr lvl="1"/>
            <a:r>
              <a:rPr lang="en-US" b="1" smtClean="0"/>
              <a:t>Data section </a:t>
            </a:r>
            <a:r>
              <a:rPr lang="en-US" smtClean="0"/>
              <a:t>containing global variables</a:t>
            </a:r>
          </a:p>
          <a:p>
            <a:pPr lvl="1"/>
            <a:r>
              <a:rPr lang="en-US" b="1" smtClean="0"/>
              <a:t>Heap </a:t>
            </a:r>
            <a:r>
              <a:rPr lang="en-US" smtClean="0"/>
              <a:t>containing memory dynamically allocated during run time</a:t>
            </a:r>
          </a:p>
          <a:p>
            <a:r>
              <a:rPr lang="en-US" smtClean="0"/>
              <a:t>Program is passive entity, process is active </a:t>
            </a:r>
          </a:p>
          <a:p>
            <a:pPr lvl="1"/>
            <a:r>
              <a:rPr lang="en-US" smtClean="0"/>
              <a:t>Program becomes process when executable file loaded into memory</a:t>
            </a:r>
          </a:p>
          <a:p>
            <a:r>
              <a:rPr lang="en-US" smtClean="0"/>
              <a:t>Execution of program started via GUI mouse clicks, command line entry of its name, etc</a:t>
            </a:r>
          </a:p>
          <a:p>
            <a:r>
              <a:rPr lang="en-US" smtClean="0"/>
              <a:t>One program can be several processes</a:t>
            </a:r>
          </a:p>
          <a:p>
            <a:pPr lvl="1"/>
            <a:r>
              <a:rPr lang="en-US" smtClean="0"/>
              <a:t>Consider multiple users executing the same program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RIMT-IET</a:t>
            </a:r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8</a:t>
            </a:fld>
            <a:endParaRPr kumimoji="0"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11569" y="8523817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pic>
        <p:nvPicPr>
          <p:cNvPr id="8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Process in Memory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RIMT-IET</a:t>
            </a:r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9</a:t>
            </a:fld>
            <a:endParaRPr kumimoji="0" lang="en-US"/>
          </a:p>
        </p:txBody>
      </p:sp>
      <p:pic>
        <p:nvPicPr>
          <p:cNvPr id="8195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10047" y="2724540"/>
            <a:ext cx="4367213" cy="5934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11569" y="8523817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pic>
        <p:nvPicPr>
          <p:cNvPr id="8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4793</TotalTime>
  <Words>1082</Words>
  <Application>Microsoft Office PowerPoint</Application>
  <PresentationFormat>Custom</PresentationFormat>
  <Paragraphs>249</Paragraphs>
  <Slides>25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Theme1</vt:lpstr>
      <vt:lpstr>   Operating System/ BTCS-2401    </vt:lpstr>
      <vt:lpstr>Topic 4th :  Processes</vt:lpstr>
      <vt:lpstr>Topics To Be Covered</vt:lpstr>
      <vt:lpstr>Objectives</vt:lpstr>
      <vt:lpstr>Operating System Generation</vt:lpstr>
      <vt:lpstr>System Boot</vt:lpstr>
      <vt:lpstr>Process Concept</vt:lpstr>
      <vt:lpstr>The Process</vt:lpstr>
      <vt:lpstr>Process in Memory</vt:lpstr>
      <vt:lpstr>Process State</vt:lpstr>
      <vt:lpstr>Diagram of Process State</vt:lpstr>
      <vt:lpstr>Process Control Block (PCB)</vt:lpstr>
      <vt:lpstr>Process Scheduling</vt:lpstr>
      <vt:lpstr>Representation of Process Scheduling</vt:lpstr>
      <vt:lpstr>Schedulers</vt:lpstr>
      <vt:lpstr>Addition of Medium Term Scheduling</vt:lpstr>
      <vt:lpstr>Context Switch</vt:lpstr>
      <vt:lpstr>Process Creation</vt:lpstr>
      <vt:lpstr>Process Creation (Cont.)</vt:lpstr>
      <vt:lpstr>Process Creation</vt:lpstr>
      <vt:lpstr>Process Termination</vt:lpstr>
      <vt:lpstr>Named Pipes</vt:lpstr>
      <vt:lpstr>Summary</vt:lpstr>
      <vt:lpstr>Topics To Be Next Covered</vt:lpstr>
      <vt:lpstr>References</vt:lpstr>
    </vt:vector>
  </TitlesOfParts>
  <Company>Lucent Technologies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4:  Processes</dc:title>
  <dc:creator>Marilyn Turnamian</dc:creator>
  <cp:lastModifiedBy>Admin</cp:lastModifiedBy>
  <cp:revision>179</cp:revision>
  <cp:lastPrinted>2011-01-14T21:21:29Z</cp:lastPrinted>
  <dcterms:created xsi:type="dcterms:W3CDTF">2011-01-14T20:24:54Z</dcterms:created>
  <dcterms:modified xsi:type="dcterms:W3CDTF">2023-06-19T10:41:58Z</dcterms:modified>
</cp:coreProperties>
</file>