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77F386-A918-45DF-A0BB-1642758C69FD}" type="datetimeFigureOut">
              <a:rPr lang="en-US" smtClean="0"/>
              <a:pPr/>
              <a:t>6/23/2023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40A7B-0391-4E46-AD13-CBBD46D0E0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pPr/>
              <a:t>2</a:t>
            </a:fld>
            <a:endParaRPr lang="en-IN"/>
          </a:p>
        </p:txBody>
      </p:sp>
    </p:spTree>
    <p:extLst>
      <p:ext uri="{BB962C8B-B14F-4D97-AF65-F5344CB8AC3E}">
        <p14:creationId xmlns:p14="http://schemas.microsoft.com/office/powerpoint/2010/main" xmlns="" val="25082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pPr/>
              <a:t>4</a:t>
            </a:fld>
            <a:endParaRPr lang="en-IN"/>
          </a:p>
        </p:txBody>
      </p:sp>
    </p:spTree>
    <p:extLst>
      <p:ext uri="{BB962C8B-B14F-4D97-AF65-F5344CB8AC3E}">
        <p14:creationId xmlns:p14="http://schemas.microsoft.com/office/powerpoint/2010/main" xmlns="" val="79103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pPr/>
              <a:t>5</a:t>
            </a:fld>
            <a:endParaRPr lang="en-IN"/>
          </a:p>
        </p:txBody>
      </p:sp>
    </p:spTree>
    <p:extLst>
      <p:ext uri="{BB962C8B-B14F-4D97-AF65-F5344CB8AC3E}">
        <p14:creationId xmlns:p14="http://schemas.microsoft.com/office/powerpoint/2010/main" xmlns="" val="104892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pPr/>
              <a:t>6</a:t>
            </a:fld>
            <a:endParaRPr lang="en-IN"/>
          </a:p>
        </p:txBody>
      </p:sp>
    </p:spTree>
    <p:extLst>
      <p:ext uri="{BB962C8B-B14F-4D97-AF65-F5344CB8AC3E}">
        <p14:creationId xmlns:p14="http://schemas.microsoft.com/office/powerpoint/2010/main" xmlns="" val="510313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D980E-4DD8-4916-8D28-04B52126464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D980E-4DD8-4916-8D28-04B52126464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D980E-4DD8-4916-8D28-04B52126464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D980E-4DD8-4916-8D28-04B52126464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D980E-4DD8-4916-8D28-04B52126464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D980E-4DD8-4916-8D28-04B52126464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D980E-4DD8-4916-8D28-04B52126464F}"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D980E-4DD8-4916-8D28-04B52126464F}"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D980E-4DD8-4916-8D28-04B52126464F}"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D980E-4DD8-4916-8D28-04B52126464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D980E-4DD8-4916-8D28-04B52126464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E415B-2860-4A7A-95FD-29B70332F8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D980E-4DD8-4916-8D28-04B52126464F}"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E415B-2860-4A7A-95FD-29B70332F8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	Data Structure/BTCS-2304</a:t>
            </a:r>
          </a:p>
        </p:txBody>
      </p:sp>
      <p:pic>
        <p:nvPicPr>
          <p:cNvPr id="2051"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2052" name="Footer Placeholder 4"/>
          <p:cNvSpPr txBox="1">
            <a:spLocks/>
          </p:cNvSpPr>
          <p:nvPr/>
        </p:nvSpPr>
        <p:spPr bwMode="auto">
          <a:xfrm>
            <a:off x="5257800" y="6492875"/>
            <a:ext cx="3886200" cy="365125"/>
          </a:xfrm>
          <a:prstGeom prst="rect">
            <a:avLst/>
          </a:prstGeom>
          <a:noFill/>
          <a:ln w="9525">
            <a:noFill/>
            <a:miter lim="800000"/>
            <a:headEnd/>
            <a:tailEnd/>
          </a:ln>
        </p:spPr>
        <p:txBody>
          <a:bodyPr anchor="ct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a:t>
            </a:r>
            <a:r>
              <a:rPr lang="en-US" sz="9600" dirty="0" smtClean="0"/>
              <a:t>3rd</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and </a:t>
            </a:r>
            <a:r>
              <a:rPr lang="en-US" sz="4000" dirty="0" smtClean="0">
                <a:solidFill>
                  <a:srgbClr val="7030A0"/>
                </a:solidFill>
                <a:latin typeface="Times New Roman" pitchFamily="18" charset="0"/>
                <a:cs typeface="Times New Roman" pitchFamily="18" charset="0"/>
              </a:rPr>
              <a:t>Postfix </a:t>
            </a:r>
            <a:r>
              <a:rPr lang="en-US" sz="4000" dirty="0">
                <a:solidFill>
                  <a:srgbClr val="7030A0"/>
                </a:solidFill>
                <a:latin typeface="Times New Roman" pitchFamily="18" charset="0"/>
                <a:cs typeface="Times New Roman" pitchFamily="18" charset="0"/>
              </a:rPr>
              <a:t>N</a:t>
            </a:r>
            <a:r>
              <a:rPr lang="en-US" sz="4000" dirty="0" smtClean="0">
                <a:solidFill>
                  <a:srgbClr val="7030A0"/>
                </a:solidFill>
                <a:latin typeface="Times New Roman" pitchFamily="18" charset="0"/>
                <a:cs typeface="Times New Roman" pitchFamily="18" charset="0"/>
              </a:rPr>
              <a:t>otations </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96753"/>
            <a:ext cx="8363272" cy="4752528"/>
          </a:xfrm>
          <a:prstGeom prst="rect">
            <a:avLst/>
          </a:prstGeom>
        </p:spPr>
        <p:txBody>
          <a:bodyPr>
            <a:normAutofit lnSpcReduction="10000"/>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Infix:  operators placed between </a:t>
            </a:r>
            <a:r>
              <a:rPr lang="en-IN" dirty="0" smtClean="0">
                <a:solidFill>
                  <a:srgbClr val="002060"/>
                </a:solidFill>
                <a:latin typeface="Times New Roman" pitchFamily="18" charset="0"/>
                <a:cs typeface="Times New Roman" pitchFamily="18" charset="0"/>
              </a:rPr>
              <a:t>operands:     </a:t>
            </a:r>
            <a:endParaRPr lang="en-IN" dirty="0">
              <a:solidFill>
                <a:srgbClr val="002060"/>
              </a:solidFill>
              <a:latin typeface="Times New Roman" pitchFamily="18" charset="0"/>
              <a:cs typeface="Times New Roman" pitchFamily="18" charset="0"/>
            </a:endParaRPr>
          </a:p>
          <a:p>
            <a:pPr marL="45720" indent="0" algn="just">
              <a:lnSpc>
                <a:spcPct val="110000"/>
              </a:lnSpc>
              <a:buNone/>
            </a:pPr>
            <a:r>
              <a:rPr lang="en-IN" dirty="0">
                <a:solidFill>
                  <a:srgbClr val="002060"/>
                </a:solidFill>
                <a:latin typeface="Times New Roman" pitchFamily="18" charset="0"/>
                <a:cs typeface="Times New Roman" pitchFamily="18" charset="0"/>
              </a:rPr>
              <a:t>                        A+B*C</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Postfix: operands appear before their </a:t>
            </a:r>
            <a:r>
              <a:rPr lang="en-IN" dirty="0" smtClean="0">
                <a:solidFill>
                  <a:srgbClr val="002060"/>
                </a:solidFill>
                <a:latin typeface="Times New Roman" pitchFamily="18" charset="0"/>
                <a:cs typeface="Times New Roman" pitchFamily="18" charset="0"/>
              </a:rPr>
              <a:t>operators:-</a:t>
            </a:r>
            <a:endParaRPr lang="en-IN" dirty="0">
              <a:solidFill>
                <a:srgbClr val="002060"/>
              </a:solidFill>
              <a:latin typeface="Times New Roman" pitchFamily="18" charset="0"/>
              <a:cs typeface="Times New Roman" pitchFamily="18" charset="0"/>
            </a:endParaRPr>
          </a:p>
          <a:p>
            <a:pPr marL="45720" indent="0" algn="just">
              <a:lnSpc>
                <a:spcPct val="110000"/>
              </a:lnSpc>
              <a:buNone/>
            </a:pPr>
            <a:r>
              <a:rPr lang="en-IN" dirty="0" smtClean="0">
                <a:solidFill>
                  <a:srgbClr val="002060"/>
                </a:solidFill>
                <a:latin typeface="Times New Roman" pitchFamily="18" charset="0"/>
                <a:cs typeface="Times New Roman" pitchFamily="18" charset="0"/>
              </a:rPr>
              <a:t>                        ABC</a:t>
            </a:r>
            <a:r>
              <a:rPr lang="en-IN" dirty="0">
                <a:solidFill>
                  <a:srgbClr val="002060"/>
                </a:solidFill>
                <a:latin typeface="Times New Roman" pitchFamily="18" charset="0"/>
                <a:cs typeface="Times New Roman" pitchFamily="18" charset="0"/>
              </a:rPr>
              <a:t>*+</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There are no precedence rules to learn in postfix notation, and parentheses are never </a:t>
            </a:r>
            <a:r>
              <a:rPr lang="en-IN" dirty="0" smtClean="0">
                <a:solidFill>
                  <a:srgbClr val="002060"/>
                </a:solidFill>
                <a:latin typeface="Times New Roman" pitchFamily="18" charset="0"/>
                <a:cs typeface="Times New Roman" pitchFamily="18" charset="0"/>
              </a:rPr>
              <a:t>needed</a:t>
            </a:r>
            <a:endParaRPr lang="en-IN" dirty="0">
              <a:solidFill>
                <a:srgbClr val="002060"/>
              </a:solidFill>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a:t>
            </a:fld>
            <a:endParaRPr lang="en-IN">
              <a:solidFill>
                <a:prstClr val="black">
                  <a:lumMod val="50000"/>
                  <a:lumOff val="50000"/>
                </a:prstClr>
              </a:solidFill>
            </a:endParaRPr>
          </a:p>
        </p:txBody>
      </p:sp>
      <p:pic>
        <p:nvPicPr>
          <p:cNvPr id="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49613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a:t>
            </a:r>
            <a:endParaRPr lang="en-IN" sz="4000" dirty="0">
              <a:solidFill>
                <a:srgbClr val="7030A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nvPr>
        </p:nvGraphicFramePr>
        <p:xfrm>
          <a:off x="1403648" y="1412776"/>
          <a:ext cx="6059016" cy="2835276"/>
        </p:xfrm>
        <a:graphic>
          <a:graphicData uri="http://schemas.openxmlformats.org/drawingml/2006/table">
            <a:tbl>
              <a:tblPr firstRow="1" bandRow="1">
                <a:tableStyleId>{793D81CF-94F2-401A-BA57-92F5A7B2D0C5}</a:tableStyleId>
              </a:tblPr>
              <a:tblGrid>
                <a:gridCol w="3178696"/>
                <a:gridCol w="2880320"/>
              </a:tblGrid>
              <a:tr h="457302">
                <a:tc>
                  <a:txBody>
                    <a:bodyPr/>
                    <a:lstStyle/>
                    <a:p>
                      <a:pPr algn="ctr"/>
                      <a:r>
                        <a:rPr lang="en-US" sz="2400" dirty="0" smtClean="0"/>
                        <a:t>Infix</a:t>
                      </a:r>
                      <a:endParaRPr lang="en-US" sz="2400" dirty="0">
                        <a:solidFill>
                          <a:srgbClr val="FFC000"/>
                        </a:solidFill>
                      </a:endParaRPr>
                    </a:p>
                  </a:txBody>
                  <a:tcPr marT="45730" marB="45730"/>
                </a:tc>
                <a:tc>
                  <a:txBody>
                    <a:bodyPr/>
                    <a:lstStyle/>
                    <a:p>
                      <a:pPr algn="ctr"/>
                      <a:r>
                        <a:rPr lang="en-US" sz="2400" dirty="0" smtClean="0"/>
                        <a:t>Postfix</a:t>
                      </a:r>
                      <a:endParaRPr lang="en-US" sz="2400" dirty="0">
                        <a:solidFill>
                          <a:srgbClr val="FFC000"/>
                        </a:solidFill>
                      </a:endParaRPr>
                    </a:p>
                  </a:txBody>
                  <a:tcPr marT="45730" marB="45730"/>
                </a:tc>
              </a:tr>
              <a:tr h="396329">
                <a:tc>
                  <a:txBody>
                    <a:bodyPr/>
                    <a:lstStyle/>
                    <a:p>
                      <a:r>
                        <a:rPr lang="en-US" sz="2000" dirty="0" smtClean="0"/>
                        <a:t>A + B</a:t>
                      </a:r>
                      <a:endParaRPr lang="en-US" sz="2000" dirty="0"/>
                    </a:p>
                  </a:txBody>
                  <a:tcPr marT="45730" marB="45730"/>
                </a:tc>
                <a:tc>
                  <a:txBody>
                    <a:bodyPr/>
                    <a:lstStyle/>
                    <a:p>
                      <a:r>
                        <a:rPr lang="en-US" sz="2000" dirty="0" smtClean="0"/>
                        <a:t>A B +</a:t>
                      </a:r>
                      <a:endParaRPr lang="en-US" sz="2000" dirty="0"/>
                    </a:p>
                  </a:txBody>
                  <a:tcPr marT="45730" marB="45730"/>
                </a:tc>
              </a:tr>
              <a:tr h="396329">
                <a:tc>
                  <a:txBody>
                    <a:bodyPr/>
                    <a:lstStyle/>
                    <a:p>
                      <a:r>
                        <a:rPr lang="en-US" sz="2000" dirty="0" smtClean="0"/>
                        <a:t>A</a:t>
                      </a:r>
                      <a:r>
                        <a:rPr lang="en-US" sz="2000" baseline="0" dirty="0" smtClean="0"/>
                        <a:t> + B * C</a:t>
                      </a:r>
                      <a:endParaRPr lang="en-US" sz="2000" dirty="0"/>
                    </a:p>
                  </a:txBody>
                  <a:tcPr marT="45730" marB="45730"/>
                </a:tc>
                <a:tc>
                  <a:txBody>
                    <a:bodyPr/>
                    <a:lstStyle/>
                    <a:p>
                      <a:r>
                        <a:rPr lang="en-US" sz="2000" dirty="0" smtClean="0"/>
                        <a:t>A B C * +</a:t>
                      </a:r>
                      <a:endParaRPr lang="en-US" sz="2000" dirty="0"/>
                    </a:p>
                  </a:txBody>
                  <a:tcPr marT="45730" marB="45730"/>
                </a:tc>
              </a:tr>
              <a:tr h="396329">
                <a:tc>
                  <a:txBody>
                    <a:bodyPr/>
                    <a:lstStyle/>
                    <a:p>
                      <a:r>
                        <a:rPr lang="en-US" sz="2000" dirty="0" smtClean="0"/>
                        <a:t>(A + B) * C</a:t>
                      </a:r>
                      <a:endParaRPr lang="en-US" sz="2000" dirty="0"/>
                    </a:p>
                  </a:txBody>
                  <a:tcPr marT="45730" marB="45730"/>
                </a:tc>
                <a:tc>
                  <a:txBody>
                    <a:bodyPr/>
                    <a:lstStyle/>
                    <a:p>
                      <a:r>
                        <a:rPr lang="en-US" sz="2000" dirty="0" smtClean="0"/>
                        <a:t>A B + C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C * + D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 C D +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 C D * +</a:t>
                      </a:r>
                      <a:endParaRPr lang="en-US" sz="2000" dirty="0"/>
                    </a:p>
                  </a:txBody>
                  <a:tcPr marT="45730" marB="45730"/>
                </a:tc>
              </a:tr>
            </a:tbl>
          </a:graphicData>
        </a:graphic>
      </p:graphicFrame>
      <p:sp>
        <p:nvSpPr>
          <p:cNvPr id="7" name="Footer Placeholder 6"/>
          <p:cNvSpPr>
            <a:spLocks noGrp="1"/>
          </p:cNvSpPr>
          <p:nvPr>
            <p:ph type="ftr" sz="quarter" idx="11"/>
          </p:nvPr>
        </p:nvSpPr>
        <p:spPr/>
        <p:txBody>
          <a:bodyPr/>
          <a:lstStyle/>
          <a:p>
            <a:pPr>
              <a:defRPr/>
            </a:pPr>
            <a:r>
              <a:rPr lang="en-US"/>
              <a:t>Autumn 2016</a:t>
            </a:r>
          </a:p>
        </p:txBody>
      </p:sp>
      <p:sp>
        <p:nvSpPr>
          <p:cNvPr id="9526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4F8FCCF-E1A9-4416-A485-B728E122EE04}" type="slidenum">
              <a:rPr lang="en-US" altLang="en-US" sz="1200">
                <a:solidFill>
                  <a:srgbClr val="898989"/>
                </a:solidFill>
                <a:latin typeface="Times New Roman" panose="02020603050405020304" pitchFamily="18" charset="0"/>
              </a:rPr>
              <a:pPr>
                <a:spcBef>
                  <a:spcPct val="0"/>
                </a:spcBef>
                <a:buFontTx/>
                <a:buNone/>
              </a:pPr>
              <a:t>3</a:t>
            </a:fld>
            <a:endParaRPr lang="en-US" altLang="en-US" sz="1200">
              <a:solidFill>
                <a:srgbClr val="898989"/>
              </a:solidFill>
              <a:latin typeface="Times New Roman" panose="02020603050405020304" pitchFamily="18" charset="0"/>
            </a:endParaRPr>
          </a:p>
        </p:txBody>
      </p:sp>
      <p:sp>
        <p:nvSpPr>
          <p:cNvPr id="93213" name="TextBox 4"/>
          <p:cNvSpPr txBox="1">
            <a:spLocks noChangeArrowheads="1"/>
          </p:cNvSpPr>
          <p:nvPr/>
        </p:nvSpPr>
        <p:spPr bwMode="auto">
          <a:xfrm>
            <a:off x="0" y="4743450"/>
            <a:ext cx="7740352"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dirty="0">
                <a:solidFill>
                  <a:schemeClr val="bg2">
                    <a:lumMod val="50000"/>
                  </a:schemeClr>
                </a:solidFill>
                <a:latin typeface="Times New Roman" panose="02020603050405020304" pitchFamily="18" charset="0"/>
              </a:rPr>
              <a:t>A + B * C    </a:t>
            </a:r>
            <a:r>
              <a:rPr lang="en-US" altLang="en-US" sz="2000" dirty="0">
                <a:solidFill>
                  <a:schemeClr val="bg2">
                    <a:lumMod val="50000"/>
                  </a:schemeClr>
                </a:solidFill>
                <a:latin typeface="Times New Roman" panose="02020603050405020304" pitchFamily="18" charset="0"/>
                <a:sym typeface="Wingdings" panose="05000000000000000000" pitchFamily="2" charset="2"/>
              </a:rPr>
              <a:t>  (A + (B * C))     (A  + (B C *) )      A  B  C  *  +</a:t>
            </a:r>
          </a:p>
          <a:p>
            <a:pPr>
              <a:spcBef>
                <a:spcPct val="0"/>
              </a:spcBef>
              <a:buFontTx/>
              <a:buNone/>
            </a:pPr>
            <a:endParaRPr lang="en-US" altLang="en-US" sz="2000" dirty="0">
              <a:solidFill>
                <a:schemeClr val="bg2">
                  <a:lumMod val="50000"/>
                </a:schemeClr>
              </a:solidFill>
              <a:latin typeface="Times New Roman" panose="02020603050405020304" pitchFamily="18" charset="0"/>
              <a:sym typeface="Wingdings" panose="05000000000000000000" pitchFamily="2" charset="2"/>
            </a:endParaRPr>
          </a:p>
          <a:p>
            <a:pPr>
              <a:spcBef>
                <a:spcPct val="0"/>
              </a:spcBef>
              <a:buFontTx/>
              <a:buNone/>
            </a:pPr>
            <a:r>
              <a:rPr lang="en-US" altLang="en-US" sz="2000" dirty="0">
                <a:solidFill>
                  <a:schemeClr val="bg2">
                    <a:lumMod val="50000"/>
                  </a:schemeClr>
                </a:solidFill>
                <a:latin typeface="Times New Roman" panose="02020603050405020304" pitchFamily="18" charset="0"/>
                <a:sym typeface="Wingdings" panose="05000000000000000000" pitchFamily="2" charset="2"/>
              </a:rPr>
              <a:t>A + B * C + D    ((A + (B * C)) + D )   ((A + (B C*) )+  D)   </a:t>
            </a:r>
          </a:p>
          <a:p>
            <a:pPr>
              <a:spcBef>
                <a:spcPct val="0"/>
              </a:spcBef>
              <a:buFontTx/>
              <a:buNone/>
            </a:pPr>
            <a:r>
              <a:rPr lang="en-US" altLang="en-US" sz="2000" dirty="0">
                <a:solidFill>
                  <a:schemeClr val="bg2">
                    <a:lumMod val="50000"/>
                  </a:schemeClr>
                </a:solidFill>
                <a:latin typeface="Times New Roman" panose="02020603050405020304" pitchFamily="18" charset="0"/>
                <a:sym typeface="Wingdings" panose="05000000000000000000" pitchFamily="2" charset="2"/>
              </a:rPr>
              <a:t>((A  B  C  *+)  +  D)  A B C * + D +</a:t>
            </a:r>
          </a:p>
        </p:txBody>
      </p:sp>
      <p:pic>
        <p:nvPicPr>
          <p:cNvPr id="8"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3683078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2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2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conversion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96753"/>
            <a:ext cx="8363272" cy="4752528"/>
          </a:xfrm>
          <a:prstGeom prst="rect">
            <a:avLst/>
          </a:prstGeom>
        </p:spPr>
        <p:txBody>
          <a:bodyPr>
            <a:normAutofit fontScale="92500"/>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Use a stack for processing operators (push and pop operations).</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Scan the sequence of operators and operands from left to right and perform one of the following:</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output the operand, </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push an operator of higher precedence,</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pop an operator and output, till the stack  top contains operator of a lower precedence and push the present operator.</a:t>
            </a: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a:t>
            </a:fld>
            <a:endParaRPr lang="en-IN">
              <a:solidFill>
                <a:prstClr val="black">
                  <a:lumMod val="50000"/>
                  <a:lumOff val="50000"/>
                </a:prstClr>
              </a:solidFill>
            </a:endParaRPr>
          </a:p>
        </p:txBody>
      </p:sp>
      <p:pic>
        <p:nvPicPr>
          <p:cNvPr id="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3785784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The </a:t>
            </a:r>
            <a:r>
              <a:rPr lang="en-US" sz="4000" dirty="0" smtClean="0">
                <a:solidFill>
                  <a:srgbClr val="7030A0"/>
                </a:solidFill>
                <a:latin typeface="Times New Roman" pitchFamily="18" charset="0"/>
                <a:cs typeface="Times New Roman" pitchFamily="18" charset="0"/>
              </a:rPr>
              <a:t>algorithm </a:t>
            </a:r>
            <a:r>
              <a:rPr lang="en-US" sz="4000" dirty="0">
                <a:solidFill>
                  <a:srgbClr val="7030A0"/>
                </a:solidFill>
                <a:latin typeface="Times New Roman" pitchFamily="18" charset="0"/>
                <a:cs typeface="Times New Roman" pitchFamily="18" charset="0"/>
              </a:rPr>
              <a:t>steps</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1196752"/>
            <a:ext cx="8640960" cy="4975447"/>
          </a:xfrm>
          <a:prstGeom prst="rect">
            <a:avLst/>
          </a:prstGeom>
        </p:spPr>
        <p:txBody>
          <a:bodyPr>
            <a:normAutofit fontScale="77500" lnSpcReduction="20000"/>
          </a:bodyPr>
          <a:lstStyle/>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Print </a:t>
            </a:r>
            <a:r>
              <a:rPr lang="en-IN" sz="2300" dirty="0">
                <a:solidFill>
                  <a:srgbClr val="002060"/>
                </a:solidFill>
                <a:latin typeface="Times New Roman" pitchFamily="18" charset="0"/>
                <a:cs typeface="Times New Roman" pitchFamily="18" charset="0"/>
              </a:rPr>
              <a:t>operands as they arrive.</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stack is empty or contains a left parenthesis on top, push the incoming operator onto the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is a left parenthesis, push it on the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is a right parenthesis, pop the stack and print the operators until you see a left parenthesis. Discard the pair of parentheses.</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higher precedence than the top of the stack, push it on the stack</a:t>
            </a:r>
            <a:r>
              <a:rPr lang="en-IN" sz="2300" dirty="0" smtClean="0">
                <a:solidFill>
                  <a:srgbClr val="002060"/>
                </a:solidFill>
                <a:latin typeface="Times New Roman" pitchFamily="18" charset="0"/>
                <a:cs typeface="Times New Roman" pitchFamily="18" charset="0"/>
              </a:rPr>
              <a:t>.</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equal precedence with the top of the stack, use association. If the association is left to right, pop and print the top of the stack and then push the incoming operator. If the association is right to left, push the incoming operator.</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lower precedence than the symbol on the top of the stack, pop the stack and print the top operator. Then test the incoming operator against the new top of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At </a:t>
            </a:r>
            <a:r>
              <a:rPr lang="en-IN" sz="2300" dirty="0">
                <a:solidFill>
                  <a:srgbClr val="002060"/>
                </a:solidFill>
                <a:latin typeface="Times New Roman" pitchFamily="18" charset="0"/>
                <a:cs typeface="Times New Roman" pitchFamily="18" charset="0"/>
              </a:rPr>
              <a:t>the end of the expression, pop and print all operators on the stack. (No parentheses should remain.)</a:t>
            </a:r>
          </a:p>
          <a:p>
            <a:pPr marL="502920" indent="-457200" algn="just">
              <a:lnSpc>
                <a:spcPct val="110000"/>
              </a:lnSpc>
              <a:buFont typeface="+mj-lt"/>
              <a:buAutoNum type="arabicPeriod"/>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5</a:t>
            </a:fld>
            <a:endParaRPr lang="en-IN">
              <a:solidFill>
                <a:prstClr val="black">
                  <a:lumMod val="50000"/>
                  <a:lumOff val="50000"/>
                </a:prstClr>
              </a:solidFill>
            </a:endParaRPr>
          </a:p>
        </p:txBody>
      </p:sp>
      <p:pic>
        <p:nvPicPr>
          <p:cNvPr id="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328317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Conversion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1196752"/>
            <a:ext cx="8640960" cy="4975447"/>
          </a:xfrm>
          <a:prstGeom prst="rect">
            <a:avLst/>
          </a:prstGeom>
        </p:spPr>
        <p:txBody>
          <a:bodyPr>
            <a:normAutofit/>
          </a:bodyPr>
          <a:lstStyle/>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Requires operator precedence information</a:t>
            </a:r>
          </a:p>
          <a:p>
            <a:pPr>
              <a:lnSpc>
                <a:spcPct val="80000"/>
              </a:lnSpc>
              <a:buFontTx/>
              <a:buNone/>
            </a:pPr>
            <a:endParaRPr lang="en-US" altLang="en-US" sz="2000" dirty="0">
              <a:solidFill>
                <a:srgbClr val="FFC000"/>
              </a:solidFill>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Operands: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Add to postfix expression.</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Close parenthesis: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stack symbols until an open parenthesis  appears.</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Operators: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all stack symbols until a symbol of lower precedence appears. Then push the operator.</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End of input: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all remaining stack symbols and add to the expression.</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pPr>
            <a:endParaRPr lang="en-US" altLang="en-US" sz="2000"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6</a:t>
            </a:fld>
            <a:endParaRPr lang="en-IN">
              <a:solidFill>
                <a:prstClr val="black">
                  <a:lumMod val="50000"/>
                  <a:lumOff val="50000"/>
                </a:prstClr>
              </a:solidFill>
            </a:endParaRPr>
          </a:p>
        </p:txBody>
      </p:sp>
      <p:pic>
        <p:nvPicPr>
          <p:cNvPr id="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183014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75856" y="1154604"/>
          <a:ext cx="5452251" cy="5017596"/>
        </p:xfrm>
        <a:graphic>
          <a:graphicData uri="http://schemas.openxmlformats.org/drawingml/2006/table">
            <a:tbl>
              <a:tblPr>
                <a:tableStyleId>{D7AC3CCA-C797-4891-BE02-D94E43425B78}</a:tableStyleId>
              </a:tblPr>
              <a:tblGrid>
                <a:gridCol w="605807"/>
                <a:gridCol w="936245"/>
                <a:gridCol w="1046391"/>
                <a:gridCol w="2863808"/>
              </a:tblGrid>
              <a:tr h="601961">
                <a:tc>
                  <a:txBody>
                    <a:bodyPr/>
                    <a:lstStyle/>
                    <a:p>
                      <a:pPr algn="ctr"/>
                      <a:endParaRPr lang="en-US" sz="1600" dirty="0"/>
                    </a:p>
                  </a:txBody>
                  <a:tcPr marL="61686" marR="61686" marT="61686" marB="61686"/>
                </a:tc>
                <a:tc>
                  <a:txBody>
                    <a:bodyPr/>
                    <a:lstStyle/>
                    <a:p>
                      <a:r>
                        <a:rPr lang="en-US" sz="1600" dirty="0" smtClean="0"/>
                        <a:t>Current symbol</a:t>
                      </a:r>
                      <a:endParaRPr lang="en-US" sz="1600" b="1" dirty="0"/>
                    </a:p>
                  </a:txBody>
                  <a:tcPr marL="61686" marR="61686" marT="61686" marB="61686"/>
                </a:tc>
                <a:tc>
                  <a:txBody>
                    <a:bodyPr/>
                    <a:lstStyle/>
                    <a:p>
                      <a:r>
                        <a:rPr lang="en-US" sz="1600" dirty="0" smtClean="0"/>
                        <a:t>Operator Stack</a:t>
                      </a:r>
                      <a:endParaRPr lang="en-US" sz="1600" b="1" dirty="0"/>
                    </a:p>
                  </a:txBody>
                  <a:tcPr marL="61686" marR="61686" marT="61686" marB="61686"/>
                </a:tc>
                <a:tc>
                  <a:txBody>
                    <a:bodyPr/>
                    <a:lstStyle/>
                    <a:p>
                      <a:r>
                        <a:rPr lang="en-US" sz="1600" dirty="0" smtClean="0"/>
                        <a:t>Postfix string</a:t>
                      </a:r>
                      <a:endParaRPr lang="en-US" sz="1600" b="1" dirty="0"/>
                    </a:p>
                  </a:txBody>
                  <a:tcPr marL="61686" marR="61686" marT="61686" marB="61686"/>
                </a:tc>
              </a:tr>
              <a:tr h="356237">
                <a:tc>
                  <a:txBody>
                    <a:bodyPr/>
                    <a:lstStyle/>
                    <a:p>
                      <a:pPr algn="ctr"/>
                      <a:r>
                        <a:rPr lang="en-US" sz="1600"/>
                        <a:t>1</a:t>
                      </a:r>
                    </a:p>
                  </a:txBody>
                  <a:tcPr marL="61686" marR="61686" marT="61686" marB="61686"/>
                </a:tc>
                <a:tc>
                  <a:txBody>
                    <a:bodyPr/>
                    <a:lstStyle/>
                    <a:p>
                      <a:r>
                        <a:rPr lang="en-US" sz="1600" dirty="0"/>
                        <a:t>A</a:t>
                      </a:r>
                      <a:endParaRPr lang="en-US" sz="1600" b="1" dirty="0"/>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a:t>A</a:t>
                      </a:r>
                      <a:endParaRPr lang="en-US" sz="1600" b="1"/>
                    </a:p>
                  </a:txBody>
                  <a:tcPr marL="61686" marR="61686" marT="61686" marB="61686"/>
                </a:tc>
              </a:tr>
              <a:tr h="356237">
                <a:tc>
                  <a:txBody>
                    <a:bodyPr/>
                    <a:lstStyle/>
                    <a:p>
                      <a:pPr algn="ctr"/>
                      <a:r>
                        <a:rPr lang="en-US" sz="1600"/>
                        <a:t>2</a:t>
                      </a:r>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a:t>A</a:t>
                      </a:r>
                      <a:endParaRPr lang="en-US" sz="1600" b="1"/>
                    </a:p>
                  </a:txBody>
                  <a:tcPr marL="61686" marR="61686" marT="61686" marB="61686"/>
                </a:tc>
              </a:tr>
              <a:tr h="356237">
                <a:tc>
                  <a:txBody>
                    <a:bodyPr/>
                    <a:lstStyle/>
                    <a:p>
                      <a:pPr algn="ctr"/>
                      <a:r>
                        <a:rPr lang="en-US" sz="1600"/>
                        <a:t>3</a:t>
                      </a:r>
                    </a:p>
                  </a:txBody>
                  <a:tcPr marL="61686" marR="61686" marT="61686" marB="61686"/>
                </a:tc>
                <a:tc>
                  <a:txBody>
                    <a:bodyPr/>
                    <a:lstStyle/>
                    <a:p>
                      <a:r>
                        <a:rPr lang="en-US" sz="1600" dirty="0"/>
                        <a:t>(</a:t>
                      </a:r>
                      <a:endParaRPr lang="en-US" sz="1600" b="1" dirty="0"/>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dirty="0"/>
                        <a:t>A</a:t>
                      </a:r>
                      <a:endParaRPr lang="en-US" sz="1600" b="1" dirty="0"/>
                    </a:p>
                  </a:txBody>
                  <a:tcPr marL="61686" marR="61686" marT="61686" marB="61686"/>
                </a:tc>
              </a:tr>
              <a:tr h="356237">
                <a:tc>
                  <a:txBody>
                    <a:bodyPr/>
                    <a:lstStyle/>
                    <a:p>
                      <a:pPr algn="ctr"/>
                      <a:r>
                        <a:rPr lang="en-US" sz="1600"/>
                        <a:t>4</a:t>
                      </a:r>
                    </a:p>
                  </a:txBody>
                  <a:tcPr marL="61686" marR="61686" marT="61686" marB="61686"/>
                </a:tc>
                <a:tc>
                  <a:txBody>
                    <a:bodyPr/>
                    <a:lstStyle/>
                    <a:p>
                      <a:r>
                        <a:rPr lang="en-US" sz="1600"/>
                        <a:t>B</a:t>
                      </a:r>
                      <a:endParaRPr lang="en-US" sz="1600" b="1"/>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dirty="0"/>
                        <a:t>A B</a:t>
                      </a:r>
                      <a:endParaRPr lang="en-US" sz="1600" b="1" dirty="0"/>
                    </a:p>
                  </a:txBody>
                  <a:tcPr marL="61686" marR="61686" marT="61686" marB="61686"/>
                </a:tc>
              </a:tr>
              <a:tr h="356237">
                <a:tc>
                  <a:txBody>
                    <a:bodyPr/>
                    <a:lstStyle/>
                    <a:p>
                      <a:pPr algn="ctr"/>
                      <a:r>
                        <a:rPr lang="en-US" sz="1600"/>
                        <a:t>5</a:t>
                      </a:r>
                    </a:p>
                  </a:txBody>
                  <a:tcPr marL="61686" marR="61686" marT="61686" marB="61686"/>
                </a:tc>
                <a:tc>
                  <a:txBody>
                    <a:bodyPr/>
                    <a:lstStyle/>
                    <a:p>
                      <a:r>
                        <a:rPr lang="en-US" sz="1600" dirty="0"/>
                        <a:t>+</a:t>
                      </a:r>
                      <a:endParaRPr lang="en-US" sz="1600" b="1" dirty="0">
                        <a:solidFill>
                          <a:srgbClr val="7030A0"/>
                        </a:solidFill>
                      </a:endParaRPr>
                    </a:p>
                  </a:txBody>
                  <a:tcPr marL="61686" marR="61686" marT="61686" marB="61686"/>
                </a:tc>
                <a:tc>
                  <a:txBody>
                    <a:bodyPr/>
                    <a:lstStyle/>
                    <a:p>
                      <a:r>
                        <a:rPr lang="en-US" sz="1600" dirty="0"/>
                        <a:t>* ( +</a:t>
                      </a:r>
                      <a:endParaRPr lang="en-US" sz="1600" b="1" dirty="0">
                        <a:solidFill>
                          <a:srgbClr val="7030A0"/>
                        </a:solidFill>
                      </a:endParaRPr>
                    </a:p>
                  </a:txBody>
                  <a:tcPr marL="61686" marR="61686" marT="61686" marB="61686"/>
                </a:tc>
                <a:tc>
                  <a:txBody>
                    <a:bodyPr/>
                    <a:lstStyle/>
                    <a:p>
                      <a:r>
                        <a:rPr lang="en-US" sz="1600" dirty="0"/>
                        <a:t>A B</a:t>
                      </a:r>
                      <a:endParaRPr lang="en-US" sz="1600" b="1" dirty="0"/>
                    </a:p>
                  </a:txBody>
                  <a:tcPr marL="61686" marR="61686" marT="61686" marB="61686"/>
                </a:tc>
              </a:tr>
              <a:tr h="356237">
                <a:tc>
                  <a:txBody>
                    <a:bodyPr/>
                    <a:lstStyle/>
                    <a:p>
                      <a:pPr algn="ctr"/>
                      <a:r>
                        <a:rPr lang="en-US" sz="1600"/>
                        <a:t>6</a:t>
                      </a:r>
                    </a:p>
                  </a:txBody>
                  <a:tcPr marL="61686" marR="61686" marT="61686" marB="61686"/>
                </a:tc>
                <a:tc>
                  <a:txBody>
                    <a:bodyPr/>
                    <a:lstStyle/>
                    <a:p>
                      <a:r>
                        <a:rPr lang="en-US" sz="1600"/>
                        <a:t>C</a:t>
                      </a:r>
                      <a:endParaRPr lang="en-US" sz="1600" b="1"/>
                    </a:p>
                  </a:txBody>
                  <a:tcPr marL="61686" marR="61686" marT="61686" marB="61686"/>
                </a:tc>
                <a:tc>
                  <a:txBody>
                    <a:bodyPr/>
                    <a:lstStyle/>
                    <a:p>
                      <a:r>
                        <a:rPr lang="en-US" sz="1600" dirty="0"/>
                        <a:t>* ( +</a:t>
                      </a:r>
                      <a:endParaRPr lang="en-US" sz="1600" b="1" dirty="0">
                        <a:solidFill>
                          <a:srgbClr val="7030A0"/>
                        </a:solidFill>
                      </a:endParaRPr>
                    </a:p>
                  </a:txBody>
                  <a:tcPr marL="61686" marR="61686" marT="61686" marB="61686"/>
                </a:tc>
                <a:tc>
                  <a:txBody>
                    <a:bodyPr/>
                    <a:lstStyle/>
                    <a:p>
                      <a:r>
                        <a:rPr lang="en-US" sz="1600" dirty="0"/>
                        <a:t>A B C</a:t>
                      </a:r>
                      <a:endParaRPr lang="en-US" sz="1600" b="1" dirty="0"/>
                    </a:p>
                  </a:txBody>
                  <a:tcPr marL="61686" marR="61686" marT="61686" marB="61686"/>
                </a:tc>
              </a:tr>
              <a:tr h="356237">
                <a:tc>
                  <a:txBody>
                    <a:bodyPr/>
                    <a:lstStyle/>
                    <a:p>
                      <a:pPr algn="ctr"/>
                      <a:r>
                        <a:rPr lang="en-US" sz="1600"/>
                        <a:t>7</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 ( + *</a:t>
                      </a:r>
                      <a:endParaRPr lang="en-US" sz="1600" b="1" dirty="0"/>
                    </a:p>
                  </a:txBody>
                  <a:tcPr marL="61686" marR="61686" marT="61686" marB="61686"/>
                </a:tc>
                <a:tc>
                  <a:txBody>
                    <a:bodyPr/>
                    <a:lstStyle/>
                    <a:p>
                      <a:r>
                        <a:rPr lang="en-US" sz="1600" dirty="0"/>
                        <a:t>A B C</a:t>
                      </a:r>
                      <a:endParaRPr lang="en-US" sz="1600" b="1" dirty="0"/>
                    </a:p>
                  </a:txBody>
                  <a:tcPr marL="61686" marR="61686" marT="61686" marB="61686"/>
                </a:tc>
              </a:tr>
              <a:tr h="356237">
                <a:tc>
                  <a:txBody>
                    <a:bodyPr/>
                    <a:lstStyle/>
                    <a:p>
                      <a:pPr algn="ctr"/>
                      <a:r>
                        <a:rPr lang="en-US" sz="1600"/>
                        <a:t>8</a:t>
                      </a:r>
                    </a:p>
                  </a:txBody>
                  <a:tcPr marL="61686" marR="61686" marT="61686" marB="61686"/>
                </a:tc>
                <a:tc>
                  <a:txBody>
                    <a:bodyPr/>
                    <a:lstStyle/>
                    <a:p>
                      <a:r>
                        <a:rPr lang="en-US" sz="1600"/>
                        <a:t>D</a:t>
                      </a:r>
                      <a:endParaRPr lang="en-US" sz="1600" b="1"/>
                    </a:p>
                  </a:txBody>
                  <a:tcPr marL="61686" marR="61686" marT="61686" marB="61686"/>
                </a:tc>
                <a:tc>
                  <a:txBody>
                    <a:bodyPr/>
                    <a:lstStyle/>
                    <a:p>
                      <a:r>
                        <a:rPr lang="en-US" sz="1600" dirty="0"/>
                        <a:t>* ( + *</a:t>
                      </a:r>
                      <a:endParaRPr lang="en-US" sz="1600" b="1" dirty="0"/>
                    </a:p>
                  </a:txBody>
                  <a:tcPr marL="61686" marR="61686" marT="61686" marB="61686"/>
                </a:tc>
                <a:tc>
                  <a:txBody>
                    <a:bodyPr/>
                    <a:lstStyle/>
                    <a:p>
                      <a:r>
                        <a:rPr lang="en-US" sz="1600" dirty="0"/>
                        <a:t>A B C D</a:t>
                      </a:r>
                      <a:endParaRPr lang="en-US" sz="1600" b="1" dirty="0"/>
                    </a:p>
                  </a:txBody>
                  <a:tcPr marL="61686" marR="61686" marT="61686" marB="61686"/>
                </a:tc>
              </a:tr>
              <a:tr h="356237">
                <a:tc>
                  <a:txBody>
                    <a:bodyPr/>
                    <a:lstStyle/>
                    <a:p>
                      <a:pPr algn="ctr"/>
                      <a:r>
                        <a:rPr lang="en-US" sz="1600"/>
                        <a:t>9</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dirty="0"/>
                        <a:t>A B C D * +</a:t>
                      </a:r>
                      <a:endParaRPr lang="en-US" sz="1600" b="1" dirty="0">
                        <a:solidFill>
                          <a:srgbClr val="7030A0"/>
                        </a:solidFill>
                      </a:endParaRPr>
                    </a:p>
                  </a:txBody>
                  <a:tcPr marL="61686" marR="61686" marT="61686" marB="61686"/>
                </a:tc>
              </a:tr>
              <a:tr h="356237">
                <a:tc>
                  <a:txBody>
                    <a:bodyPr/>
                    <a:lstStyle/>
                    <a:p>
                      <a:pPr algn="ctr"/>
                      <a:r>
                        <a:rPr lang="en-US" sz="1600"/>
                        <a:t>10</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A B C D * + * </a:t>
                      </a:r>
                      <a:endParaRPr lang="en-US" sz="1600" b="1" dirty="0"/>
                    </a:p>
                  </a:txBody>
                  <a:tcPr marL="61686" marR="61686" marT="61686" marB="61686"/>
                </a:tc>
              </a:tr>
              <a:tr h="356237">
                <a:tc>
                  <a:txBody>
                    <a:bodyPr/>
                    <a:lstStyle/>
                    <a:p>
                      <a:pPr algn="ctr"/>
                      <a:r>
                        <a:rPr lang="en-US" sz="1600"/>
                        <a:t>11</a:t>
                      </a:r>
                    </a:p>
                  </a:txBody>
                  <a:tcPr marL="61686" marR="61686" marT="61686" marB="61686"/>
                </a:tc>
                <a:tc>
                  <a:txBody>
                    <a:bodyPr/>
                    <a:lstStyle/>
                    <a:p>
                      <a:r>
                        <a:rPr lang="en-US" sz="1600"/>
                        <a:t>E</a:t>
                      </a:r>
                      <a:endParaRPr lang="en-US" sz="1600" b="1"/>
                    </a:p>
                  </a:txBody>
                  <a:tcPr marL="61686" marR="61686" marT="61686" marB="61686"/>
                </a:tc>
                <a:tc>
                  <a:txBody>
                    <a:bodyPr/>
                    <a:lstStyle/>
                    <a:p>
                      <a:r>
                        <a:rPr lang="en-US" sz="1600"/>
                        <a:t>+</a:t>
                      </a:r>
                      <a:endParaRPr lang="en-US" sz="1600" b="1"/>
                    </a:p>
                  </a:txBody>
                  <a:tcPr marL="61686" marR="61686" marT="61686" marB="61686"/>
                </a:tc>
                <a:tc>
                  <a:txBody>
                    <a:bodyPr/>
                    <a:lstStyle/>
                    <a:p>
                      <a:r>
                        <a:rPr lang="pt-BR" sz="1600" dirty="0"/>
                        <a:t>A B C D * + * E</a:t>
                      </a:r>
                      <a:endParaRPr lang="pt-BR" sz="1600" b="1" dirty="0"/>
                    </a:p>
                  </a:txBody>
                  <a:tcPr marL="61686" marR="61686" marT="61686" marB="61686"/>
                </a:tc>
              </a:tr>
              <a:tr h="356237">
                <a:tc>
                  <a:txBody>
                    <a:bodyPr/>
                    <a:lstStyle/>
                    <a:p>
                      <a:pPr algn="ctr"/>
                      <a:r>
                        <a:rPr lang="en-US" sz="1600"/>
                        <a:t>12</a:t>
                      </a:r>
                    </a:p>
                  </a:txBody>
                  <a:tcPr marL="61686" marR="61686" marT="61686" marB="61686"/>
                </a:tc>
                <a:tc>
                  <a:txBody>
                    <a:bodyPr/>
                    <a:lstStyle/>
                    <a:p>
                      <a:r>
                        <a:rPr lang="en-US" sz="1600"/>
                        <a:t> </a:t>
                      </a:r>
                      <a:endParaRPr lang="en-US" sz="1600" b="1"/>
                    </a:p>
                  </a:txBody>
                  <a:tcPr marL="61686" marR="61686" marT="61686" marB="61686"/>
                </a:tc>
                <a:tc>
                  <a:txBody>
                    <a:bodyPr/>
                    <a:lstStyle/>
                    <a:p>
                      <a:r>
                        <a:rPr lang="en-US" sz="1600"/>
                        <a:t> </a:t>
                      </a:r>
                      <a:endParaRPr lang="en-US" sz="1600" b="1"/>
                    </a:p>
                  </a:txBody>
                  <a:tcPr marL="61686" marR="61686" marT="61686" marB="61686"/>
                </a:tc>
                <a:tc>
                  <a:txBody>
                    <a:bodyPr/>
                    <a:lstStyle/>
                    <a:p>
                      <a:r>
                        <a:rPr lang="pt-BR" sz="1600" dirty="0"/>
                        <a:t>A B C D * + * E +</a:t>
                      </a:r>
                      <a:endParaRPr lang="pt-BR" sz="1600" b="1" dirty="0"/>
                    </a:p>
                  </a:txBody>
                  <a:tcPr marL="61686" marR="61686" marT="61686" marB="61686"/>
                </a:tc>
              </a:tr>
            </a:tbl>
          </a:graphicData>
        </a:graphic>
      </p:graphicFrame>
      <p:sp>
        <p:nvSpPr>
          <p:cNvPr id="6" name="TextBox 5"/>
          <p:cNvSpPr txBox="1"/>
          <p:nvPr/>
        </p:nvSpPr>
        <p:spPr>
          <a:xfrm>
            <a:off x="211932" y="1357566"/>
            <a:ext cx="2590800" cy="2246769"/>
          </a:xfrm>
          <a:prstGeom prst="rect">
            <a:avLst/>
          </a:prstGeom>
        </p:spPr>
        <p:style>
          <a:lnRef idx="1">
            <a:schemeClr val="dk1"/>
          </a:lnRef>
          <a:fillRef idx="2">
            <a:schemeClr val="dk1"/>
          </a:fillRef>
          <a:effectRef idx="1">
            <a:schemeClr val="dk1"/>
          </a:effectRef>
          <a:fontRef idx="minor">
            <a:schemeClr val="dk1"/>
          </a:fontRef>
        </p:style>
        <p:txBody>
          <a:bodyPr>
            <a:spAutoFit/>
          </a:bodyPr>
          <a:lstStyle>
            <a:lvl1pPr>
              <a:defRPr sz="2400" b="1">
                <a:solidFill>
                  <a:srgbClr val="FF0000"/>
                </a:solidFill>
                <a:latin typeface="Times New Roman" pitchFamily="18" charset="0"/>
              </a:defRPr>
            </a:lvl1pPr>
            <a:lvl2pPr marL="742950" indent="-285750">
              <a:defRPr sz="2400" b="1">
                <a:solidFill>
                  <a:srgbClr val="FF0000"/>
                </a:solidFill>
                <a:latin typeface="Times New Roman" pitchFamily="18" charset="0"/>
              </a:defRPr>
            </a:lvl2pPr>
            <a:lvl3pPr marL="1143000" indent="-228600">
              <a:defRPr sz="2400" b="1">
                <a:solidFill>
                  <a:srgbClr val="FF0000"/>
                </a:solidFill>
                <a:latin typeface="Times New Roman" pitchFamily="18" charset="0"/>
              </a:defRPr>
            </a:lvl3pPr>
            <a:lvl4pPr marL="1600200" indent="-228600">
              <a:defRPr sz="2400" b="1">
                <a:solidFill>
                  <a:srgbClr val="FF0000"/>
                </a:solidFill>
                <a:latin typeface="Times New Roman" pitchFamily="18" charset="0"/>
              </a:defRPr>
            </a:lvl4pPr>
            <a:lvl5pPr marL="2057400" indent="-228600">
              <a:defRPr sz="2400" b="1">
                <a:solidFill>
                  <a:srgbClr val="FF0000"/>
                </a:solidFill>
                <a:latin typeface="Times New Roman" pitchFamily="18" charset="0"/>
              </a:defRPr>
            </a:lvl5pPr>
            <a:lvl6pPr marL="2514600" indent="-228600" eaLnBrk="0" fontAlgn="base" hangingPunct="0">
              <a:spcBef>
                <a:spcPct val="0"/>
              </a:spcBef>
              <a:spcAft>
                <a:spcPct val="0"/>
              </a:spcAft>
              <a:defRPr sz="2400" b="1">
                <a:solidFill>
                  <a:srgbClr val="FF0000"/>
                </a:solidFill>
                <a:latin typeface="Times New Roman" pitchFamily="18" charset="0"/>
              </a:defRPr>
            </a:lvl6pPr>
            <a:lvl7pPr marL="2971800" indent="-228600" eaLnBrk="0" fontAlgn="base" hangingPunct="0">
              <a:spcBef>
                <a:spcPct val="0"/>
              </a:spcBef>
              <a:spcAft>
                <a:spcPct val="0"/>
              </a:spcAft>
              <a:defRPr sz="2400" b="1">
                <a:solidFill>
                  <a:srgbClr val="FF0000"/>
                </a:solidFill>
                <a:latin typeface="Times New Roman" pitchFamily="18" charset="0"/>
              </a:defRPr>
            </a:lvl7pPr>
            <a:lvl8pPr marL="3429000" indent="-228600" eaLnBrk="0" fontAlgn="base" hangingPunct="0">
              <a:spcBef>
                <a:spcPct val="0"/>
              </a:spcBef>
              <a:spcAft>
                <a:spcPct val="0"/>
              </a:spcAft>
              <a:defRPr sz="2400" b="1">
                <a:solidFill>
                  <a:srgbClr val="FF0000"/>
                </a:solidFill>
                <a:latin typeface="Times New Roman" pitchFamily="18" charset="0"/>
              </a:defRPr>
            </a:lvl8pPr>
            <a:lvl9pPr marL="3886200" indent="-228600" eaLnBrk="0" fontAlgn="base" hangingPunct="0">
              <a:spcBef>
                <a:spcPct val="0"/>
              </a:spcBef>
              <a:spcAft>
                <a:spcPct val="0"/>
              </a:spcAft>
              <a:defRPr sz="2400" b="1">
                <a:solidFill>
                  <a:srgbClr val="FF0000"/>
                </a:solidFill>
                <a:latin typeface="Times New Roman" pitchFamily="18" charset="0"/>
              </a:defRPr>
            </a:lvl9pPr>
          </a:lstStyle>
          <a:p>
            <a:pPr>
              <a:defRPr/>
            </a:pPr>
            <a:r>
              <a:rPr lang="en-US" altLang="en-US" sz="2000" dirty="0" smtClean="0">
                <a:solidFill>
                  <a:srgbClr val="000099"/>
                </a:solidFill>
                <a:cs typeface="Times New Roman" panose="02020603050405020304" pitchFamily="18" charset="0"/>
              </a:rPr>
              <a:t>Expression:  </a:t>
            </a:r>
          </a:p>
          <a:p>
            <a:pPr>
              <a:defRPr/>
            </a:pPr>
            <a:endParaRPr lang="en-US" altLang="en-US" sz="2000" dirty="0" smtClean="0">
              <a:solidFill>
                <a:srgbClr val="FFC000"/>
              </a:solidFill>
              <a:cs typeface="Times New Roman" panose="02020603050405020304" pitchFamily="18" charset="0"/>
            </a:endParaRPr>
          </a:p>
          <a:p>
            <a:pPr>
              <a:defRPr/>
            </a:pPr>
            <a:r>
              <a:rPr lang="pt-BR" altLang="en-US" sz="2000" dirty="0" smtClean="0">
                <a:solidFill>
                  <a:schemeClr val="bg1"/>
                </a:solidFill>
                <a:cs typeface="Times New Roman" panose="02020603050405020304" pitchFamily="18" charset="0"/>
              </a:rPr>
              <a:t>A</a:t>
            </a:r>
            <a:r>
              <a:rPr lang="pt-BR" altLang="en-US" sz="2000" dirty="0" smtClean="0">
                <a:solidFill>
                  <a:srgbClr val="92D050"/>
                </a:solidFill>
                <a:cs typeface="Times New Roman" panose="02020603050405020304" pitchFamily="18" charset="0"/>
              </a:rPr>
              <a:t> </a:t>
            </a:r>
            <a:r>
              <a:rPr lang="pt-BR" altLang="en-US" sz="2000" dirty="0" smtClean="0">
                <a:solidFill>
                  <a:srgbClr val="C00000"/>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(B </a:t>
            </a:r>
            <a:r>
              <a:rPr lang="pt-BR" altLang="en-US" sz="2000" dirty="0" smtClean="0">
                <a:solidFill>
                  <a:srgbClr val="432D7B"/>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C * D) + E </a:t>
            </a:r>
          </a:p>
          <a:p>
            <a:pPr>
              <a:defRPr/>
            </a:pPr>
            <a:endParaRPr lang="pt-BR" altLang="en-US" sz="2000" dirty="0" smtClean="0">
              <a:solidFill>
                <a:srgbClr val="92D050"/>
              </a:solidFill>
              <a:cs typeface="Times New Roman" panose="02020603050405020304" pitchFamily="18" charset="0"/>
            </a:endParaRPr>
          </a:p>
          <a:p>
            <a:pPr>
              <a:defRPr/>
            </a:pPr>
            <a:r>
              <a:rPr lang="pt-BR" altLang="en-US" sz="2000" dirty="0" smtClean="0">
                <a:solidFill>
                  <a:srgbClr val="000099"/>
                </a:solidFill>
                <a:cs typeface="Times New Roman" panose="02020603050405020304" pitchFamily="18" charset="0"/>
              </a:rPr>
              <a:t>becomes </a:t>
            </a:r>
          </a:p>
          <a:p>
            <a:pPr>
              <a:defRPr/>
            </a:pPr>
            <a:endParaRPr lang="pt-BR" altLang="en-US" sz="2000" dirty="0" smtClean="0">
              <a:solidFill>
                <a:srgbClr val="FFC000"/>
              </a:solidFill>
              <a:cs typeface="Times New Roman" panose="02020603050405020304" pitchFamily="18" charset="0"/>
            </a:endParaRPr>
          </a:p>
          <a:p>
            <a:pPr>
              <a:defRPr/>
            </a:pPr>
            <a:r>
              <a:rPr lang="pt-BR" altLang="en-US" sz="2000" dirty="0" smtClean="0">
                <a:solidFill>
                  <a:schemeClr val="bg1"/>
                </a:solidFill>
                <a:cs typeface="Times New Roman" panose="02020603050405020304" pitchFamily="18" charset="0"/>
              </a:rPr>
              <a:t>A B C D * </a:t>
            </a:r>
            <a:r>
              <a:rPr lang="pt-BR" altLang="en-US" sz="2000" dirty="0" smtClean="0">
                <a:solidFill>
                  <a:srgbClr val="432D7B"/>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rgbClr val="C00000"/>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E +</a:t>
            </a:r>
            <a:endParaRPr lang="en-US" altLang="en-US" sz="2000" dirty="0" smtClean="0">
              <a:solidFill>
                <a:schemeClr val="bg1"/>
              </a:solidFill>
              <a:cs typeface="Times New Roman" panose="02020603050405020304" pitchFamily="18" charset="0"/>
            </a:endParaRPr>
          </a:p>
        </p:txBody>
      </p:sp>
      <p:sp>
        <p:nvSpPr>
          <p:cNvPr id="7" name="TextBox 6"/>
          <p:cNvSpPr txBox="1"/>
          <p:nvPr/>
        </p:nvSpPr>
        <p:spPr>
          <a:xfrm>
            <a:off x="457199" y="4442219"/>
            <a:ext cx="1981200" cy="1323439"/>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2000" dirty="0">
                <a:solidFill>
                  <a:schemeClr val="bg2">
                    <a:lumMod val="50000"/>
                  </a:schemeClr>
                </a:solidFill>
                <a:latin typeface="Times New Roman" panose="02020603050405020304" pitchFamily="18" charset="0"/>
                <a:cs typeface="Times New Roman" panose="02020603050405020304" pitchFamily="18" charset="0"/>
              </a:rPr>
              <a:t>Postfix notation is also called as Reverse Polish Notation (RPN)</a:t>
            </a:r>
          </a:p>
        </p:txBody>
      </p:sp>
      <p:sp>
        <p:nvSpPr>
          <p:cNvPr id="9" name="Footer Placeholder 8"/>
          <p:cNvSpPr>
            <a:spLocks noGrp="1"/>
          </p:cNvSpPr>
          <p:nvPr>
            <p:ph type="ftr" sz="quarter" idx="11"/>
          </p:nvPr>
        </p:nvSpPr>
        <p:spPr/>
        <p:txBody>
          <a:bodyPr/>
          <a:lstStyle/>
          <a:p>
            <a:pPr>
              <a:defRPr/>
            </a:pPr>
            <a:r>
              <a:rPr lang="en-US" dirty="0"/>
              <a:t>Autumn 2016</a:t>
            </a:r>
          </a:p>
        </p:txBody>
      </p:sp>
      <p:sp>
        <p:nvSpPr>
          <p:cNvPr id="101384" name="Slide Number Placeholder 7"/>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1FBC67-12B1-4AE8-9A4A-9DD811D518FD}" type="slidenum">
              <a:rPr lang="en-US" altLang="en-US" sz="1200">
                <a:solidFill>
                  <a:srgbClr val="898989"/>
                </a:solidFill>
                <a:latin typeface="Times New Roman" panose="02020603050405020304" pitchFamily="18" charset="0"/>
              </a:rPr>
              <a:pPr>
                <a:spcBef>
                  <a:spcPct val="0"/>
                </a:spcBef>
                <a:buFontTx/>
                <a:buNone/>
              </a:pPr>
              <a:t>7</a:t>
            </a:fld>
            <a:endParaRPr lang="en-US" altLang="en-US" sz="1200">
              <a:solidFill>
                <a:srgbClr val="898989"/>
              </a:solidFill>
              <a:latin typeface="Times New Roman" panose="02020603050405020304" pitchFamily="18" charset="0"/>
            </a:endParaRPr>
          </a:p>
        </p:txBody>
      </p:sp>
      <p:sp>
        <p:nvSpPr>
          <p:cNvPr id="10"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Infix to Postfix Rules</a:t>
            </a:r>
            <a:endParaRPr lang="en-IN" sz="4000" dirty="0">
              <a:solidFill>
                <a:srgbClr val="7030A0"/>
              </a:solidFill>
              <a:latin typeface="Times New Roman" pitchFamily="18" charset="0"/>
              <a:cs typeface="Times New Roman" pitchFamily="18" charset="0"/>
            </a:endParaRPr>
          </a:p>
        </p:txBody>
      </p:sp>
      <p:pic>
        <p:nvPicPr>
          <p:cNvPr id="8"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11" name="Rectangle 10">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p14="http://schemas.microsoft.com/office/powerpoint/2010/main" xmlns="" val="3194395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737</Words>
  <Application>Microsoft Office PowerPoint</Application>
  <PresentationFormat>On-screen Show (4:3)</PresentationFormat>
  <Paragraphs>145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Data Structure/BTCS-2304</vt:lpstr>
      <vt:lpstr>Infix and Postfix Notations </vt:lpstr>
      <vt:lpstr>Infix to Postfix </vt:lpstr>
      <vt:lpstr>Infix to postfix conversion</vt:lpstr>
      <vt:lpstr>The algorithm steps</vt:lpstr>
      <vt:lpstr>Infix to Postfix Conversion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Structure/BTCS-</dc:title>
  <dc:creator>Yogesh</dc:creator>
  <cp:lastModifiedBy>Yogesh</cp:lastModifiedBy>
  <cp:revision>3</cp:revision>
  <dcterms:created xsi:type="dcterms:W3CDTF">2023-06-20T10:02:12Z</dcterms:created>
  <dcterms:modified xsi:type="dcterms:W3CDTF">2023-06-23T05:12:25Z</dcterms:modified>
</cp:coreProperties>
</file>