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82" r:id="rId3"/>
    <p:sldId id="346" r:id="rId4"/>
    <p:sldId id="347" r:id="rId5"/>
    <p:sldId id="348" r:id="rId6"/>
    <p:sldId id="349" r:id="rId7"/>
    <p:sldId id="350" r:id="rId8"/>
    <p:sldId id="351" r:id="rId9"/>
    <p:sldId id="352" r:id="rId10"/>
    <p:sldId id="353" r:id="rId11"/>
    <p:sldId id="354" r:id="rId12"/>
    <p:sldId id="355" r:id="rId13"/>
    <p:sldId id="356" r:id="rId14"/>
    <p:sldId id="357" r:id="rId15"/>
    <p:sldId id="358" r:id="rId16"/>
    <p:sldId id="359" r:id="rId17"/>
    <p:sldId id="360" r:id="rId18"/>
    <p:sldId id="361" r:id="rId19"/>
    <p:sldId id="362" r:id="rId20"/>
    <p:sldId id="363" r:id="rId21"/>
    <p:sldId id="364" r:id="rId22"/>
    <p:sldId id="365" r:id="rId23"/>
    <p:sldId id="366" r:id="rId24"/>
    <p:sldId id="367" r:id="rId25"/>
    <p:sldId id="368" r:id="rId26"/>
    <p:sldId id="369" r:id="rId27"/>
    <p:sldId id="370" r:id="rId28"/>
    <p:sldId id="37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541"/>
    <p:restoredTop sz="94729"/>
  </p:normalViewPr>
  <p:slideViewPr>
    <p:cSldViewPr>
      <p:cViewPr>
        <p:scale>
          <a:sx n="72" d="100"/>
          <a:sy n="72" d="100"/>
        </p:scale>
        <p:origin x="-468" y="78"/>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5E0460-E654-42CE-A030-2BB41F913000}" type="datetimeFigureOut">
              <a:rPr lang="en-US" smtClean="0"/>
              <a:pPr/>
              <a:t>7/14/2023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093022-06E1-473B-909F-B1570F971297}" type="slidenum">
              <a:rPr lang="en-US" smtClean="0"/>
              <a:pPr/>
              <a:t>‹#›</a:t>
            </a:fld>
            <a:endParaRPr lang="en-US"/>
          </a:p>
        </p:txBody>
      </p:sp>
    </p:spTree>
    <p:extLst>
      <p:ext uri="{BB962C8B-B14F-4D97-AF65-F5344CB8AC3E}">
        <p14:creationId xmlns:p14="http://schemas.microsoft.com/office/powerpoint/2010/main" xmlns="" val="3403562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DB4388-F365-43A6-8496-C4CC9C5DDCA0}" type="datetimeFigureOut">
              <a:rPr lang="en-US" smtClean="0"/>
              <a:pPr/>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B4388-F365-43A6-8496-C4CC9C5DDCA0}" type="datetimeFigureOut">
              <a:rPr lang="en-US" smtClean="0"/>
              <a:pPr/>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B4388-F365-43A6-8496-C4CC9C5DDCA0}" type="datetimeFigureOut">
              <a:rPr lang="en-US" smtClean="0"/>
              <a:pPr/>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B4388-F365-43A6-8496-C4CC9C5DDCA0}" type="datetimeFigureOut">
              <a:rPr lang="en-US" smtClean="0"/>
              <a:pPr/>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DB4388-F365-43A6-8496-C4CC9C5DDCA0}" type="datetimeFigureOut">
              <a:rPr lang="en-US" smtClean="0"/>
              <a:pPr/>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DB4388-F365-43A6-8496-C4CC9C5DDCA0}" type="datetimeFigureOut">
              <a:rPr lang="en-US" smtClean="0"/>
              <a:pPr/>
              <a:t>7/14/2023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DB4388-F365-43A6-8496-C4CC9C5DDCA0}" type="datetimeFigureOut">
              <a:rPr lang="en-US" smtClean="0"/>
              <a:pPr/>
              <a:t>7/14/2023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DB4388-F365-43A6-8496-C4CC9C5DDCA0}" type="datetimeFigureOut">
              <a:rPr lang="en-US" smtClean="0"/>
              <a:pPr/>
              <a:t>7/14/2023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B4388-F365-43A6-8496-C4CC9C5DDCA0}" type="datetimeFigureOut">
              <a:rPr lang="en-US" smtClean="0"/>
              <a:pPr/>
              <a:t>7/14/2023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DB4388-F365-43A6-8496-C4CC9C5DDCA0}" type="datetimeFigureOut">
              <a:rPr lang="en-US" smtClean="0"/>
              <a:pPr/>
              <a:t>7/14/2023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DB4388-F365-43A6-8496-C4CC9C5DDCA0}" type="datetimeFigureOut">
              <a:rPr lang="en-US" smtClean="0"/>
              <a:pPr/>
              <a:t>7/14/2023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B4388-F365-43A6-8496-C4CC9C5DDCA0}" type="datetimeFigureOut">
              <a:rPr lang="en-US" smtClean="0"/>
              <a:pPr/>
              <a:t>7/14/2023</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C20909-B731-40E6-B40D-2B16F28635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762000"/>
            <a:ext cx="10513168" cy="2286000"/>
          </a:xfrm>
        </p:spPr>
        <p:txBody>
          <a:bodyPr>
            <a:normAutofit fontScale="90000"/>
          </a:bodyPr>
          <a:lstStyle/>
          <a:p>
            <a:r>
              <a:rPr lang="en-IN" sz="4000" dirty="0" smtClean="0">
                <a:solidFill>
                  <a:srgbClr val="7030A0"/>
                </a:solidFill>
                <a:latin typeface="American Typewriter" panose="02090604020004020304" pitchFamily="18" charset="77"/>
              </a:rPr>
              <a:t/>
            </a:r>
            <a:br>
              <a:rPr lang="en-IN" sz="4000" dirty="0" smtClean="0">
                <a:solidFill>
                  <a:srgbClr val="7030A0"/>
                </a:solidFill>
                <a:latin typeface="American Typewriter" panose="02090604020004020304" pitchFamily="18" charset="77"/>
              </a:rPr>
            </a:br>
            <a:r>
              <a:rPr lang="en-IN" sz="4000" dirty="0">
                <a:solidFill>
                  <a:srgbClr val="7030A0"/>
                </a:solidFill>
                <a:latin typeface="American Typewriter" panose="02090604020004020304" pitchFamily="18" charset="77"/>
              </a:rPr>
              <a:t/>
            </a:r>
            <a:br>
              <a:rPr lang="en-IN" sz="4000" dirty="0">
                <a:solidFill>
                  <a:srgbClr val="7030A0"/>
                </a:solidFill>
                <a:latin typeface="American Typewriter" panose="02090604020004020304" pitchFamily="18" charset="77"/>
              </a:rPr>
            </a:br>
            <a:r>
              <a:rPr lang="en-IN" sz="4000" dirty="0" smtClean="0">
                <a:solidFill>
                  <a:srgbClr val="7030A0"/>
                </a:solidFill>
                <a:latin typeface="American Typewriter" panose="02090604020004020304" pitchFamily="18" charset="77"/>
              </a:rPr>
              <a:t/>
            </a:r>
            <a:br>
              <a:rPr lang="en-IN" sz="4000" dirty="0" smtClean="0">
                <a:solidFill>
                  <a:srgbClr val="7030A0"/>
                </a:solidFill>
                <a:latin typeface="American Typewriter" panose="02090604020004020304" pitchFamily="18" charset="77"/>
              </a:rPr>
            </a:br>
            <a:r>
              <a:rPr lang="en-IN" sz="4000" dirty="0" smtClean="0">
                <a:solidFill>
                  <a:srgbClr val="7030A0"/>
                </a:solidFill>
                <a:latin typeface="American Typewriter" panose="02090604020004020304" pitchFamily="18" charset="77"/>
              </a:rPr>
              <a:t>Applied Thermodynamics(BMEC-2304)</a:t>
            </a:r>
            <a:r>
              <a:rPr lang="en-US" dirty="0" smtClean="0"/>
              <a:t/>
            </a:r>
            <a:br>
              <a:rPr lang="en-US" dirty="0" smtClean="0"/>
            </a:br>
            <a:r>
              <a:rPr lang="en-US" dirty="0" smtClean="0"/>
              <a:t/>
            </a:r>
            <a:br>
              <a:rPr lang="en-US" dirty="0" smtClean="0"/>
            </a:br>
            <a:r>
              <a:rPr lang="en-US" dirty="0"/>
              <a:t/>
            </a:r>
            <a:br>
              <a:rPr lang="en-US" dirty="0"/>
            </a:br>
            <a:endParaRPr lang="en-US" dirty="0"/>
          </a:p>
        </p:txBody>
      </p:sp>
      <p:sp>
        <p:nvSpPr>
          <p:cNvPr id="14" name="Footer Placeholder 4">
            <a:extLst>
              <a:ext uri="{FF2B5EF4-FFF2-40B4-BE49-F238E27FC236}">
                <a16:creationId xmlns="" xmlns:a16="http://schemas.microsoft.com/office/drawing/2014/main" id="{9DF95F34-A162-CA4C-889B-0891699B6A5A}"/>
              </a:ext>
            </a:extLst>
          </p:cNvPr>
          <p:cNvSpPr>
            <a:spLocks noGrp="1"/>
          </p:cNvSpPr>
          <p:nvPr>
            <p:ph type="ftr" sz="quarter" idx="11"/>
          </p:nvPr>
        </p:nvSpPr>
        <p:spPr>
          <a:xfrm>
            <a:off x="3175000" y="6365229"/>
            <a:ext cx="4114800" cy="365125"/>
          </a:xfrm>
        </p:spPr>
        <p:txBody>
          <a:bodyPr/>
          <a:lstStyle/>
          <a:p>
            <a:r>
              <a:rPr lang="en-US" b="1" dirty="0" err="1">
                <a:solidFill>
                  <a:schemeClr val="bg1"/>
                </a:solidFill>
              </a:rPr>
              <a:t>Dr.Nitin</a:t>
            </a:r>
            <a:r>
              <a:rPr lang="en-US" b="1">
                <a:solidFill>
                  <a:schemeClr val="bg1"/>
                </a:solidFill>
              </a:rPr>
              <a:t> Thapar_SOMC_ITFM</a:t>
            </a:r>
            <a:endParaRPr lang="en-US" b="1" dirty="0">
              <a:solidFill>
                <a:schemeClr val="bg1"/>
              </a:solidFill>
            </a:endParaRPr>
          </a:p>
        </p:txBody>
      </p:sp>
      <p:sp>
        <p:nvSpPr>
          <p:cNvPr id="13" name="Slide Number Placeholder 5">
            <a:extLst>
              <a:ext uri="{FF2B5EF4-FFF2-40B4-BE49-F238E27FC236}">
                <a16:creationId xmlns="" xmlns:a16="http://schemas.microsoft.com/office/drawing/2014/main" id="{C3EF51EB-3DA5-4842-B82C-4F75593C592D}"/>
              </a:ext>
            </a:extLst>
          </p:cNvPr>
          <p:cNvSpPr>
            <a:spLocks noGrp="1"/>
          </p:cNvSpPr>
          <p:nvPr>
            <p:ph type="sldNum" sz="quarter" idx="12"/>
          </p:nvPr>
        </p:nvSpPr>
        <p:spPr>
          <a:xfrm>
            <a:off x="8610600" y="6356350"/>
            <a:ext cx="2743200" cy="365125"/>
          </a:xfrm>
        </p:spPr>
        <p:txBody>
          <a:bodyPr/>
          <a:lstStyle/>
          <a:p>
            <a:fld id="{4074E40B-79F9-F74D-8D9E-1BC4B8F861E8}" type="slidenum">
              <a:rPr lang="en-US" smtClean="0"/>
              <a:pPr/>
              <a:t>1</a:t>
            </a:fld>
            <a:endParaRPr lang="en-US" dirty="0"/>
          </a:p>
        </p:txBody>
      </p:sp>
      <p:pic>
        <p:nvPicPr>
          <p:cNvPr id="12" name="Picture 2" descr="RIMT University">
            <a:extLst>
              <a:ext uri="{FF2B5EF4-FFF2-40B4-BE49-F238E27FC236}">
                <a16:creationId xmlns="" xmlns:a16="http://schemas.microsoft.com/office/drawing/2014/main" id="{C8EAC457-A304-E642-BEC5-79C861D9DBBF}"/>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14">
            <a:extLst>
              <a:ext uri="{FF2B5EF4-FFF2-40B4-BE49-F238E27FC236}">
                <a16:creationId xmlns="" xmlns:a16="http://schemas.microsoft.com/office/drawing/2014/main" id="{10D8ABEA-F2E3-8B43-9C07-09D62BFBF7A6}"/>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6" name="Rectangle 15">
            <a:extLst>
              <a:ext uri="{FF2B5EF4-FFF2-40B4-BE49-F238E27FC236}">
                <a16:creationId xmlns="" xmlns:a16="http://schemas.microsoft.com/office/drawing/2014/main" id="{64FE491C-50AE-C347-9BEA-9FF9A5452B72}"/>
              </a:ext>
            </a:extLst>
          </p:cNvPr>
          <p:cNvSpPr/>
          <p:nvPr/>
        </p:nvSpPr>
        <p:spPr>
          <a:xfrm>
            <a:off x="-1295400" y="6330244"/>
            <a:ext cx="8585200" cy="400110"/>
          </a:xfrm>
          <a:prstGeom prst="rect">
            <a:avLst/>
          </a:prstGeom>
          <a:noFill/>
        </p:spPr>
        <p:txBody>
          <a:bodyPr wrap="square" lIns="91440" tIns="45720" rIns="91440" bIns="45720">
            <a:spAutoFit/>
          </a:bodyPr>
          <a:lstStyle/>
          <a:p>
            <a:pPr algn="ctr"/>
            <a:r>
              <a:rPr lang="en-GB" sz="2000" b="1" cap="none" spc="0" dirty="0">
                <a:ln w="22225">
                  <a:noFill/>
                  <a:prstDash val="solid"/>
                </a:ln>
                <a:solidFill>
                  <a:schemeClr val="bg1"/>
                </a:solidFill>
              </a:rPr>
              <a:t>education for life                                          </a:t>
            </a:r>
            <a:r>
              <a:rPr lang="en-GB" b="1" cap="none" spc="0" dirty="0">
                <a:ln w="22225">
                  <a:noFill/>
                  <a:prstDash val="solid"/>
                </a:ln>
                <a:solidFill>
                  <a:schemeClr val="bg1"/>
                </a:solidFill>
              </a:rPr>
              <a:t>www.rimt.ac.in</a:t>
            </a:r>
            <a:endParaRPr lang="en-GB" sz="2400" b="1" cap="none" spc="0" dirty="0">
              <a:ln w="22225">
                <a:noFill/>
                <a:prstDash val="solid"/>
              </a:ln>
              <a:solidFill>
                <a:schemeClr val="bg1"/>
              </a:solidFill>
            </a:endParaRPr>
          </a:p>
        </p:txBody>
      </p:sp>
      <p:sp>
        <p:nvSpPr>
          <p:cNvPr id="17"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sp>
        <p:nvSpPr>
          <p:cNvPr id="10" name="Title 3"/>
          <p:cNvSpPr txBox="1">
            <a:spLocks/>
          </p:cNvSpPr>
          <p:nvPr/>
        </p:nvSpPr>
        <p:spPr>
          <a:xfrm>
            <a:off x="7289800" y="4038600"/>
            <a:ext cx="4626154" cy="1447800"/>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sz="4000" dirty="0" smtClean="0">
                <a:solidFill>
                  <a:srgbClr val="7030A0"/>
                </a:solidFill>
                <a:latin typeface="American Typewriter" panose="02090604020004020304" pitchFamily="18" charset="77"/>
              </a:rPr>
              <a:t/>
            </a:r>
            <a:br>
              <a:rPr lang="en-IN" sz="4000" dirty="0" smtClean="0">
                <a:solidFill>
                  <a:srgbClr val="7030A0"/>
                </a:solidFill>
                <a:latin typeface="American Typewriter" panose="02090604020004020304" pitchFamily="18" charset="77"/>
              </a:rPr>
            </a:br>
            <a:r>
              <a:rPr lang="en-IN" sz="4000" dirty="0" smtClean="0">
                <a:solidFill>
                  <a:srgbClr val="7030A0"/>
                </a:solidFill>
                <a:latin typeface="American Typewriter" panose="02090604020004020304" pitchFamily="18" charset="77"/>
              </a:rPr>
              <a:t/>
            </a:r>
            <a:br>
              <a:rPr lang="en-IN" sz="4000" dirty="0" smtClean="0">
                <a:solidFill>
                  <a:srgbClr val="7030A0"/>
                </a:solidFill>
                <a:latin typeface="American Typewriter" panose="02090604020004020304" pitchFamily="18" charset="77"/>
              </a:rPr>
            </a:br>
            <a:r>
              <a:rPr lang="en-IN" sz="4000" dirty="0"/>
              <a:t>Prepared by</a:t>
            </a:r>
            <a:r>
              <a:rPr lang="en-IN" sz="4000" dirty="0" smtClean="0"/>
              <a:t>: Ajay Singh Rana</a:t>
            </a:r>
            <a:r>
              <a:rPr lang="en-US" dirty="0" smtClean="0"/>
              <a:t/>
            </a:r>
            <a:br>
              <a:rPr lang="en-US" dirty="0" smtClean="0"/>
            </a:br>
            <a:r>
              <a:rPr lang="en-US" dirty="0" smtClean="0"/>
              <a:t/>
            </a:r>
            <a:br>
              <a:rPr lang="en-US" dirty="0" smtClean="0"/>
            </a:br>
            <a:endParaRPr lang="en-US" dirty="0"/>
          </a:p>
        </p:txBody>
      </p:sp>
      <p:sp>
        <p:nvSpPr>
          <p:cNvPr id="11" name="Title 3"/>
          <p:cNvSpPr txBox="1">
            <a:spLocks/>
          </p:cNvSpPr>
          <p:nvPr/>
        </p:nvSpPr>
        <p:spPr>
          <a:xfrm>
            <a:off x="990600" y="2590800"/>
            <a:ext cx="4626154" cy="144780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70000"/>
              </a:lnSpc>
            </a:pPr>
            <a:r>
              <a:rPr lang="en-IN" sz="4000" dirty="0" smtClean="0">
                <a:solidFill>
                  <a:srgbClr val="7030A0"/>
                </a:solidFill>
                <a:latin typeface="American Typewriter" panose="02090604020004020304" pitchFamily="18" charset="77"/>
              </a:rPr>
              <a:t/>
            </a:r>
            <a:br>
              <a:rPr lang="en-IN" sz="4000" dirty="0" smtClean="0">
                <a:solidFill>
                  <a:srgbClr val="7030A0"/>
                </a:solidFill>
                <a:latin typeface="American Typewriter" panose="02090604020004020304" pitchFamily="18" charset="77"/>
              </a:rPr>
            </a:br>
            <a:r>
              <a:rPr lang="en-IN" sz="9600" dirty="0" smtClean="0">
                <a:solidFill>
                  <a:srgbClr val="7030A0"/>
                </a:solidFill>
                <a:latin typeface="+mn-lt"/>
              </a:rPr>
              <a:t/>
            </a:r>
            <a:br>
              <a:rPr lang="en-IN" sz="9600" dirty="0" smtClean="0">
                <a:solidFill>
                  <a:srgbClr val="7030A0"/>
                </a:solidFill>
                <a:latin typeface="+mn-lt"/>
              </a:rPr>
            </a:br>
            <a:r>
              <a:rPr lang="en-US" sz="9600" dirty="0">
                <a:latin typeface="+mn-lt"/>
              </a:rPr>
              <a:t>Course Name</a:t>
            </a:r>
            <a:r>
              <a:rPr lang="en-US" sz="9600" dirty="0" smtClean="0">
                <a:latin typeface="+mn-lt"/>
              </a:rPr>
              <a:t>: B.Tech- Mechanical Engineering </a:t>
            </a:r>
            <a:r>
              <a:rPr lang="en-US" sz="9600" dirty="0">
                <a:latin typeface="+mn-lt"/>
              </a:rPr>
              <a:t/>
            </a:r>
            <a:br>
              <a:rPr lang="en-US" sz="9600" dirty="0">
                <a:latin typeface="+mn-lt"/>
              </a:rPr>
            </a:br>
            <a:r>
              <a:rPr lang="en-US" sz="9600" dirty="0">
                <a:latin typeface="+mn-lt"/>
              </a:rPr>
              <a:t>Semester</a:t>
            </a:r>
            <a:r>
              <a:rPr lang="en-US" sz="9600" dirty="0" smtClean="0">
                <a:latin typeface="+mn-lt"/>
              </a:rPr>
              <a:t>: 3</a:t>
            </a:r>
            <a:r>
              <a:rPr lang="en-US" sz="9600" baseline="30000" dirty="0" smtClean="0">
                <a:latin typeface="+mn-lt"/>
              </a:rPr>
              <a:t>rd</a:t>
            </a:r>
            <a:r>
              <a:rPr lang="en-US" sz="9600" dirty="0" smtClean="0">
                <a:latin typeface="+mn-lt"/>
              </a:rPr>
              <a:t> </a:t>
            </a: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pic>
        <p:nvPicPr>
          <p:cNvPr id="8194" name="Picture 2"/>
          <p:cNvPicPr>
            <a:picLocks noChangeAspect="1" noChangeArrowheads="1"/>
          </p:cNvPicPr>
          <p:nvPr/>
        </p:nvPicPr>
        <p:blipFill>
          <a:blip r:embed="rId3"/>
          <a:srcRect/>
          <a:stretch>
            <a:fillRect/>
          </a:stretch>
        </p:blipFill>
        <p:spPr bwMode="auto">
          <a:xfrm>
            <a:off x="228600" y="533400"/>
            <a:ext cx="9786991" cy="5410200"/>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pic>
        <p:nvPicPr>
          <p:cNvPr id="9218" name="Picture 2"/>
          <p:cNvPicPr>
            <a:picLocks noChangeAspect="1" noChangeArrowheads="1"/>
          </p:cNvPicPr>
          <p:nvPr/>
        </p:nvPicPr>
        <p:blipFill>
          <a:blip r:embed="rId3"/>
          <a:srcRect/>
          <a:stretch>
            <a:fillRect/>
          </a:stretch>
        </p:blipFill>
        <p:spPr bwMode="auto">
          <a:xfrm>
            <a:off x="343592" y="533400"/>
            <a:ext cx="9664378" cy="5259219"/>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sp>
        <p:nvSpPr>
          <p:cNvPr id="5" name="Rectangle 4"/>
          <p:cNvSpPr/>
          <p:nvPr/>
        </p:nvSpPr>
        <p:spPr>
          <a:xfrm>
            <a:off x="304800" y="152400"/>
            <a:ext cx="3606821" cy="369332"/>
          </a:xfrm>
          <a:prstGeom prst="rect">
            <a:avLst/>
          </a:prstGeom>
        </p:spPr>
        <p:txBody>
          <a:bodyPr wrap="none">
            <a:spAutoFit/>
          </a:bodyPr>
          <a:lstStyle/>
          <a:p>
            <a:r>
              <a:rPr lang="en-US" b="1" dirty="0" smtClean="0"/>
              <a:t>Mean temperature of Heat addition</a:t>
            </a:r>
            <a:endParaRPr lang="en-US" b="1" dirty="0"/>
          </a:p>
        </p:txBody>
      </p:sp>
      <p:pic>
        <p:nvPicPr>
          <p:cNvPr id="10242" name="Picture 2"/>
          <p:cNvPicPr>
            <a:picLocks noChangeAspect="1" noChangeArrowheads="1"/>
          </p:cNvPicPr>
          <p:nvPr/>
        </p:nvPicPr>
        <p:blipFill>
          <a:blip r:embed="rId3"/>
          <a:srcRect/>
          <a:stretch>
            <a:fillRect/>
          </a:stretch>
        </p:blipFill>
        <p:spPr bwMode="auto">
          <a:xfrm>
            <a:off x="7620000" y="1295400"/>
            <a:ext cx="3657600" cy="2733675"/>
          </a:xfrm>
          <a:prstGeom prst="rect">
            <a:avLst/>
          </a:prstGeom>
          <a:noFill/>
          <a:ln w="9525">
            <a:noFill/>
            <a:miter lim="800000"/>
            <a:headEnd/>
            <a:tailEnd/>
          </a:ln>
          <a:effectLst/>
        </p:spPr>
      </p:pic>
      <p:pic>
        <p:nvPicPr>
          <p:cNvPr id="10243" name="Picture 3"/>
          <p:cNvPicPr>
            <a:picLocks noChangeAspect="1" noChangeArrowheads="1"/>
          </p:cNvPicPr>
          <p:nvPr/>
        </p:nvPicPr>
        <p:blipFill>
          <a:blip r:embed="rId4"/>
          <a:srcRect/>
          <a:stretch>
            <a:fillRect/>
          </a:stretch>
        </p:blipFill>
        <p:spPr bwMode="auto">
          <a:xfrm>
            <a:off x="0" y="533400"/>
            <a:ext cx="7467600" cy="3886200"/>
          </a:xfrm>
          <a:prstGeom prst="rect">
            <a:avLst/>
          </a:prstGeom>
          <a:noFill/>
          <a:ln w="9525">
            <a:noFill/>
            <a:miter lim="800000"/>
            <a:headEnd/>
            <a:tailEnd/>
          </a:ln>
          <a:effectLst/>
        </p:spPr>
      </p:pic>
      <p:pic>
        <p:nvPicPr>
          <p:cNvPr id="10245" name="Picture 5"/>
          <p:cNvPicPr>
            <a:picLocks noChangeAspect="1" noChangeArrowheads="1"/>
          </p:cNvPicPr>
          <p:nvPr/>
        </p:nvPicPr>
        <p:blipFill>
          <a:blip r:embed="rId5"/>
          <a:srcRect/>
          <a:stretch>
            <a:fillRect/>
          </a:stretch>
        </p:blipFill>
        <p:spPr bwMode="auto">
          <a:xfrm>
            <a:off x="152400" y="4632456"/>
            <a:ext cx="8762999" cy="1158744"/>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pic>
        <p:nvPicPr>
          <p:cNvPr id="11266" name="Picture 2"/>
          <p:cNvPicPr>
            <a:picLocks noChangeAspect="1" noChangeArrowheads="1"/>
          </p:cNvPicPr>
          <p:nvPr/>
        </p:nvPicPr>
        <p:blipFill>
          <a:blip r:embed="rId3"/>
          <a:srcRect/>
          <a:stretch>
            <a:fillRect/>
          </a:stretch>
        </p:blipFill>
        <p:spPr bwMode="auto">
          <a:xfrm>
            <a:off x="819925" y="274846"/>
            <a:ext cx="8705075" cy="6049754"/>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pic>
        <p:nvPicPr>
          <p:cNvPr id="12290" name="Picture 2"/>
          <p:cNvPicPr>
            <a:picLocks noChangeAspect="1" noChangeArrowheads="1"/>
          </p:cNvPicPr>
          <p:nvPr/>
        </p:nvPicPr>
        <p:blipFill>
          <a:blip r:embed="rId3"/>
          <a:srcRect/>
          <a:stretch>
            <a:fillRect/>
          </a:stretch>
        </p:blipFill>
        <p:spPr bwMode="auto">
          <a:xfrm>
            <a:off x="6858000" y="1447800"/>
            <a:ext cx="4233195" cy="3429000"/>
          </a:xfrm>
          <a:prstGeom prst="rect">
            <a:avLst/>
          </a:prstGeom>
          <a:noFill/>
          <a:ln w="9525">
            <a:noFill/>
            <a:miter lim="800000"/>
            <a:headEnd/>
            <a:tailEnd/>
          </a:ln>
          <a:effectLst/>
        </p:spPr>
      </p:pic>
      <p:pic>
        <p:nvPicPr>
          <p:cNvPr id="12291" name="Picture 3"/>
          <p:cNvPicPr>
            <a:picLocks noChangeAspect="1" noChangeArrowheads="1"/>
          </p:cNvPicPr>
          <p:nvPr/>
        </p:nvPicPr>
        <p:blipFill>
          <a:blip r:embed="rId4"/>
          <a:srcRect/>
          <a:stretch>
            <a:fillRect/>
          </a:stretch>
        </p:blipFill>
        <p:spPr bwMode="auto">
          <a:xfrm>
            <a:off x="228600" y="1524000"/>
            <a:ext cx="6385406" cy="3276600"/>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pic>
        <p:nvPicPr>
          <p:cNvPr id="13314" name="Picture 2"/>
          <p:cNvPicPr>
            <a:picLocks noChangeAspect="1" noChangeArrowheads="1"/>
          </p:cNvPicPr>
          <p:nvPr/>
        </p:nvPicPr>
        <p:blipFill>
          <a:blip r:embed="rId3"/>
          <a:srcRect/>
          <a:stretch>
            <a:fillRect/>
          </a:stretch>
        </p:blipFill>
        <p:spPr bwMode="auto">
          <a:xfrm>
            <a:off x="381001" y="609601"/>
            <a:ext cx="5867399" cy="4495800"/>
          </a:xfrm>
          <a:prstGeom prst="rect">
            <a:avLst/>
          </a:prstGeom>
          <a:noFill/>
          <a:ln w="9525">
            <a:noFill/>
            <a:miter lim="800000"/>
            <a:headEnd/>
            <a:tailEnd/>
          </a:ln>
          <a:effectLst/>
        </p:spPr>
      </p:pic>
      <p:pic>
        <p:nvPicPr>
          <p:cNvPr id="13315" name="Picture 3"/>
          <p:cNvPicPr>
            <a:picLocks noChangeAspect="1" noChangeArrowheads="1"/>
          </p:cNvPicPr>
          <p:nvPr/>
        </p:nvPicPr>
        <p:blipFill>
          <a:blip r:embed="rId4"/>
          <a:srcRect/>
          <a:stretch>
            <a:fillRect/>
          </a:stretch>
        </p:blipFill>
        <p:spPr bwMode="auto">
          <a:xfrm>
            <a:off x="6376126" y="1371600"/>
            <a:ext cx="5739674" cy="3352800"/>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pic>
        <p:nvPicPr>
          <p:cNvPr id="14338" name="Picture 2"/>
          <p:cNvPicPr>
            <a:picLocks noChangeAspect="1" noChangeArrowheads="1"/>
          </p:cNvPicPr>
          <p:nvPr/>
        </p:nvPicPr>
        <p:blipFill>
          <a:blip r:embed="rId3"/>
          <a:srcRect/>
          <a:stretch>
            <a:fillRect/>
          </a:stretch>
        </p:blipFill>
        <p:spPr bwMode="auto">
          <a:xfrm>
            <a:off x="457200" y="304800"/>
            <a:ext cx="9220200" cy="6005775"/>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pic>
        <p:nvPicPr>
          <p:cNvPr id="15362" name="Picture 2"/>
          <p:cNvPicPr>
            <a:picLocks noChangeAspect="1" noChangeArrowheads="1"/>
          </p:cNvPicPr>
          <p:nvPr/>
        </p:nvPicPr>
        <p:blipFill>
          <a:blip r:embed="rId3"/>
          <a:srcRect/>
          <a:stretch>
            <a:fillRect/>
          </a:stretch>
        </p:blipFill>
        <p:spPr bwMode="auto">
          <a:xfrm>
            <a:off x="1524000" y="0"/>
            <a:ext cx="6324600" cy="3837925"/>
          </a:xfrm>
          <a:prstGeom prst="rect">
            <a:avLst/>
          </a:prstGeom>
          <a:noFill/>
          <a:ln w="9525">
            <a:noFill/>
            <a:miter lim="800000"/>
            <a:headEnd/>
            <a:tailEnd/>
          </a:ln>
          <a:effectLst/>
        </p:spPr>
      </p:pic>
      <p:pic>
        <p:nvPicPr>
          <p:cNvPr id="15363" name="Picture 3"/>
          <p:cNvPicPr>
            <a:picLocks noChangeAspect="1" noChangeArrowheads="1"/>
          </p:cNvPicPr>
          <p:nvPr/>
        </p:nvPicPr>
        <p:blipFill>
          <a:blip r:embed="rId4"/>
          <a:srcRect/>
          <a:stretch>
            <a:fillRect/>
          </a:stretch>
        </p:blipFill>
        <p:spPr bwMode="auto">
          <a:xfrm>
            <a:off x="2133599" y="3810000"/>
            <a:ext cx="5809593" cy="2514600"/>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pic>
        <p:nvPicPr>
          <p:cNvPr id="16386" name="Picture 2"/>
          <p:cNvPicPr>
            <a:picLocks noChangeAspect="1" noChangeArrowheads="1"/>
          </p:cNvPicPr>
          <p:nvPr/>
        </p:nvPicPr>
        <p:blipFill>
          <a:blip r:embed="rId3"/>
          <a:srcRect/>
          <a:stretch>
            <a:fillRect/>
          </a:stretch>
        </p:blipFill>
        <p:spPr bwMode="auto">
          <a:xfrm>
            <a:off x="533400" y="228600"/>
            <a:ext cx="4925291" cy="1593476"/>
          </a:xfrm>
          <a:prstGeom prst="rect">
            <a:avLst/>
          </a:prstGeom>
          <a:noFill/>
          <a:ln w="9525">
            <a:noFill/>
            <a:miter lim="800000"/>
            <a:headEnd/>
            <a:tailEnd/>
          </a:ln>
          <a:effectLst/>
        </p:spPr>
      </p:pic>
      <p:pic>
        <p:nvPicPr>
          <p:cNvPr id="16387" name="Picture 3"/>
          <p:cNvPicPr>
            <a:picLocks noChangeAspect="1" noChangeArrowheads="1"/>
          </p:cNvPicPr>
          <p:nvPr/>
        </p:nvPicPr>
        <p:blipFill>
          <a:blip r:embed="rId4"/>
          <a:srcRect/>
          <a:stretch>
            <a:fillRect/>
          </a:stretch>
        </p:blipFill>
        <p:spPr bwMode="auto">
          <a:xfrm>
            <a:off x="228600" y="1905000"/>
            <a:ext cx="4636921" cy="3276600"/>
          </a:xfrm>
          <a:prstGeom prst="rect">
            <a:avLst/>
          </a:prstGeom>
          <a:noFill/>
          <a:ln w="9525">
            <a:noFill/>
            <a:miter lim="800000"/>
            <a:headEnd/>
            <a:tailEnd/>
          </a:ln>
          <a:effectLst/>
        </p:spPr>
      </p:pic>
      <p:cxnSp>
        <p:nvCxnSpPr>
          <p:cNvPr id="9" name="Straight Connector 8"/>
          <p:cNvCxnSpPr/>
          <p:nvPr/>
        </p:nvCxnSpPr>
        <p:spPr>
          <a:xfrm rot="5400000">
            <a:off x="2933700" y="3238500"/>
            <a:ext cx="58674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6388" name="Picture 4"/>
          <p:cNvPicPr>
            <a:picLocks noChangeAspect="1" noChangeArrowheads="1"/>
          </p:cNvPicPr>
          <p:nvPr/>
        </p:nvPicPr>
        <p:blipFill>
          <a:blip r:embed="rId5"/>
          <a:srcRect/>
          <a:stretch>
            <a:fillRect/>
          </a:stretch>
        </p:blipFill>
        <p:spPr bwMode="auto">
          <a:xfrm>
            <a:off x="6096000" y="838200"/>
            <a:ext cx="5902187" cy="5334000"/>
          </a:xfrm>
          <a:prstGeom prst="rect">
            <a:avLst/>
          </a:prstGeom>
          <a:noFill/>
          <a:ln w="9525">
            <a:noFill/>
            <a:miter lim="800000"/>
            <a:headEnd/>
            <a:tailEnd/>
          </a:ln>
          <a:effectLst/>
        </p:spPr>
      </p:pic>
      <p:pic>
        <p:nvPicPr>
          <p:cNvPr id="16389" name="Picture 5"/>
          <p:cNvPicPr>
            <a:picLocks noChangeAspect="1" noChangeArrowheads="1"/>
          </p:cNvPicPr>
          <p:nvPr/>
        </p:nvPicPr>
        <p:blipFill>
          <a:blip r:embed="rId6"/>
          <a:srcRect/>
          <a:stretch>
            <a:fillRect/>
          </a:stretch>
        </p:blipFill>
        <p:spPr bwMode="auto">
          <a:xfrm>
            <a:off x="7467600" y="6019800"/>
            <a:ext cx="2162175" cy="361950"/>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sp>
        <p:nvSpPr>
          <p:cNvPr id="5" name="Rectangle 4"/>
          <p:cNvSpPr/>
          <p:nvPr/>
        </p:nvSpPr>
        <p:spPr>
          <a:xfrm>
            <a:off x="304800" y="152400"/>
            <a:ext cx="2491829" cy="400110"/>
          </a:xfrm>
          <a:prstGeom prst="rect">
            <a:avLst/>
          </a:prstGeom>
        </p:spPr>
        <p:txBody>
          <a:bodyPr wrap="square">
            <a:spAutoFit/>
          </a:bodyPr>
          <a:lstStyle/>
          <a:p>
            <a:r>
              <a:rPr lang="en-US" sz="2000" b="1" dirty="0" smtClean="0"/>
              <a:t>Ideal Reheat cycle:</a:t>
            </a:r>
            <a:endParaRPr lang="en-US" sz="2000" b="1" dirty="0"/>
          </a:p>
        </p:txBody>
      </p:sp>
      <p:sp>
        <p:nvSpPr>
          <p:cNvPr id="7" name="Rectangle 6"/>
          <p:cNvSpPr/>
          <p:nvPr/>
        </p:nvSpPr>
        <p:spPr>
          <a:xfrm>
            <a:off x="152400" y="609600"/>
            <a:ext cx="9906000" cy="2031325"/>
          </a:xfrm>
          <a:prstGeom prst="rect">
            <a:avLst/>
          </a:prstGeom>
        </p:spPr>
        <p:txBody>
          <a:bodyPr wrap="square">
            <a:spAutoFit/>
          </a:bodyPr>
          <a:lstStyle/>
          <a:p>
            <a:pPr algn="just"/>
            <a:r>
              <a:rPr lang="en-US" dirty="0" smtClean="0"/>
              <a:t>We know that, the efficiency of the Rankine cycle could be increased by increasing steam pressure in the boiler and superheating the steam. But this increases the moisture content of the steam in the lower pressure stages in the turbine, which may lead to erosion of the turbine blade. ∴The reheat cycle has been developed to take advantage of the increased pressure of the boiler, avoiding the excessive moisture of the steam in the low pressure stages. In the reheat cycle, steam after partial expansion in the turbine is brought back to the boiler, reheated by combustion gases and then fed back to the turbine for further expansion. </a:t>
            </a:r>
            <a:endParaRPr lang="en-US" dirty="0"/>
          </a:p>
        </p:txBody>
      </p:sp>
      <p:pic>
        <p:nvPicPr>
          <p:cNvPr id="17410" name="Picture 2"/>
          <p:cNvPicPr>
            <a:picLocks noChangeAspect="1" noChangeArrowheads="1"/>
          </p:cNvPicPr>
          <p:nvPr/>
        </p:nvPicPr>
        <p:blipFill>
          <a:blip r:embed="rId3"/>
          <a:srcRect/>
          <a:stretch>
            <a:fillRect/>
          </a:stretch>
        </p:blipFill>
        <p:spPr bwMode="auto">
          <a:xfrm>
            <a:off x="2895600" y="2318711"/>
            <a:ext cx="5257800" cy="4096648"/>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smtClean="0"/>
              <a:t>Topic Discussed</a:t>
            </a:r>
            <a:endParaRPr lang="en-IN" b="1" dirty="0"/>
          </a:p>
        </p:txBody>
      </p:sp>
      <p:sp>
        <p:nvSpPr>
          <p:cNvPr id="3" name="Content Placeholder 2"/>
          <p:cNvSpPr>
            <a:spLocks noGrp="1"/>
          </p:cNvSpPr>
          <p:nvPr>
            <p:ph idx="1"/>
          </p:nvPr>
        </p:nvSpPr>
        <p:spPr/>
        <p:txBody>
          <a:bodyPr>
            <a:normAutofit/>
          </a:bodyPr>
          <a:lstStyle/>
          <a:p>
            <a:pPr>
              <a:buFont typeface="Wingdings" pitchFamily="2" charset="2"/>
              <a:buChar char="§"/>
            </a:pPr>
            <a:endParaRPr lang="en-IN" dirty="0" smtClean="0"/>
          </a:p>
          <a:p>
            <a:pPr>
              <a:buFont typeface="Wingdings" pitchFamily="2" charset="2"/>
              <a:buChar char="§"/>
            </a:pPr>
            <a:endParaRPr lang="en-IN" dirty="0"/>
          </a:p>
        </p:txBody>
      </p:sp>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sp>
        <p:nvSpPr>
          <p:cNvPr id="7" name="TextBox 6"/>
          <p:cNvSpPr txBox="1"/>
          <p:nvPr/>
        </p:nvSpPr>
        <p:spPr>
          <a:xfrm>
            <a:off x="990600" y="1447800"/>
            <a:ext cx="10134600" cy="3785652"/>
          </a:xfrm>
          <a:prstGeom prst="rect">
            <a:avLst/>
          </a:prstGeom>
          <a:noFill/>
        </p:spPr>
        <p:txBody>
          <a:bodyPr wrap="square" rtlCol="0">
            <a:spAutoFit/>
          </a:bodyPr>
          <a:lstStyle/>
          <a:p>
            <a:pPr lvl="1" indent="-457200">
              <a:buFont typeface="Arial" pitchFamily="34" charset="0"/>
              <a:buChar char="•"/>
            </a:pPr>
            <a:r>
              <a:rPr lang="en-US" sz="2400" dirty="0" smtClean="0"/>
              <a:t>Introduction</a:t>
            </a:r>
          </a:p>
          <a:p>
            <a:pPr lvl="1" indent="-457200">
              <a:buFont typeface="Arial" pitchFamily="34" charset="0"/>
              <a:buChar char="•"/>
            </a:pPr>
            <a:r>
              <a:rPr lang="en-US" sz="2400" dirty="0" smtClean="0"/>
              <a:t>Carnot vapour power </a:t>
            </a:r>
            <a:r>
              <a:rPr lang="en-US" sz="2400" dirty="0" smtClean="0"/>
              <a:t>cycle</a:t>
            </a:r>
          </a:p>
          <a:p>
            <a:pPr lvl="1" indent="-457200">
              <a:buFont typeface="Arial" pitchFamily="34" charset="0"/>
              <a:buChar char="•"/>
            </a:pPr>
            <a:r>
              <a:rPr lang="en-US" sz="2400" dirty="0" smtClean="0"/>
              <a:t>Drawbacks </a:t>
            </a:r>
            <a:r>
              <a:rPr lang="en-US" sz="2400" dirty="0" smtClean="0"/>
              <a:t>as a reference </a:t>
            </a:r>
            <a:r>
              <a:rPr lang="en-US" sz="2400" dirty="0" smtClean="0"/>
              <a:t>cycle</a:t>
            </a:r>
          </a:p>
          <a:p>
            <a:pPr lvl="1" indent="-457200">
              <a:buFont typeface="Arial" pitchFamily="34" charset="0"/>
              <a:buChar char="•"/>
            </a:pPr>
            <a:r>
              <a:rPr lang="en-US" sz="2400" dirty="0" smtClean="0"/>
              <a:t>Simple </a:t>
            </a:r>
            <a:r>
              <a:rPr lang="en-US" sz="2400" dirty="0" smtClean="0"/>
              <a:t>Rankine cycle; description, T-s diagram, analysis for </a:t>
            </a:r>
            <a:r>
              <a:rPr lang="en-US" sz="2400" dirty="0" smtClean="0"/>
              <a:t>performance</a:t>
            </a:r>
          </a:p>
          <a:p>
            <a:pPr lvl="1" indent="-457200">
              <a:buFont typeface="Arial" pitchFamily="34" charset="0"/>
              <a:buChar char="•"/>
            </a:pPr>
            <a:r>
              <a:rPr lang="en-US" sz="2400" dirty="0" smtClean="0"/>
              <a:t>Comparison of Carnot and Rankine </a:t>
            </a:r>
            <a:r>
              <a:rPr lang="en-US" sz="2400" dirty="0" smtClean="0"/>
              <a:t>cycles</a:t>
            </a:r>
          </a:p>
          <a:p>
            <a:pPr lvl="1" indent="-457200">
              <a:buFont typeface="Arial" pitchFamily="34" charset="0"/>
              <a:buChar char="•"/>
            </a:pPr>
            <a:r>
              <a:rPr lang="en-US" sz="2400" dirty="0" smtClean="0"/>
              <a:t>Effects of pressure and temperature on Rankine cycle </a:t>
            </a:r>
            <a:r>
              <a:rPr lang="en-US" sz="2400" dirty="0" smtClean="0"/>
              <a:t>performance</a:t>
            </a:r>
          </a:p>
          <a:p>
            <a:pPr lvl="1" indent="-457200">
              <a:buFont typeface="Arial" pitchFamily="34" charset="0"/>
              <a:buChar char="•"/>
            </a:pPr>
            <a:r>
              <a:rPr lang="en-US" sz="2400" dirty="0" smtClean="0"/>
              <a:t>Actual vapour power </a:t>
            </a:r>
            <a:r>
              <a:rPr lang="en-US" sz="2400" dirty="0" smtClean="0"/>
              <a:t>cycles</a:t>
            </a:r>
          </a:p>
          <a:p>
            <a:pPr lvl="1" indent="-457200">
              <a:buFont typeface="Arial" pitchFamily="34" charset="0"/>
              <a:buChar char="•"/>
            </a:pPr>
            <a:r>
              <a:rPr lang="en-US" sz="2400" dirty="0" smtClean="0"/>
              <a:t>Ideal and practical regenerative Rankine cycles, open and closed feed water </a:t>
            </a:r>
            <a:r>
              <a:rPr lang="en-US" sz="2400" dirty="0" smtClean="0"/>
              <a:t>heaters</a:t>
            </a:r>
          </a:p>
          <a:p>
            <a:pPr lvl="1" indent="-457200">
              <a:buFont typeface="Arial" pitchFamily="34" charset="0"/>
              <a:buChar char="•"/>
            </a:pPr>
            <a:r>
              <a:rPr lang="en-US" sz="2400" dirty="0" smtClean="0"/>
              <a:t>Reheat Rankine </a:t>
            </a:r>
            <a:r>
              <a:rPr lang="en-US" sz="2400" dirty="0" smtClean="0"/>
              <a:t>cycle</a:t>
            </a:r>
            <a:endParaRPr lang="en-US" sz="2400" dirty="0"/>
          </a:p>
        </p:txBody>
      </p:sp>
    </p:spTree>
    <p:extLst>
      <p:ext uri="{BB962C8B-B14F-4D97-AF65-F5344CB8AC3E}">
        <p14:creationId xmlns:p14="http://schemas.microsoft.com/office/powerpoint/2010/main" xmlns="" val="12128776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pic>
        <p:nvPicPr>
          <p:cNvPr id="18434" name="Picture 2"/>
          <p:cNvPicPr>
            <a:picLocks noChangeAspect="1" noChangeArrowheads="1"/>
          </p:cNvPicPr>
          <p:nvPr/>
        </p:nvPicPr>
        <p:blipFill>
          <a:blip r:embed="rId3"/>
          <a:srcRect/>
          <a:stretch>
            <a:fillRect/>
          </a:stretch>
        </p:blipFill>
        <p:spPr bwMode="auto">
          <a:xfrm>
            <a:off x="685800" y="228600"/>
            <a:ext cx="8686800" cy="2895600"/>
          </a:xfrm>
          <a:prstGeom prst="rect">
            <a:avLst/>
          </a:prstGeom>
          <a:noFill/>
          <a:ln w="9525">
            <a:noFill/>
            <a:miter lim="800000"/>
            <a:headEnd/>
            <a:tailEnd/>
          </a:ln>
          <a:effectLst/>
        </p:spPr>
      </p:pic>
      <p:sp>
        <p:nvSpPr>
          <p:cNvPr id="7" name="Rectangle 6"/>
          <p:cNvSpPr/>
          <p:nvPr/>
        </p:nvSpPr>
        <p:spPr>
          <a:xfrm>
            <a:off x="304800" y="3048000"/>
            <a:ext cx="11582400" cy="1200329"/>
          </a:xfrm>
          <a:prstGeom prst="rect">
            <a:avLst/>
          </a:prstGeom>
        </p:spPr>
        <p:txBody>
          <a:bodyPr wrap="square">
            <a:spAutoFit/>
          </a:bodyPr>
          <a:lstStyle/>
          <a:p>
            <a:pPr algn="just"/>
            <a:r>
              <a:rPr lang="en-US" dirty="0" smtClean="0"/>
              <a:t>In the reheat cycle the expansion of steam from the initial state (2) to the condenser pressure is carried out in two or more steps, depending upon the number of reheats used. In the first step, steam expands in HP turbine from state 2 to approximate the saturated vapour line (process 2-3s). The steam is then reheated (or </a:t>
            </a:r>
            <a:r>
              <a:rPr lang="en-US" dirty="0" err="1" smtClean="0"/>
              <a:t>resuperheated</a:t>
            </a:r>
            <a:r>
              <a:rPr lang="en-US" dirty="0" smtClean="0"/>
              <a:t>) at constant pressure in the boiler (or in a </a:t>
            </a:r>
            <a:r>
              <a:rPr lang="en-US" dirty="0" err="1" smtClean="0"/>
              <a:t>reheater</a:t>
            </a:r>
            <a:r>
              <a:rPr lang="en-US" dirty="0" smtClean="0"/>
              <a:t>) process 3s-4 and the remaining expansion process 4s-5 is carried out in the LP turbine. </a:t>
            </a:r>
            <a:endParaRPr lang="en-US" dirty="0"/>
          </a:p>
        </p:txBody>
      </p:sp>
      <p:sp>
        <p:nvSpPr>
          <p:cNvPr id="9" name="Rectangle 8"/>
          <p:cNvSpPr/>
          <p:nvPr/>
        </p:nvSpPr>
        <p:spPr>
          <a:xfrm>
            <a:off x="304800" y="4390072"/>
            <a:ext cx="11658600" cy="1477328"/>
          </a:xfrm>
          <a:prstGeom prst="rect">
            <a:avLst/>
          </a:prstGeom>
        </p:spPr>
        <p:txBody>
          <a:bodyPr wrap="square">
            <a:spAutoFit/>
          </a:bodyPr>
          <a:lstStyle/>
          <a:p>
            <a:pPr algn="just"/>
            <a:r>
              <a:rPr lang="en-US" dirty="0" smtClean="0"/>
              <a:t>Note: 1) To protect the </a:t>
            </a:r>
            <a:r>
              <a:rPr lang="en-US" dirty="0" err="1" smtClean="0"/>
              <a:t>reheater</a:t>
            </a:r>
            <a:r>
              <a:rPr lang="en-US" dirty="0" smtClean="0"/>
              <a:t> tubes, steam is not allowed to expand deep into the two-phase region before it is taken for reheating, because in that case the moisture particles in steam while evaporating would leave behind solid deposits in the form of scale which is difficult to remove. Also a low reheat pressure may bring down Tm1 and hence cycle η. Again a high reheat pressure increases the moisture content at turbine exhaust. Thus reheat pressure is optimized. Optimum reheat pressure is about 0.2 to 0.25 of initial pressure. </a:t>
            </a:r>
            <a:endParaRPr lang="en-US" dirty="0"/>
          </a:p>
        </p:txBody>
      </p:sp>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pic>
        <p:nvPicPr>
          <p:cNvPr id="19458" name="Picture 2"/>
          <p:cNvPicPr>
            <a:picLocks noChangeAspect="1" noChangeArrowheads="1"/>
          </p:cNvPicPr>
          <p:nvPr/>
        </p:nvPicPr>
        <p:blipFill>
          <a:blip r:embed="rId3"/>
          <a:srcRect/>
          <a:stretch>
            <a:fillRect/>
          </a:stretch>
        </p:blipFill>
        <p:spPr bwMode="auto">
          <a:xfrm>
            <a:off x="1066800" y="685800"/>
            <a:ext cx="9159301" cy="4267199"/>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sp>
        <p:nvSpPr>
          <p:cNvPr id="5" name="Rectangle 4"/>
          <p:cNvSpPr/>
          <p:nvPr/>
        </p:nvSpPr>
        <p:spPr>
          <a:xfrm>
            <a:off x="228600" y="164068"/>
            <a:ext cx="2074094" cy="369332"/>
          </a:xfrm>
          <a:prstGeom prst="rect">
            <a:avLst/>
          </a:prstGeom>
        </p:spPr>
        <p:txBody>
          <a:bodyPr wrap="none">
            <a:spAutoFit/>
          </a:bodyPr>
          <a:lstStyle/>
          <a:p>
            <a:r>
              <a:rPr lang="en-US" b="1" dirty="0" smtClean="0"/>
              <a:t>Regenerative cycle: </a:t>
            </a:r>
            <a:endParaRPr lang="en-US" b="1" dirty="0"/>
          </a:p>
        </p:txBody>
      </p:sp>
      <p:pic>
        <p:nvPicPr>
          <p:cNvPr id="20482" name="Picture 2"/>
          <p:cNvPicPr>
            <a:picLocks noChangeAspect="1" noChangeArrowheads="1"/>
          </p:cNvPicPr>
          <p:nvPr/>
        </p:nvPicPr>
        <p:blipFill>
          <a:blip r:embed="rId3"/>
          <a:srcRect/>
          <a:stretch>
            <a:fillRect/>
          </a:stretch>
        </p:blipFill>
        <p:spPr bwMode="auto">
          <a:xfrm>
            <a:off x="2819400" y="304800"/>
            <a:ext cx="5187995" cy="4348163"/>
          </a:xfrm>
          <a:prstGeom prst="rect">
            <a:avLst/>
          </a:prstGeom>
          <a:noFill/>
          <a:ln w="9525">
            <a:noFill/>
            <a:miter lim="800000"/>
            <a:headEnd/>
            <a:tailEnd/>
          </a:ln>
          <a:effectLst/>
        </p:spPr>
      </p:pic>
      <p:pic>
        <p:nvPicPr>
          <p:cNvPr id="20483" name="Picture 3"/>
          <p:cNvPicPr>
            <a:picLocks noChangeAspect="1" noChangeArrowheads="1"/>
          </p:cNvPicPr>
          <p:nvPr/>
        </p:nvPicPr>
        <p:blipFill>
          <a:blip r:embed="rId4"/>
          <a:srcRect/>
          <a:stretch>
            <a:fillRect/>
          </a:stretch>
        </p:blipFill>
        <p:spPr bwMode="auto">
          <a:xfrm>
            <a:off x="990600" y="5029200"/>
            <a:ext cx="9829800" cy="1154184"/>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pic>
        <p:nvPicPr>
          <p:cNvPr id="21506" name="Picture 2"/>
          <p:cNvPicPr>
            <a:picLocks noChangeAspect="1" noChangeArrowheads="1"/>
          </p:cNvPicPr>
          <p:nvPr/>
        </p:nvPicPr>
        <p:blipFill>
          <a:blip r:embed="rId3"/>
          <a:srcRect/>
          <a:stretch>
            <a:fillRect/>
          </a:stretch>
        </p:blipFill>
        <p:spPr bwMode="auto">
          <a:xfrm>
            <a:off x="6781800" y="914400"/>
            <a:ext cx="5410200" cy="5334000"/>
          </a:xfrm>
          <a:prstGeom prst="rect">
            <a:avLst/>
          </a:prstGeom>
          <a:noFill/>
          <a:ln w="9525">
            <a:noFill/>
            <a:miter lim="800000"/>
            <a:headEnd/>
            <a:tailEnd/>
          </a:ln>
          <a:effectLst/>
        </p:spPr>
      </p:pic>
      <p:pic>
        <p:nvPicPr>
          <p:cNvPr id="21507" name="Picture 3"/>
          <p:cNvPicPr>
            <a:picLocks noChangeAspect="1" noChangeArrowheads="1"/>
          </p:cNvPicPr>
          <p:nvPr/>
        </p:nvPicPr>
        <p:blipFill>
          <a:blip r:embed="rId4"/>
          <a:srcRect/>
          <a:stretch>
            <a:fillRect/>
          </a:stretch>
        </p:blipFill>
        <p:spPr bwMode="auto">
          <a:xfrm>
            <a:off x="381000" y="304800"/>
            <a:ext cx="6248400" cy="5819588"/>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pic>
        <p:nvPicPr>
          <p:cNvPr id="22530" name="Picture 2"/>
          <p:cNvPicPr>
            <a:picLocks noChangeAspect="1" noChangeArrowheads="1"/>
          </p:cNvPicPr>
          <p:nvPr/>
        </p:nvPicPr>
        <p:blipFill>
          <a:blip r:embed="rId3"/>
          <a:srcRect/>
          <a:stretch>
            <a:fillRect/>
          </a:stretch>
        </p:blipFill>
        <p:spPr bwMode="auto">
          <a:xfrm>
            <a:off x="533401" y="381000"/>
            <a:ext cx="8001000" cy="1980754"/>
          </a:xfrm>
          <a:prstGeom prst="rect">
            <a:avLst/>
          </a:prstGeom>
          <a:noFill/>
          <a:ln w="9525">
            <a:noFill/>
            <a:miter lim="800000"/>
            <a:headEnd/>
            <a:tailEnd/>
          </a:ln>
          <a:effectLst/>
        </p:spPr>
      </p:pic>
      <p:pic>
        <p:nvPicPr>
          <p:cNvPr id="22531" name="Picture 3"/>
          <p:cNvPicPr>
            <a:picLocks noChangeAspect="1" noChangeArrowheads="1"/>
          </p:cNvPicPr>
          <p:nvPr/>
        </p:nvPicPr>
        <p:blipFill>
          <a:blip r:embed="rId4"/>
          <a:srcRect/>
          <a:stretch>
            <a:fillRect/>
          </a:stretch>
        </p:blipFill>
        <p:spPr bwMode="auto">
          <a:xfrm>
            <a:off x="609600" y="2362200"/>
            <a:ext cx="6781800" cy="3137250"/>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pic>
        <p:nvPicPr>
          <p:cNvPr id="23554" name="Picture 2"/>
          <p:cNvPicPr>
            <a:picLocks noChangeAspect="1" noChangeArrowheads="1"/>
          </p:cNvPicPr>
          <p:nvPr/>
        </p:nvPicPr>
        <p:blipFill>
          <a:blip r:embed="rId3"/>
          <a:srcRect/>
          <a:stretch>
            <a:fillRect/>
          </a:stretch>
        </p:blipFill>
        <p:spPr bwMode="auto">
          <a:xfrm>
            <a:off x="1447800" y="304800"/>
            <a:ext cx="7543800" cy="5978290"/>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pic>
        <p:nvPicPr>
          <p:cNvPr id="24578" name="Picture 2"/>
          <p:cNvPicPr>
            <a:picLocks noChangeAspect="1" noChangeArrowheads="1"/>
          </p:cNvPicPr>
          <p:nvPr/>
        </p:nvPicPr>
        <p:blipFill>
          <a:blip r:embed="rId3"/>
          <a:srcRect/>
          <a:stretch>
            <a:fillRect/>
          </a:stretch>
        </p:blipFill>
        <p:spPr bwMode="auto">
          <a:xfrm>
            <a:off x="2514600" y="381000"/>
            <a:ext cx="6378681" cy="5886119"/>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pic>
        <p:nvPicPr>
          <p:cNvPr id="25602" name="Picture 2"/>
          <p:cNvPicPr>
            <a:picLocks noChangeAspect="1" noChangeArrowheads="1"/>
          </p:cNvPicPr>
          <p:nvPr/>
        </p:nvPicPr>
        <p:blipFill>
          <a:blip r:embed="rId3"/>
          <a:srcRect/>
          <a:stretch>
            <a:fillRect/>
          </a:stretch>
        </p:blipFill>
        <p:spPr bwMode="auto">
          <a:xfrm>
            <a:off x="2819400" y="141897"/>
            <a:ext cx="5314950" cy="6196636"/>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sp>
        <p:nvSpPr>
          <p:cNvPr id="7" name="Rectangle 6"/>
          <p:cNvSpPr/>
          <p:nvPr/>
        </p:nvSpPr>
        <p:spPr>
          <a:xfrm>
            <a:off x="4572000" y="164068"/>
            <a:ext cx="2463431" cy="369332"/>
          </a:xfrm>
          <a:prstGeom prst="rect">
            <a:avLst/>
          </a:prstGeom>
        </p:spPr>
        <p:txBody>
          <a:bodyPr wrap="none">
            <a:spAutoFit/>
          </a:bodyPr>
          <a:lstStyle/>
          <a:p>
            <a:r>
              <a:rPr lang="en-US" dirty="0" smtClean="0"/>
              <a:t>VAPOUR POWER CYCLES</a:t>
            </a:r>
            <a:endParaRPr lang="en-US" dirty="0"/>
          </a:p>
        </p:txBody>
      </p:sp>
      <p:sp>
        <p:nvSpPr>
          <p:cNvPr id="9" name="Rectangle 8"/>
          <p:cNvSpPr/>
          <p:nvPr/>
        </p:nvSpPr>
        <p:spPr>
          <a:xfrm>
            <a:off x="533400" y="762000"/>
            <a:ext cx="10439400" cy="923330"/>
          </a:xfrm>
          <a:prstGeom prst="rect">
            <a:avLst/>
          </a:prstGeom>
        </p:spPr>
        <p:txBody>
          <a:bodyPr wrap="square">
            <a:spAutoFit/>
          </a:bodyPr>
          <a:lstStyle/>
          <a:p>
            <a:pPr algn="just"/>
            <a:r>
              <a:rPr lang="en-US" dirty="0" smtClean="0"/>
              <a:t>Vapour power cycles are used in steam power plants. In a power cycle heat energy (released by the burning of fuel) is converted into work (shaft work), in which a working fluid repeatedly performs a succession of processes. In a vapour power cycle, the working fluid is water, which undergoes a change of phase. </a:t>
            </a:r>
            <a:endParaRPr lang="en-US" dirty="0"/>
          </a:p>
        </p:txBody>
      </p:sp>
      <p:pic>
        <p:nvPicPr>
          <p:cNvPr id="1026" name="Picture 2"/>
          <p:cNvPicPr>
            <a:picLocks noChangeAspect="1" noChangeArrowheads="1"/>
          </p:cNvPicPr>
          <p:nvPr/>
        </p:nvPicPr>
        <p:blipFill>
          <a:blip r:embed="rId3"/>
          <a:srcRect/>
          <a:stretch>
            <a:fillRect/>
          </a:stretch>
        </p:blipFill>
        <p:spPr bwMode="auto">
          <a:xfrm>
            <a:off x="2209800" y="1771650"/>
            <a:ext cx="7162800" cy="4438734"/>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sp>
        <p:nvSpPr>
          <p:cNvPr id="5" name="Rectangle 4"/>
          <p:cNvSpPr/>
          <p:nvPr/>
        </p:nvSpPr>
        <p:spPr>
          <a:xfrm>
            <a:off x="228600" y="304800"/>
            <a:ext cx="6096000" cy="2862322"/>
          </a:xfrm>
          <a:prstGeom prst="rect">
            <a:avLst/>
          </a:prstGeom>
        </p:spPr>
        <p:txBody>
          <a:bodyPr wrap="square">
            <a:spAutoFit/>
          </a:bodyPr>
          <a:lstStyle/>
          <a:p>
            <a:pPr algn="just"/>
            <a:r>
              <a:rPr lang="en-US" dirty="0" smtClean="0"/>
              <a:t>Heat is transferred to the water in the boiler (Q</a:t>
            </a:r>
            <a:r>
              <a:rPr lang="en-US" sz="1400" dirty="0" smtClean="0"/>
              <a:t>H</a:t>
            </a:r>
            <a:r>
              <a:rPr lang="en-US" dirty="0" smtClean="0"/>
              <a:t>) from an external source. (Furnace, where fuel is continuously burnt) to raise steam, the high pressure high temperature steam leaving the boiler expands in the turbine to produce shaft work (W</a:t>
            </a:r>
            <a:r>
              <a:rPr lang="en-US" sz="1400" dirty="0" smtClean="0"/>
              <a:t>T</a:t>
            </a:r>
            <a:r>
              <a:rPr lang="en-US" dirty="0" smtClean="0"/>
              <a:t>), the steam leaving the turbine condenses into water in the condenser (where cooling water circulates), rejecting heat (Q</a:t>
            </a:r>
            <a:r>
              <a:rPr lang="en-US" sz="1400" dirty="0" smtClean="0"/>
              <a:t>L</a:t>
            </a:r>
            <a:r>
              <a:rPr lang="en-US" dirty="0" smtClean="0"/>
              <a:t>), and then the water is pumped back (W</a:t>
            </a:r>
            <a:r>
              <a:rPr lang="en-US" sz="1400" dirty="0" smtClean="0"/>
              <a:t>P</a:t>
            </a:r>
            <a:r>
              <a:rPr lang="en-US" dirty="0" smtClean="0"/>
              <a:t>) to the boiler. Since the fluid is undergoing a cyclic process, the net energy transferred as heat during the cycle must equal the net energy transfer as work from the fluid. </a:t>
            </a:r>
            <a:endParaRPr lang="en-US" dirty="0"/>
          </a:p>
        </p:txBody>
      </p:sp>
      <p:pic>
        <p:nvPicPr>
          <p:cNvPr id="7" name="Picture 2"/>
          <p:cNvPicPr>
            <a:picLocks noChangeAspect="1" noChangeArrowheads="1"/>
          </p:cNvPicPr>
          <p:nvPr/>
        </p:nvPicPr>
        <p:blipFill>
          <a:blip r:embed="rId3"/>
          <a:srcRect/>
          <a:stretch>
            <a:fillRect/>
          </a:stretch>
        </p:blipFill>
        <p:spPr bwMode="auto">
          <a:xfrm>
            <a:off x="6553200" y="1524000"/>
            <a:ext cx="5349078" cy="3314784"/>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a:srcRect/>
          <a:stretch>
            <a:fillRect/>
          </a:stretch>
        </p:blipFill>
        <p:spPr bwMode="auto">
          <a:xfrm>
            <a:off x="381000" y="3200400"/>
            <a:ext cx="5486400" cy="3141154"/>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sp>
        <p:nvSpPr>
          <p:cNvPr id="5" name="Rectangle 4"/>
          <p:cNvSpPr/>
          <p:nvPr/>
        </p:nvSpPr>
        <p:spPr>
          <a:xfrm>
            <a:off x="3810000" y="228600"/>
            <a:ext cx="3069623" cy="369332"/>
          </a:xfrm>
          <a:prstGeom prst="rect">
            <a:avLst/>
          </a:prstGeom>
        </p:spPr>
        <p:txBody>
          <a:bodyPr wrap="none">
            <a:spAutoFit/>
          </a:bodyPr>
          <a:lstStyle/>
          <a:p>
            <a:r>
              <a:rPr lang="en-US" b="1" dirty="0" smtClean="0"/>
              <a:t>Idealized steam power cycles: </a:t>
            </a:r>
            <a:endParaRPr lang="en-US" b="1" dirty="0"/>
          </a:p>
        </p:txBody>
      </p:sp>
      <p:pic>
        <p:nvPicPr>
          <p:cNvPr id="3074" name="Picture 2"/>
          <p:cNvPicPr>
            <a:picLocks noChangeAspect="1" noChangeArrowheads="1"/>
          </p:cNvPicPr>
          <p:nvPr/>
        </p:nvPicPr>
        <p:blipFill>
          <a:blip r:embed="rId3"/>
          <a:srcRect/>
          <a:stretch>
            <a:fillRect/>
          </a:stretch>
        </p:blipFill>
        <p:spPr bwMode="auto">
          <a:xfrm>
            <a:off x="8182897" y="1447800"/>
            <a:ext cx="3704303" cy="3352800"/>
          </a:xfrm>
          <a:prstGeom prst="rect">
            <a:avLst/>
          </a:prstGeom>
          <a:noFill/>
          <a:ln w="9525">
            <a:noFill/>
            <a:miter lim="800000"/>
            <a:headEnd/>
            <a:tailEnd/>
          </a:ln>
          <a:effectLst/>
        </p:spPr>
      </p:pic>
      <p:sp>
        <p:nvSpPr>
          <p:cNvPr id="7" name="Rectangle 6"/>
          <p:cNvSpPr/>
          <p:nvPr/>
        </p:nvSpPr>
        <p:spPr>
          <a:xfrm>
            <a:off x="381000" y="762000"/>
            <a:ext cx="7543800" cy="923330"/>
          </a:xfrm>
          <a:prstGeom prst="rect">
            <a:avLst/>
          </a:prstGeom>
        </p:spPr>
        <p:txBody>
          <a:bodyPr wrap="square">
            <a:spAutoFit/>
          </a:bodyPr>
          <a:lstStyle/>
          <a:p>
            <a:pPr algn="just"/>
            <a:r>
              <a:rPr lang="en-US" dirty="0" smtClean="0"/>
              <a:t>We know that the efficiency of a Carnot engine is maximum and it does not depend on the working fluid. It is, therefore, natural to examine of a steam power plant can be operated on the Carnot cycle. </a:t>
            </a:r>
            <a:endParaRPr lang="en-US" dirty="0"/>
          </a:p>
        </p:txBody>
      </p:sp>
      <p:sp>
        <p:nvSpPr>
          <p:cNvPr id="9" name="Rectangle 8"/>
          <p:cNvSpPr/>
          <p:nvPr/>
        </p:nvSpPr>
        <p:spPr>
          <a:xfrm>
            <a:off x="457200" y="1828800"/>
            <a:ext cx="7315200" cy="3139321"/>
          </a:xfrm>
          <a:prstGeom prst="rect">
            <a:avLst/>
          </a:prstGeom>
        </p:spPr>
        <p:txBody>
          <a:bodyPr wrap="square">
            <a:spAutoFit/>
          </a:bodyPr>
          <a:lstStyle/>
          <a:p>
            <a:pPr algn="just"/>
            <a:r>
              <a:rPr lang="en-US" dirty="0" smtClean="0"/>
              <a:t>Figure shows the Carnot cycle on the T-S diagram. Heat addition at constant pressure P</a:t>
            </a:r>
            <a:r>
              <a:rPr lang="en-US" sz="1400" dirty="0" smtClean="0"/>
              <a:t>2</a:t>
            </a:r>
            <a:r>
              <a:rPr lang="en-US" dirty="0" smtClean="0"/>
              <a:t>, can be achieved isothermally in the process 1-2 in a boiler. The decrease in pressure from P</a:t>
            </a:r>
            <a:r>
              <a:rPr lang="en-US" sz="1400" dirty="0" smtClean="0"/>
              <a:t>2</a:t>
            </a:r>
            <a:r>
              <a:rPr lang="en-US" dirty="0" smtClean="0"/>
              <a:t> to P</a:t>
            </a:r>
            <a:r>
              <a:rPr lang="en-US" sz="1400" dirty="0" smtClean="0"/>
              <a:t>3</a:t>
            </a:r>
            <a:r>
              <a:rPr lang="en-US" dirty="0" smtClean="0"/>
              <a:t> in the process 2-3 can also be attained through the performance of work in a steam turbine. But in order to bring back the saturated liquid water to the boiler at the state 1, the condensation process 3-4 in the condenser must be terminated at the state 4, where the working fluid is a mixture of liquid water and vapour. But it is practically impossible to attain a condensation of this kind. Difficulty is also experienced in compressing </a:t>
            </a:r>
            <a:r>
              <a:rPr lang="en-US" dirty="0" err="1" smtClean="0"/>
              <a:t>isentropically</a:t>
            </a:r>
            <a:r>
              <a:rPr lang="en-US" dirty="0" smtClean="0"/>
              <a:t> the binary mixture from state 4 to the initial state 1, where the working fluid is entirely in the liquid state. Due to these inherent practical difficulties, Carnot cycle remains an ideal one. </a:t>
            </a:r>
            <a:endParaRPr lang="en-US" dirty="0"/>
          </a:p>
        </p:txBody>
      </p:sp>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sp>
        <p:nvSpPr>
          <p:cNvPr id="5" name="Rectangle 4"/>
          <p:cNvSpPr/>
          <p:nvPr/>
        </p:nvSpPr>
        <p:spPr>
          <a:xfrm>
            <a:off x="228600" y="663476"/>
            <a:ext cx="7086600" cy="2308324"/>
          </a:xfrm>
          <a:prstGeom prst="rect">
            <a:avLst/>
          </a:prstGeom>
        </p:spPr>
        <p:txBody>
          <a:bodyPr wrap="square">
            <a:spAutoFit/>
          </a:bodyPr>
          <a:lstStyle/>
          <a:p>
            <a:pPr algn="just"/>
            <a:r>
              <a:rPr lang="en-US" b="1" u="sng" dirty="0" smtClean="0"/>
              <a:t>Rankine Cycle: </a:t>
            </a:r>
            <a:r>
              <a:rPr lang="en-US" dirty="0" smtClean="0"/>
              <a:t>The simplest way of overcoming the inherent practical difficulties of the Carnot cycle without deviating too much from it is to keep the processes 1-2 and 2-3 of the latter unchanged and to continue the process 3-4 in the condenser until all the vapour has been converted into liquid water. Water is then pumped into the boiler upto the pressure corresponding to the state 1 and the cycle is completed. Such a cycle is known as the Rankine cycle. This theoretical cycle is free of all the practical limitations of the Carnot cycle. </a:t>
            </a:r>
            <a:endParaRPr lang="en-US" dirty="0"/>
          </a:p>
        </p:txBody>
      </p:sp>
      <p:pic>
        <p:nvPicPr>
          <p:cNvPr id="4098" name="Picture 2"/>
          <p:cNvPicPr>
            <a:picLocks noChangeAspect="1" noChangeArrowheads="1"/>
          </p:cNvPicPr>
          <p:nvPr/>
        </p:nvPicPr>
        <p:blipFill>
          <a:blip r:embed="rId3"/>
          <a:srcRect/>
          <a:stretch>
            <a:fillRect/>
          </a:stretch>
        </p:blipFill>
        <p:spPr bwMode="auto">
          <a:xfrm>
            <a:off x="7587297" y="1371600"/>
            <a:ext cx="4452303" cy="3657600"/>
          </a:xfrm>
          <a:prstGeom prst="rect">
            <a:avLst/>
          </a:prstGeom>
          <a:noFill/>
          <a:ln w="9525">
            <a:noFill/>
            <a:miter lim="800000"/>
            <a:headEnd/>
            <a:tailEnd/>
          </a:ln>
          <a:effectLst/>
        </p:spPr>
      </p:pic>
      <p:sp>
        <p:nvSpPr>
          <p:cNvPr id="7" name="Rectangle 6"/>
          <p:cNvSpPr/>
          <p:nvPr/>
        </p:nvSpPr>
        <p:spPr>
          <a:xfrm>
            <a:off x="304800" y="3254276"/>
            <a:ext cx="7086600" cy="2031325"/>
          </a:xfrm>
          <a:prstGeom prst="rect">
            <a:avLst/>
          </a:prstGeom>
        </p:spPr>
        <p:txBody>
          <a:bodyPr wrap="square">
            <a:spAutoFit/>
          </a:bodyPr>
          <a:lstStyle/>
          <a:p>
            <a:pPr algn="just"/>
            <a:r>
              <a:rPr lang="en-US" dirty="0" smtClean="0"/>
              <a:t>Figure </a:t>
            </a:r>
            <a:r>
              <a:rPr lang="en-US" dirty="0" smtClean="0"/>
              <a:t>shows </a:t>
            </a:r>
            <a:r>
              <a:rPr lang="en-US" dirty="0" smtClean="0"/>
              <a:t>the schematic diagram for a simple steam power cycle which works on the principle of a Rankine </a:t>
            </a:r>
            <a:r>
              <a:rPr lang="en-US" dirty="0" smtClean="0"/>
              <a:t>cycle. The Rankine cycle comprises </a:t>
            </a:r>
            <a:r>
              <a:rPr lang="en-US" dirty="0" smtClean="0"/>
              <a:t>the following </a:t>
            </a:r>
            <a:r>
              <a:rPr lang="en-US" dirty="0" smtClean="0"/>
              <a:t>processes:</a:t>
            </a:r>
          </a:p>
          <a:p>
            <a:pPr algn="just"/>
            <a:r>
              <a:rPr lang="en-US" dirty="0" smtClean="0"/>
              <a:t> </a:t>
            </a:r>
            <a:r>
              <a:rPr lang="en-US" b="1" dirty="0" smtClean="0"/>
              <a:t>Process 1-2: </a:t>
            </a:r>
            <a:r>
              <a:rPr lang="en-US" dirty="0" smtClean="0"/>
              <a:t>Constant pressure heat transfer process in the boiler </a:t>
            </a:r>
            <a:endParaRPr lang="en-US" dirty="0" smtClean="0"/>
          </a:p>
          <a:p>
            <a:pPr algn="just"/>
            <a:r>
              <a:rPr lang="en-US" b="1" dirty="0" smtClean="0"/>
              <a:t>Process 2-3:</a:t>
            </a:r>
            <a:r>
              <a:rPr lang="en-US" dirty="0" smtClean="0"/>
              <a:t> Reversible adiabatic expansion process in the steam turbine </a:t>
            </a:r>
            <a:endParaRPr lang="en-US" dirty="0" smtClean="0"/>
          </a:p>
          <a:p>
            <a:pPr algn="just"/>
            <a:r>
              <a:rPr lang="en-US" b="1" dirty="0" smtClean="0"/>
              <a:t>Process </a:t>
            </a:r>
            <a:r>
              <a:rPr lang="en-US" b="1" dirty="0" smtClean="0"/>
              <a:t>3-4: </a:t>
            </a:r>
            <a:r>
              <a:rPr lang="en-US" dirty="0" smtClean="0"/>
              <a:t>Constant pressure heat transfer process in the condenser and </a:t>
            </a:r>
            <a:endParaRPr lang="en-US" dirty="0" smtClean="0"/>
          </a:p>
          <a:p>
            <a:pPr algn="just"/>
            <a:r>
              <a:rPr lang="en-US" b="1" dirty="0" smtClean="0"/>
              <a:t>Process 4-1: </a:t>
            </a:r>
            <a:r>
              <a:rPr lang="en-US" dirty="0" smtClean="0"/>
              <a:t>Reversible adiabatic compression process in the pump. </a:t>
            </a:r>
            <a:endParaRPr lang="en-US" dirty="0"/>
          </a:p>
        </p:txBody>
      </p:sp>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pic>
        <p:nvPicPr>
          <p:cNvPr id="5122" name="Picture 2"/>
          <p:cNvPicPr>
            <a:picLocks noChangeAspect="1" noChangeArrowheads="1"/>
          </p:cNvPicPr>
          <p:nvPr/>
        </p:nvPicPr>
        <p:blipFill>
          <a:blip r:embed="rId3"/>
          <a:srcRect/>
          <a:stretch>
            <a:fillRect/>
          </a:stretch>
        </p:blipFill>
        <p:spPr bwMode="auto">
          <a:xfrm>
            <a:off x="1066800" y="685800"/>
            <a:ext cx="8839200" cy="2544618"/>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a:srcRect/>
          <a:stretch>
            <a:fillRect/>
          </a:stretch>
        </p:blipFill>
        <p:spPr bwMode="auto">
          <a:xfrm>
            <a:off x="685800" y="3657600"/>
            <a:ext cx="9903157" cy="2057400"/>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pic>
        <p:nvPicPr>
          <p:cNvPr id="6146" name="Picture 2"/>
          <p:cNvPicPr>
            <a:picLocks noChangeAspect="1" noChangeArrowheads="1"/>
          </p:cNvPicPr>
          <p:nvPr/>
        </p:nvPicPr>
        <p:blipFill>
          <a:blip r:embed="rId3"/>
          <a:srcRect/>
          <a:stretch>
            <a:fillRect/>
          </a:stretch>
        </p:blipFill>
        <p:spPr bwMode="auto">
          <a:xfrm>
            <a:off x="381000" y="387990"/>
            <a:ext cx="9480296" cy="5998827"/>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pic>
        <p:nvPicPr>
          <p:cNvPr id="7170" name="Picture 2"/>
          <p:cNvPicPr>
            <a:picLocks noChangeAspect="1" noChangeArrowheads="1"/>
          </p:cNvPicPr>
          <p:nvPr/>
        </p:nvPicPr>
        <p:blipFill>
          <a:blip r:embed="rId3"/>
          <a:srcRect/>
          <a:stretch>
            <a:fillRect/>
          </a:stretch>
        </p:blipFill>
        <p:spPr bwMode="auto">
          <a:xfrm>
            <a:off x="609600" y="304800"/>
            <a:ext cx="8572500" cy="4021666"/>
          </a:xfrm>
          <a:prstGeom prst="rect">
            <a:avLst/>
          </a:prstGeom>
          <a:noFill/>
          <a:ln w="9525">
            <a:noFill/>
            <a:miter lim="800000"/>
            <a:headEnd/>
            <a:tailEnd/>
          </a:ln>
          <a:effectLst/>
        </p:spPr>
      </p:pic>
      <p:pic>
        <p:nvPicPr>
          <p:cNvPr id="7171" name="Picture 3"/>
          <p:cNvPicPr>
            <a:picLocks noChangeAspect="1" noChangeArrowheads="1"/>
          </p:cNvPicPr>
          <p:nvPr/>
        </p:nvPicPr>
        <p:blipFill>
          <a:blip r:embed="rId4"/>
          <a:srcRect/>
          <a:stretch>
            <a:fillRect/>
          </a:stretch>
        </p:blipFill>
        <p:spPr bwMode="auto">
          <a:xfrm>
            <a:off x="1219200" y="4648199"/>
            <a:ext cx="6019800" cy="1463377"/>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838</TotalTime>
  <Words>1174</Words>
  <Application>Microsoft Office PowerPoint</Application>
  <PresentationFormat>Custom</PresentationFormat>
  <Paragraphs>89</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   Applied Thermodynamics(BMEC-2304)   </vt:lpstr>
      <vt:lpstr>Topic Discussed</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FINANCIAL MANAGEMENT</dc:title>
  <dc:creator>DELL</dc:creator>
  <cp:lastModifiedBy>DEF</cp:lastModifiedBy>
  <cp:revision>114</cp:revision>
  <dcterms:created xsi:type="dcterms:W3CDTF">2020-11-12T04:35:12Z</dcterms:created>
  <dcterms:modified xsi:type="dcterms:W3CDTF">2023-07-14T11:03:03Z</dcterms:modified>
</cp:coreProperties>
</file>