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44" r:id="rId3"/>
    <p:sldId id="282" r:id="rId4"/>
    <p:sldId id="346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/>
    <p:restoredTop sz="94729"/>
  </p:normalViewPr>
  <p:slideViewPr>
    <p:cSldViewPr>
      <p:cViewPr>
        <p:scale>
          <a:sx n="73" d="100"/>
          <a:sy n="73" d="100"/>
        </p:scale>
        <p:origin x="-432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Strength of Materials-I(BMEC-2301)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Ajay Singh 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-Mechanical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3rd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715"/>
            <a:ext cx="8665559" cy="59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5023"/>
            <a:ext cx="8766742" cy="561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698"/>
            <a:ext cx="7872413" cy="60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6" y="1066800"/>
            <a:ext cx="10026087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35676"/>
            <a:ext cx="8796338" cy="54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304800"/>
            <a:ext cx="866502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199"/>
            <a:ext cx="8382000" cy="344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04874"/>
            <a:ext cx="1095294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228600"/>
            <a:ext cx="9525000" cy="59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00706"/>
            <a:ext cx="8631087" cy="39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44759"/>
            <a:ext cx="8061273" cy="20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11" y="874395"/>
            <a:ext cx="1078121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778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5410200" cy="254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8404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Torsion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8" y="209742"/>
            <a:ext cx="9752962" cy="588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7720"/>
            <a:ext cx="8653463" cy="562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137"/>
            <a:ext cx="9874261" cy="5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Torsion of Shaft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Angle of Twist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Derivation of Torsional Equation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Power Transmitted by shaft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Strength of hollow shaft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Polar Moment of Inertia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Numerical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527" y="875897"/>
            <a:ext cx="7206798" cy="623159"/>
          </a:xfrm>
          <a:prstGeom prst="rect">
            <a:avLst/>
          </a:prstGeom>
        </p:spPr>
        <p:txBody>
          <a:bodyPr vert="horz" wrap="square" lIns="0" tIns="22772" rIns="0" bIns="0" rtlCol="0">
            <a:spAutoFit/>
          </a:bodyPr>
          <a:lstStyle/>
          <a:p>
            <a:pPr marL="22772">
              <a:spcBef>
                <a:spcPts val="179"/>
              </a:spcBef>
            </a:pPr>
            <a:r>
              <a:rPr sz="3900" spc="-99" dirty="0">
                <a:latin typeface="Cambria"/>
                <a:cs typeface="Cambria"/>
              </a:rPr>
              <a:t>TORSION</a:t>
            </a:r>
            <a:r>
              <a:rPr sz="3900" spc="-18" dirty="0">
                <a:latin typeface="Cambria"/>
                <a:cs typeface="Cambria"/>
              </a:rPr>
              <a:t> </a:t>
            </a:r>
            <a:r>
              <a:rPr sz="3900" dirty="0">
                <a:latin typeface="Cambria"/>
                <a:cs typeface="Cambria"/>
              </a:rPr>
              <a:t>OF</a:t>
            </a:r>
            <a:r>
              <a:rPr sz="3900" spc="-215" dirty="0">
                <a:latin typeface="Cambria"/>
                <a:cs typeface="Cambria"/>
              </a:rPr>
              <a:t> </a:t>
            </a:r>
            <a:r>
              <a:rPr sz="3900" spc="-90" dirty="0">
                <a:latin typeface="Cambria"/>
                <a:cs typeface="Cambria"/>
              </a:rPr>
              <a:t>CIRCULAR</a:t>
            </a:r>
            <a:r>
              <a:rPr sz="3900" spc="-72" dirty="0">
                <a:latin typeface="Cambria"/>
                <a:cs typeface="Cambria"/>
              </a:rPr>
              <a:t> </a:t>
            </a:r>
            <a:r>
              <a:rPr sz="3900" spc="-90" dirty="0">
                <a:latin typeface="Cambria"/>
                <a:cs typeface="Cambria"/>
              </a:rPr>
              <a:t>SHAFT</a:t>
            </a:r>
            <a:endParaRPr sz="39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34" y="1939274"/>
            <a:ext cx="10668000" cy="4403681"/>
          </a:xfrm>
          <a:prstGeom prst="rect">
            <a:avLst/>
          </a:prstGeom>
        </p:spPr>
        <p:txBody>
          <a:bodyPr vert="horz" wrap="square" lIns="0" tIns="22772" rIns="0" bIns="0" rtlCol="0">
            <a:spAutoFit/>
          </a:bodyPr>
          <a:lstStyle/>
          <a:p>
            <a:pPr marL="346140" indent="-322229">
              <a:spcBef>
                <a:spcPts val="179"/>
              </a:spcBef>
              <a:buClr>
                <a:srgbClr val="383838"/>
              </a:buClr>
              <a:buChar char="•"/>
              <a:tabLst>
                <a:tab pos="346140" algn="l"/>
              </a:tabLst>
            </a:pPr>
            <a:r>
              <a:rPr sz="3000" u="heavy" spc="-81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TOROUE</a:t>
            </a:r>
            <a:r>
              <a:rPr sz="3000" u="heavy" spc="-90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r>
              <a:rPr sz="3000" u="heavy" spc="-36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OR</a:t>
            </a:r>
            <a:r>
              <a:rPr sz="3000" u="heavy" spc="-126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r>
              <a:rPr sz="3000" u="heavy" spc="-63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TURNING</a:t>
            </a:r>
            <a:r>
              <a:rPr sz="3000" u="heavy" spc="18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r>
              <a:rPr sz="3000" u="heavy" spc="-81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MOMENT </a:t>
            </a:r>
            <a:r>
              <a:rPr sz="3000" u="heavy" spc="-36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OR</a:t>
            </a:r>
            <a:r>
              <a:rPr sz="3000" u="heavy" spc="-126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r>
              <a:rPr sz="3000" u="heavy" spc="-63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TWISTING</a:t>
            </a:r>
            <a:r>
              <a:rPr sz="3000" u="heavy" spc="18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r>
              <a:rPr sz="3000" u="heavy" spc="-72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MOMENT</a:t>
            </a:r>
            <a:r>
              <a:rPr sz="3000" u="heavy" spc="-36" dirty="0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r>
              <a:rPr sz="3000" spc="-45" dirty="0">
                <a:latin typeface="Cambria"/>
                <a:cs typeface="Cambria"/>
              </a:rPr>
              <a:t>:-</a:t>
            </a:r>
            <a:endParaRPr sz="3000" dirty="0">
              <a:latin typeface="Cambria"/>
              <a:cs typeface="Cambria"/>
            </a:endParaRPr>
          </a:p>
          <a:p>
            <a:pPr>
              <a:spcBef>
                <a:spcPts val="27"/>
              </a:spcBef>
              <a:buFont typeface="Cambria"/>
              <a:buChar char="•"/>
            </a:pPr>
            <a:endParaRPr sz="3500" dirty="0">
              <a:latin typeface="Cambria"/>
              <a:cs typeface="Cambria"/>
            </a:endParaRPr>
          </a:p>
          <a:p>
            <a:pPr marL="347279" marR="130941" indent="-313120">
              <a:lnSpc>
                <a:spcPts val="2833"/>
              </a:lnSpc>
              <a:spcBef>
                <a:spcPts val="9"/>
              </a:spcBef>
              <a:buChar char="•"/>
              <a:tabLst>
                <a:tab pos="347279" algn="l"/>
                <a:tab pos="367772" algn="l"/>
              </a:tabLst>
            </a:pP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	</a:t>
            </a:r>
            <a:r>
              <a:rPr sz="2500" spc="-63" dirty="0">
                <a:latin typeface="Times New Roman"/>
                <a:cs typeface="Times New Roman"/>
              </a:rPr>
              <a:t>In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factories</a:t>
            </a:r>
            <a:r>
              <a:rPr sz="2500" spc="9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63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workshops,</a:t>
            </a:r>
            <a:r>
              <a:rPr sz="2500" spc="-18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shafts</a:t>
            </a:r>
            <a:r>
              <a:rPr sz="2500" spc="-36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is</a:t>
            </a:r>
            <a:r>
              <a:rPr sz="2500" spc="99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used</a:t>
            </a:r>
            <a:r>
              <a:rPr sz="2500" spc="117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36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transmit</a:t>
            </a:r>
            <a:r>
              <a:rPr sz="2500" spc="-5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energy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from</a:t>
            </a:r>
            <a:r>
              <a:rPr sz="2500" spc="27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Times New Roman"/>
                <a:cs typeface="Times New Roman"/>
              </a:rPr>
              <a:t>one </a:t>
            </a:r>
            <a:r>
              <a:rPr sz="2500" dirty="0">
                <a:latin typeface="Times New Roman"/>
                <a:cs typeface="Times New Roman"/>
              </a:rPr>
              <a:t>end</a:t>
            </a:r>
            <a:r>
              <a:rPr sz="2500" spc="161" dirty="0"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151515"/>
                </a:solidFill>
                <a:latin typeface="Times New Roman"/>
                <a:cs typeface="Times New Roman"/>
              </a:rPr>
              <a:t>to</a:t>
            </a:r>
            <a:r>
              <a:rPr sz="2500" spc="134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other</a:t>
            </a:r>
            <a:r>
              <a:rPr sz="2500" spc="-18" dirty="0">
                <a:latin typeface="Times New Roman"/>
                <a:cs typeface="Times New Roman"/>
              </a:rPr>
              <a:t> </a:t>
            </a:r>
            <a:r>
              <a:rPr sz="2500" spc="-36" dirty="0">
                <a:latin typeface="Times New Roman"/>
                <a:cs typeface="Times New Roman"/>
              </a:rPr>
              <a:t>end.</a:t>
            </a:r>
            <a:endParaRPr sz="25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Font typeface="Cambria"/>
              <a:buChar char="•"/>
            </a:pPr>
            <a:endParaRPr sz="3300" dirty="0">
              <a:latin typeface="Times New Roman"/>
              <a:cs typeface="Times New Roman"/>
            </a:endParaRPr>
          </a:p>
          <a:p>
            <a:pPr marL="347279" marR="130941" indent="-313120">
              <a:lnSpc>
                <a:spcPts val="2833"/>
              </a:lnSpc>
              <a:spcBef>
                <a:spcPts val="9"/>
              </a:spcBef>
              <a:buFont typeface="Calibri"/>
              <a:buChar char="•"/>
              <a:tabLst>
                <a:tab pos="347279" algn="l"/>
                <a:tab pos="367772" algn="l"/>
              </a:tabLst>
            </a:pPr>
            <a:r>
              <a:rPr sz="2400" dirty="0">
                <a:solidFill>
                  <a:srgbClr val="383838"/>
                </a:solidFill>
                <a:latin typeface="Times New Roman"/>
                <a:cs typeface="Times New Roman"/>
              </a:rPr>
              <a:t>	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To transmit the energy, a turning force is applied either to the rim 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of</a:t>
            </a:r>
            <a:r>
              <a:rPr lang="en-US" sz="250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pulley, keyed to the </a:t>
            </a:r>
            <a:r>
              <a:rPr lang="en-US" sz="2500" dirty="0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haf</a:t>
            </a:r>
            <a:r>
              <a:rPr lang="en-US" sz="2500" dirty="0">
                <a:solidFill>
                  <a:srgbClr val="343434"/>
                </a:solidFill>
                <a:latin typeface="Times New Roman"/>
                <a:cs typeface="Times New Roman"/>
              </a:rPr>
              <a:t>t 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is</a:t>
            </a: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, or to any other suitable point at some distance from the axis of the shaft.</a:t>
            </a:r>
          </a:p>
          <a:p>
            <a:pPr marL="347279" marR="130941" indent="-313120">
              <a:lnSpc>
                <a:spcPts val="2833"/>
              </a:lnSpc>
              <a:spcBef>
                <a:spcPts val="9"/>
              </a:spcBef>
              <a:buFont typeface="Cambria"/>
              <a:buChar char="•"/>
              <a:tabLst>
                <a:tab pos="347279" algn="l"/>
                <a:tab pos="367772" algn="l"/>
              </a:tabLst>
            </a:pPr>
            <a:endParaRPr sz="2500" dirty="0">
              <a:solidFill>
                <a:srgbClr val="343434"/>
              </a:solidFill>
              <a:latin typeface="Times New Roman"/>
              <a:cs typeface="Times New Roman"/>
            </a:endParaRPr>
          </a:p>
          <a:p>
            <a:pPr marL="347279" marR="130941" indent="-313120">
              <a:lnSpc>
                <a:spcPts val="2833"/>
              </a:lnSpc>
              <a:spcBef>
                <a:spcPts val="9"/>
              </a:spcBef>
              <a:buClr>
                <a:srgbClr val="363636"/>
              </a:buClr>
              <a:buChar char="•"/>
              <a:tabLst>
                <a:tab pos="347279" algn="l"/>
                <a:tab pos="367772" algn="l"/>
              </a:tabLst>
            </a:pPr>
            <a:r>
              <a:rPr sz="2500" dirty="0">
                <a:solidFill>
                  <a:srgbClr val="343434"/>
                </a:solidFill>
                <a:latin typeface="Times New Roman"/>
                <a:cs typeface="Times New Roman"/>
              </a:rPr>
              <a:t>The moment of couple acting on the shaft is called torque or turning 	moment or twisting moment.</a:t>
            </a:r>
          </a:p>
        </p:txBody>
      </p:sp>
    </p:spTree>
    <p:extLst>
      <p:ext uri="{BB962C8B-B14F-4D97-AF65-F5344CB8AC3E}">
        <p14:creationId xmlns:p14="http://schemas.microsoft.com/office/powerpoint/2010/main" val="175090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2928713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2514600" y="3413495"/>
            <a:ext cx="7050803" cy="20819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655"/>
              </a:spcBef>
            </a:pPr>
            <a:r>
              <a:rPr sz="2000" dirty="0">
                <a:latin typeface="Cambria"/>
                <a:cs typeface="Cambria"/>
              </a:rPr>
              <a:t>Torque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262626"/>
                </a:solidFill>
                <a:latin typeface="Cambria"/>
                <a:cs typeface="Cambria"/>
              </a:rPr>
              <a:t>=</a:t>
            </a:r>
            <a:r>
              <a:rPr sz="2000" spc="-35" dirty="0">
                <a:solidFill>
                  <a:srgbClr val="262626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turning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force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x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diameter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shaft</a:t>
            </a:r>
            <a:endParaRPr sz="2000" dirty="0">
              <a:latin typeface="Cambria"/>
              <a:cs typeface="Cambria"/>
            </a:endParaRPr>
          </a:p>
          <a:p>
            <a:pPr marL="575945">
              <a:lnSpc>
                <a:spcPts val="1955"/>
              </a:lnSpc>
              <a:spcBef>
                <a:spcPts val="590"/>
              </a:spcBef>
            </a:pPr>
            <a:r>
              <a:rPr sz="2400" dirty="0">
                <a:latin typeface="Cambria"/>
                <a:cs typeface="Cambria"/>
              </a:rPr>
              <a:t>T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=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x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2R</a:t>
            </a:r>
            <a:endParaRPr sz="2400" dirty="0">
              <a:latin typeface="Cambria"/>
              <a:cs typeface="Cambria"/>
            </a:endParaRPr>
          </a:p>
          <a:p>
            <a:pPr marL="1161415">
              <a:lnSpc>
                <a:spcPts val="1889"/>
              </a:lnSpc>
            </a:pPr>
            <a:r>
              <a:rPr sz="2400" spc="-10" dirty="0">
                <a:latin typeface="Cambria"/>
                <a:cs typeface="Cambria"/>
              </a:rPr>
              <a:t>where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 marL="1776730">
              <a:lnSpc>
                <a:spcPct val="100000"/>
              </a:lnSpc>
              <a:spcBef>
                <a:spcPts val="30"/>
              </a:spcBef>
            </a:pPr>
            <a:r>
              <a:rPr sz="2400" spc="-10" dirty="0">
                <a:latin typeface="Cambria"/>
                <a:cs typeface="Cambria"/>
              </a:rPr>
              <a:t>T=Torque</a:t>
            </a:r>
            <a:endParaRPr sz="2400" dirty="0">
              <a:latin typeface="Cambria"/>
              <a:cs typeface="Cambria"/>
            </a:endParaRPr>
          </a:p>
          <a:p>
            <a:pPr marL="1781175">
              <a:lnSpc>
                <a:spcPts val="1855"/>
              </a:lnSpc>
              <a:spcBef>
                <a:spcPts val="5"/>
              </a:spcBef>
            </a:pPr>
            <a:r>
              <a:rPr sz="2000" dirty="0">
                <a:latin typeface="Cambria"/>
                <a:cs typeface="Cambria"/>
              </a:rPr>
              <a:t>F=Turning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force</a:t>
            </a:r>
            <a:endParaRPr sz="2000" dirty="0">
              <a:latin typeface="Cambria"/>
              <a:cs typeface="Cambria"/>
            </a:endParaRPr>
          </a:p>
          <a:p>
            <a:pPr marL="1781175">
              <a:lnSpc>
                <a:spcPts val="1975"/>
              </a:lnSpc>
            </a:pPr>
            <a:r>
              <a:rPr sz="2400" spc="-40" dirty="0">
                <a:latin typeface="Cambria"/>
                <a:cs typeface="Cambria"/>
              </a:rPr>
              <a:t>S=Radius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of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the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shaft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1860"/>
              </a:lnSpc>
            </a:pPr>
            <a:r>
              <a:rPr sz="2000" dirty="0">
                <a:latin typeface="Cambria"/>
                <a:cs typeface="Cambria"/>
              </a:rPr>
              <a:t>Unit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Torque(T)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is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N.mm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or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kN.mm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304800" y="461099"/>
            <a:ext cx="9480867" cy="887551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69545" marR="5080" indent="6985" algn="just">
              <a:lnSpc>
                <a:spcPct val="96600"/>
              </a:lnSpc>
              <a:spcBef>
                <a:spcPts val="165"/>
              </a:spcBef>
            </a:pPr>
            <a:r>
              <a:rPr sz="2000" spc="-45" dirty="0">
                <a:latin typeface="Cambria"/>
                <a:cs typeface="Cambria"/>
              </a:rPr>
              <a:t>When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the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dirty="0" smtClean="0">
                <a:latin typeface="Cambria"/>
                <a:cs typeface="Cambria"/>
              </a:rPr>
              <a:t>sha</a:t>
            </a:r>
            <a:r>
              <a:rPr lang="en-US" sz="2000" dirty="0" smtClean="0">
                <a:latin typeface="Cambria"/>
                <a:cs typeface="Cambria"/>
              </a:rPr>
              <a:t>ft</a:t>
            </a:r>
            <a:r>
              <a:rPr sz="2000" spc="-90" dirty="0" smtClean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is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subjected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-90" dirty="0">
                <a:latin typeface="Cambria"/>
                <a:cs typeface="Cambria"/>
              </a:rPr>
              <a:t>to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Torque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(T),point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the surface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9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the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shaft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comes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to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20" dirty="0">
                <a:latin typeface="Cambria"/>
                <a:cs typeface="Cambria"/>
              </a:rPr>
              <a:t>A’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position.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angle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-110" dirty="0">
                <a:latin typeface="Cambria"/>
                <a:cs typeface="Cambria"/>
              </a:rPr>
              <a:t>AOA’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at </a:t>
            </a:r>
            <a:r>
              <a:rPr sz="2000" spc="-40" dirty="0">
                <a:latin typeface="Cambria"/>
                <a:cs typeface="Cambria"/>
              </a:rPr>
              <a:t>the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centre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of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9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shaft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131313"/>
                </a:solidFill>
                <a:latin typeface="Cambria"/>
                <a:cs typeface="Cambria"/>
              </a:rPr>
              <a:t>is</a:t>
            </a:r>
            <a:r>
              <a:rPr sz="2000" spc="-55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called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the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angle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twist.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438400" y="1752600"/>
            <a:ext cx="3407410" cy="86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sz="1550" dirty="0" smtClean="0">
                <a:latin typeface="Cambria"/>
                <a:cs typeface="Cambria"/>
              </a:rPr>
              <a:t>A0A</a:t>
            </a:r>
            <a:r>
              <a:rPr sz="1550" dirty="0">
                <a:latin typeface="Cambria"/>
                <a:cs typeface="Cambria"/>
              </a:rPr>
              <a:t>’=</a:t>
            </a:r>
            <a:r>
              <a:rPr sz="1550" spc="200" dirty="0">
                <a:latin typeface="Cambria"/>
                <a:cs typeface="Cambria"/>
              </a:rPr>
              <a:t> </a:t>
            </a:r>
            <a:r>
              <a:rPr sz="1550" spc="10" dirty="0" smtClean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=Angle</a:t>
            </a:r>
            <a:r>
              <a:rPr sz="1550" spc="16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of</a:t>
            </a:r>
            <a:r>
              <a:rPr sz="1550" spc="7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twist</a:t>
            </a:r>
            <a:endParaRPr sz="15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343434"/>
                </a:solidFill>
                <a:latin typeface="Cambria"/>
                <a:cs typeface="Cambria"/>
              </a:rPr>
              <a:t>&lt;</a:t>
            </a:r>
            <a:r>
              <a:rPr sz="1650" spc="-35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Angle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twist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is</a:t>
            </a:r>
            <a:r>
              <a:rPr sz="1650" spc="-70" dirty="0">
                <a:latin typeface="Cambria"/>
                <a:cs typeface="Cambria"/>
              </a:rPr>
              <a:t> </a:t>
            </a:r>
            <a:r>
              <a:rPr sz="1650" spc="-40" dirty="0">
                <a:latin typeface="Cambria"/>
                <a:cs typeface="Cambria"/>
              </a:rPr>
              <a:t>measured</a:t>
            </a:r>
            <a:r>
              <a:rPr sz="1650" spc="8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in</a:t>
            </a:r>
            <a:r>
              <a:rPr sz="1650" spc="-10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radians.</a:t>
            </a:r>
            <a:endParaRPr sz="1650" dirty="0">
              <a:latin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24384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5" y="457200"/>
            <a:ext cx="8310235" cy="554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24570" y="920115"/>
            <a:ext cx="11843067" cy="470128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215900" lvl="1">
              <a:lnSpc>
                <a:spcPts val="1910"/>
              </a:lnSpc>
              <a:spcBef>
                <a:spcPts val="320"/>
              </a:spcBef>
              <a:buClr>
                <a:srgbClr val="A1037E"/>
              </a:buClr>
              <a:tabLst>
                <a:tab pos="197485" algn="l"/>
              </a:tabLst>
            </a:pPr>
            <a:r>
              <a:rPr sz="2800" spc="-40" dirty="0">
                <a:latin typeface="+mj-lt"/>
                <a:cs typeface="Times New Roman"/>
              </a:rPr>
              <a:t>The</a:t>
            </a:r>
            <a:r>
              <a:rPr sz="2800" spc="-70" dirty="0">
                <a:latin typeface="+mj-lt"/>
                <a:cs typeface="Times New Roman"/>
              </a:rPr>
              <a:t> </a:t>
            </a:r>
            <a:r>
              <a:rPr sz="2800" spc="-60" dirty="0">
                <a:latin typeface="+mj-lt"/>
                <a:cs typeface="Times New Roman"/>
              </a:rPr>
              <a:t>following</a:t>
            </a:r>
            <a:r>
              <a:rPr sz="2800" spc="-50" dirty="0">
                <a:latin typeface="+mj-lt"/>
                <a:cs typeface="Times New Roman"/>
              </a:rPr>
              <a:t> </a:t>
            </a:r>
            <a:r>
              <a:rPr sz="2800" spc="-10" dirty="0">
                <a:latin typeface="+mj-lt"/>
                <a:cs typeface="Times New Roman"/>
              </a:rPr>
              <a:t>assumptions</a:t>
            </a:r>
            <a:r>
              <a:rPr sz="2800" spc="4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are</a:t>
            </a:r>
            <a:r>
              <a:rPr sz="2800" spc="-75" dirty="0">
                <a:latin typeface="+mj-lt"/>
                <a:cs typeface="Times New Roman"/>
              </a:rPr>
              <a:t> </a:t>
            </a:r>
            <a:r>
              <a:rPr sz="2800" spc="-35" dirty="0">
                <a:latin typeface="+mj-lt"/>
                <a:cs typeface="Times New Roman"/>
              </a:rPr>
              <a:t>made </a:t>
            </a:r>
            <a:r>
              <a:rPr sz="2800" spc="-25" dirty="0">
                <a:latin typeface="+mj-lt"/>
                <a:cs typeface="Times New Roman"/>
              </a:rPr>
              <a:t>while</a:t>
            </a:r>
            <a:r>
              <a:rPr sz="2800" spc="-10" dirty="0">
                <a:latin typeface="+mj-lt"/>
                <a:cs typeface="Times New Roman"/>
              </a:rPr>
              <a:t> </a:t>
            </a:r>
            <a:r>
              <a:rPr sz="2800" spc="-35" dirty="0">
                <a:latin typeface="+mj-lt"/>
                <a:cs typeface="Times New Roman"/>
              </a:rPr>
              <a:t>finding</a:t>
            </a:r>
            <a:r>
              <a:rPr sz="2800" spc="-20" dirty="0">
                <a:latin typeface="+mj-lt"/>
                <a:cs typeface="Times New Roman"/>
              </a:rPr>
              <a:t> </a:t>
            </a:r>
            <a:r>
              <a:rPr sz="2800" spc="-25" dirty="0" smtClean="0">
                <a:latin typeface="+mj-lt"/>
                <a:cs typeface="Times New Roman"/>
              </a:rPr>
              <a:t>out</a:t>
            </a:r>
            <a:r>
              <a:rPr lang="en-US" sz="2800" spc="-25" dirty="0" smtClean="0">
                <a:latin typeface="+mj-lt"/>
                <a:cs typeface="Times New Roman"/>
              </a:rPr>
              <a:t> </a:t>
            </a:r>
            <a:r>
              <a:rPr sz="2800" dirty="0" smtClean="0">
                <a:latin typeface="+mj-lt"/>
                <a:cs typeface="Times New Roman"/>
              </a:rPr>
              <a:t>shear</a:t>
            </a:r>
            <a:r>
              <a:rPr sz="2800" spc="-95" dirty="0" smtClean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stress</a:t>
            </a:r>
            <a:r>
              <a:rPr sz="2800" spc="-65" dirty="0">
                <a:latin typeface="+mj-lt"/>
                <a:cs typeface="Times New Roman"/>
              </a:rPr>
              <a:t> </a:t>
            </a:r>
            <a:r>
              <a:rPr sz="2800" spc="-55" dirty="0">
                <a:latin typeface="+mj-lt"/>
                <a:cs typeface="Times New Roman"/>
              </a:rPr>
              <a:t>in </a:t>
            </a:r>
            <a:r>
              <a:rPr sz="2800" dirty="0">
                <a:latin typeface="+mj-lt"/>
                <a:cs typeface="Times New Roman"/>
              </a:rPr>
              <a:t>a</a:t>
            </a:r>
            <a:r>
              <a:rPr sz="2800" spc="-10" dirty="0">
                <a:latin typeface="+mj-lt"/>
                <a:cs typeface="Times New Roman"/>
              </a:rPr>
              <a:t> </a:t>
            </a:r>
            <a:r>
              <a:rPr sz="2800" spc="-25" dirty="0" smtClean="0">
                <a:latin typeface="+mj-lt"/>
                <a:cs typeface="Times New Roman"/>
              </a:rPr>
              <a:t>circular</a:t>
            </a:r>
            <a:r>
              <a:rPr lang="en-US" sz="2800" spc="5" dirty="0">
                <a:latin typeface="+mj-lt"/>
                <a:cs typeface="Times New Roman"/>
              </a:rPr>
              <a:t> </a:t>
            </a:r>
            <a:endParaRPr lang="en-US" sz="2800" spc="5" dirty="0" smtClean="0">
              <a:latin typeface="+mj-lt"/>
              <a:cs typeface="Times New Roman"/>
            </a:endParaRPr>
          </a:p>
          <a:p>
            <a:pPr marL="14605" marR="215900">
              <a:lnSpc>
                <a:spcPts val="1910"/>
              </a:lnSpc>
              <a:spcBef>
                <a:spcPts val="320"/>
              </a:spcBef>
              <a:buClr>
                <a:srgbClr val="A1037E"/>
              </a:buClr>
              <a:tabLst>
                <a:tab pos="197485" algn="l"/>
              </a:tabLst>
            </a:pPr>
            <a:endParaRPr lang="en-US" sz="2800" spc="5" dirty="0">
              <a:latin typeface="+mj-lt"/>
              <a:cs typeface="Times New Roman"/>
            </a:endParaRPr>
          </a:p>
          <a:p>
            <a:pPr marL="14605" marR="215900">
              <a:lnSpc>
                <a:spcPts val="1910"/>
              </a:lnSpc>
              <a:spcBef>
                <a:spcPts val="320"/>
              </a:spcBef>
              <a:buClr>
                <a:srgbClr val="A1037E"/>
              </a:buClr>
              <a:tabLst>
                <a:tab pos="197485" algn="l"/>
              </a:tabLst>
            </a:pPr>
            <a:r>
              <a:rPr sz="2800" spc="-20" dirty="0" smtClean="0">
                <a:latin typeface="+mj-lt"/>
                <a:cs typeface="Times New Roman"/>
              </a:rPr>
              <a:t>shaft</a:t>
            </a:r>
            <a:r>
              <a:rPr sz="2800" spc="-90" dirty="0" smtClean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subjected</a:t>
            </a:r>
            <a:r>
              <a:rPr sz="2800" spc="130" dirty="0">
                <a:latin typeface="+mj-lt"/>
                <a:cs typeface="Times New Roman"/>
              </a:rPr>
              <a:t> </a:t>
            </a:r>
            <a:r>
              <a:rPr sz="2800" spc="-45" dirty="0">
                <a:latin typeface="+mj-lt"/>
                <a:cs typeface="Times New Roman"/>
              </a:rPr>
              <a:t>to</a:t>
            </a:r>
            <a:r>
              <a:rPr sz="2800" spc="-65" dirty="0">
                <a:latin typeface="+mj-lt"/>
                <a:cs typeface="Times New Roman"/>
              </a:rPr>
              <a:t> </a:t>
            </a:r>
            <a:r>
              <a:rPr sz="2800" spc="-10" dirty="0">
                <a:latin typeface="+mj-lt"/>
                <a:cs typeface="Times New Roman"/>
              </a:rPr>
              <a:t>torsion.</a:t>
            </a:r>
            <a:endParaRPr sz="28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+mj-lt"/>
              <a:cs typeface="Times New Roman"/>
            </a:endParaRPr>
          </a:p>
          <a:p>
            <a:pPr marL="475615" indent="-457200">
              <a:lnSpc>
                <a:spcPct val="100000"/>
              </a:lnSpc>
              <a:buClr>
                <a:srgbClr val="B174A3"/>
              </a:buClr>
              <a:buFont typeface="Arial" pitchFamily="34" charset="0"/>
              <a:buChar char="•"/>
              <a:tabLst>
                <a:tab pos="353695" algn="l"/>
              </a:tabLst>
            </a:pPr>
            <a:r>
              <a:rPr sz="2800" dirty="0">
                <a:latin typeface="+mj-lt"/>
                <a:cs typeface="Cambria"/>
              </a:rPr>
              <a:t>The</a:t>
            </a:r>
            <a:r>
              <a:rPr sz="2800" spc="-90" dirty="0">
                <a:latin typeface="+mj-lt"/>
                <a:cs typeface="Cambria"/>
              </a:rPr>
              <a:t> </a:t>
            </a:r>
            <a:r>
              <a:rPr sz="2800" spc="-35" dirty="0">
                <a:latin typeface="+mj-lt"/>
                <a:cs typeface="Cambria"/>
              </a:rPr>
              <a:t>material</a:t>
            </a:r>
            <a:r>
              <a:rPr sz="2800" spc="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of</a:t>
            </a:r>
            <a:r>
              <a:rPr sz="2800" spc="-90" dirty="0">
                <a:latin typeface="+mj-lt"/>
                <a:cs typeface="Cambria"/>
              </a:rPr>
              <a:t> </a:t>
            </a:r>
            <a:r>
              <a:rPr sz="2800" spc="-10" dirty="0">
                <a:latin typeface="+mj-lt"/>
                <a:cs typeface="Cambria"/>
              </a:rPr>
              <a:t>shaft</a:t>
            </a:r>
            <a:r>
              <a:rPr sz="2800" spc="-1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is</a:t>
            </a:r>
            <a:r>
              <a:rPr sz="2800" spc="-50" dirty="0">
                <a:latin typeface="+mj-lt"/>
                <a:cs typeface="Cambria"/>
              </a:rPr>
              <a:t> </a:t>
            </a:r>
            <a:r>
              <a:rPr sz="2800" spc="-35" dirty="0">
                <a:latin typeface="+mj-lt"/>
                <a:cs typeface="Cambria"/>
              </a:rPr>
              <a:t>uniform</a:t>
            </a:r>
            <a:r>
              <a:rPr sz="2800" spc="60" dirty="0">
                <a:latin typeface="+mj-lt"/>
                <a:cs typeface="Cambria"/>
              </a:rPr>
              <a:t> </a:t>
            </a:r>
            <a:r>
              <a:rPr sz="2800" spc="-50" dirty="0">
                <a:latin typeface="+mj-lt"/>
                <a:cs typeface="Cambria"/>
              </a:rPr>
              <a:t>throughout</a:t>
            </a:r>
            <a:r>
              <a:rPr sz="2800" spc="85" dirty="0">
                <a:latin typeface="+mj-lt"/>
                <a:cs typeface="Cambria"/>
              </a:rPr>
              <a:t> </a:t>
            </a:r>
            <a:r>
              <a:rPr sz="2800" spc="-20" dirty="0">
                <a:latin typeface="+mj-lt"/>
                <a:cs typeface="Cambria"/>
              </a:rPr>
              <a:t>the</a:t>
            </a:r>
            <a:r>
              <a:rPr sz="2800" spc="-70" dirty="0">
                <a:latin typeface="+mj-lt"/>
                <a:cs typeface="Cambria"/>
              </a:rPr>
              <a:t> </a:t>
            </a:r>
            <a:r>
              <a:rPr sz="2800" spc="-10" dirty="0">
                <a:latin typeface="+mj-lt"/>
                <a:cs typeface="Cambria"/>
              </a:rPr>
              <a:t>length.</a:t>
            </a:r>
            <a:endParaRPr sz="2800" dirty="0">
              <a:latin typeface="+mj-lt"/>
              <a:cs typeface="Cambria"/>
            </a:endParaRPr>
          </a:p>
          <a:p>
            <a:pPr marL="471805" indent="-457200">
              <a:lnSpc>
                <a:spcPct val="100000"/>
              </a:lnSpc>
              <a:spcBef>
                <a:spcPts val="370"/>
              </a:spcBef>
              <a:buClr>
                <a:srgbClr val="891F79"/>
              </a:buClr>
              <a:buFont typeface="Arial" pitchFamily="34" charset="0"/>
              <a:buChar char="•"/>
              <a:tabLst>
                <a:tab pos="354330" algn="l"/>
              </a:tabLst>
            </a:pPr>
            <a:r>
              <a:rPr sz="2800" dirty="0">
                <a:latin typeface="+mj-lt"/>
                <a:cs typeface="Cambria"/>
              </a:rPr>
              <a:t>The</a:t>
            </a:r>
            <a:r>
              <a:rPr sz="2800" spc="6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twist</a:t>
            </a:r>
            <a:r>
              <a:rPr sz="2800" spc="4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along</a:t>
            </a:r>
            <a:r>
              <a:rPr sz="2800" spc="170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the</a:t>
            </a:r>
            <a:r>
              <a:rPr sz="2800" spc="2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shaft</a:t>
            </a:r>
            <a:r>
              <a:rPr sz="2800" spc="130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is</a:t>
            </a:r>
            <a:r>
              <a:rPr sz="2800" spc="10" dirty="0">
                <a:latin typeface="+mj-lt"/>
                <a:cs typeface="Cambria"/>
              </a:rPr>
              <a:t> </a:t>
            </a:r>
            <a:r>
              <a:rPr sz="2800" spc="-10" dirty="0">
                <a:latin typeface="+mj-lt"/>
                <a:cs typeface="Cambria"/>
              </a:rPr>
              <a:t>uniform</a:t>
            </a:r>
            <a:r>
              <a:rPr sz="2800" spc="-10" dirty="0" smtClean="0">
                <a:latin typeface="+mj-lt"/>
                <a:cs typeface="Cambria"/>
              </a:rPr>
              <a:t>.</a:t>
            </a:r>
            <a:endParaRPr lang="en-US" sz="2800" spc="-10" dirty="0" smtClean="0">
              <a:latin typeface="+mj-lt"/>
              <a:cs typeface="Cambria"/>
            </a:endParaRPr>
          </a:p>
          <a:p>
            <a:pPr marL="14605">
              <a:lnSpc>
                <a:spcPct val="100000"/>
              </a:lnSpc>
              <a:spcBef>
                <a:spcPts val="370"/>
              </a:spcBef>
              <a:buClr>
                <a:srgbClr val="891F79"/>
              </a:buClr>
              <a:tabLst>
                <a:tab pos="354330" algn="l"/>
              </a:tabLst>
            </a:pPr>
            <a:endParaRPr sz="2800" dirty="0">
              <a:latin typeface="+mj-lt"/>
              <a:cs typeface="Cambria"/>
            </a:endParaRPr>
          </a:p>
          <a:p>
            <a:pPr marL="469265" marR="25400" indent="-457200">
              <a:lnSpc>
                <a:spcPts val="1910"/>
              </a:lnSpc>
              <a:spcBef>
                <a:spcPts val="484"/>
              </a:spcBef>
              <a:buClr>
                <a:srgbClr val="602156"/>
              </a:buClr>
              <a:buFont typeface="Arial" pitchFamily="34" charset="0"/>
              <a:buChar char="•"/>
              <a:tabLst>
                <a:tab pos="354330" algn="l"/>
              </a:tabLst>
            </a:pPr>
            <a:r>
              <a:rPr sz="2800" dirty="0">
                <a:latin typeface="+mj-lt"/>
                <a:cs typeface="Cambria"/>
              </a:rPr>
              <a:t>The</a:t>
            </a:r>
            <a:r>
              <a:rPr sz="2800" spc="-95" dirty="0">
                <a:latin typeface="+mj-lt"/>
                <a:cs typeface="Cambria"/>
              </a:rPr>
              <a:t> </a:t>
            </a:r>
            <a:r>
              <a:rPr sz="2800" spc="-10" dirty="0">
                <a:latin typeface="+mj-lt"/>
                <a:cs typeface="Cambria"/>
              </a:rPr>
              <a:t>shaft</a:t>
            </a:r>
            <a:r>
              <a:rPr sz="2800" spc="-40" dirty="0">
                <a:latin typeface="+mj-lt"/>
                <a:cs typeface="Cambria"/>
              </a:rPr>
              <a:t> </a:t>
            </a:r>
            <a:r>
              <a:rPr sz="2800" spc="-45" dirty="0">
                <a:latin typeface="+mj-lt"/>
                <a:cs typeface="Cambria"/>
              </a:rPr>
              <a:t>is</a:t>
            </a:r>
            <a:r>
              <a:rPr sz="2800" spc="-5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of</a:t>
            </a:r>
            <a:r>
              <a:rPr sz="2800" spc="-75" dirty="0">
                <a:latin typeface="+mj-lt"/>
                <a:cs typeface="Cambria"/>
              </a:rPr>
              <a:t> </a:t>
            </a:r>
            <a:r>
              <a:rPr sz="2800" spc="-40" dirty="0">
                <a:latin typeface="+mj-lt"/>
                <a:cs typeface="Cambria"/>
              </a:rPr>
              <a:t>uniform</a:t>
            </a:r>
            <a:r>
              <a:rPr sz="2800" spc="40" dirty="0">
                <a:latin typeface="+mj-lt"/>
                <a:cs typeface="Cambria"/>
              </a:rPr>
              <a:t> </a:t>
            </a:r>
            <a:r>
              <a:rPr sz="2800" spc="-35" dirty="0">
                <a:latin typeface="+mj-lt"/>
                <a:cs typeface="Cambria"/>
              </a:rPr>
              <a:t>circular</a:t>
            </a:r>
            <a:r>
              <a:rPr sz="2800" dirty="0">
                <a:latin typeface="+mj-lt"/>
                <a:cs typeface="Cambria"/>
              </a:rPr>
              <a:t> </a:t>
            </a:r>
            <a:r>
              <a:rPr sz="2800" spc="-20" dirty="0">
                <a:latin typeface="+mj-lt"/>
                <a:cs typeface="Cambria"/>
              </a:rPr>
              <a:t>section</a:t>
            </a:r>
            <a:r>
              <a:rPr sz="2800" spc="-10" dirty="0">
                <a:latin typeface="+mj-lt"/>
                <a:cs typeface="Cambria"/>
              </a:rPr>
              <a:t> </a:t>
            </a:r>
            <a:r>
              <a:rPr sz="2800" spc="-30" dirty="0">
                <a:latin typeface="+mj-lt"/>
                <a:cs typeface="Cambria"/>
              </a:rPr>
              <a:t>throughout</a:t>
            </a:r>
            <a:r>
              <a:rPr sz="2800" spc="340" dirty="0">
                <a:latin typeface="+mj-lt"/>
                <a:cs typeface="Cambria"/>
              </a:rPr>
              <a:t> </a:t>
            </a:r>
            <a:r>
              <a:rPr sz="2800" spc="-25" dirty="0">
                <a:latin typeface="+mj-lt"/>
                <a:cs typeface="Cambria"/>
              </a:rPr>
              <a:t>the </a:t>
            </a:r>
            <a:r>
              <a:rPr sz="2800" spc="-10" dirty="0">
                <a:latin typeface="+mj-lt"/>
                <a:cs typeface="Cambria"/>
              </a:rPr>
              <a:t>length</a:t>
            </a:r>
            <a:r>
              <a:rPr sz="2800" spc="-10" dirty="0" smtClean="0">
                <a:latin typeface="+mj-lt"/>
                <a:cs typeface="Cambria"/>
              </a:rPr>
              <a:t>.</a:t>
            </a:r>
            <a:endParaRPr lang="en-US" sz="2800" spc="-10" dirty="0" smtClean="0">
              <a:latin typeface="+mj-lt"/>
              <a:cs typeface="Cambria"/>
            </a:endParaRPr>
          </a:p>
          <a:p>
            <a:pPr marL="12065" marR="25400">
              <a:lnSpc>
                <a:spcPts val="1910"/>
              </a:lnSpc>
              <a:spcBef>
                <a:spcPts val="484"/>
              </a:spcBef>
              <a:buClr>
                <a:srgbClr val="602156"/>
              </a:buClr>
              <a:tabLst>
                <a:tab pos="354330" algn="l"/>
              </a:tabLst>
            </a:pPr>
            <a:endParaRPr sz="2800" dirty="0">
              <a:latin typeface="+mj-lt"/>
              <a:cs typeface="Cambria"/>
            </a:endParaRPr>
          </a:p>
          <a:p>
            <a:pPr marL="476885" indent="-457200">
              <a:lnSpc>
                <a:spcPts val="1830"/>
              </a:lnSpc>
              <a:spcBef>
                <a:spcPts val="360"/>
              </a:spcBef>
              <a:buClr>
                <a:srgbClr val="7C0364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sz="2800" dirty="0">
                <a:latin typeface="+mj-lt"/>
                <a:cs typeface="Cambria"/>
              </a:rPr>
              <a:t>Cross</a:t>
            </a:r>
            <a:r>
              <a:rPr sz="2800" spc="40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section</a:t>
            </a:r>
            <a:r>
              <a:rPr sz="2800" spc="7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of</a:t>
            </a:r>
            <a:r>
              <a:rPr sz="2800" spc="7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the</a:t>
            </a:r>
            <a:r>
              <a:rPr sz="2800" spc="30" dirty="0">
                <a:latin typeface="+mj-lt"/>
                <a:cs typeface="Cambria"/>
              </a:rPr>
              <a:t> </a:t>
            </a:r>
            <a:r>
              <a:rPr sz="2800" dirty="0" smtClean="0">
                <a:latin typeface="+mj-lt"/>
                <a:cs typeface="Cambria"/>
              </a:rPr>
              <a:t>sha</a:t>
            </a:r>
            <a:r>
              <a:rPr lang="en-US" sz="2800" dirty="0" smtClean="0">
                <a:latin typeface="+mj-lt"/>
                <a:cs typeface="Cambria"/>
              </a:rPr>
              <a:t>ft</a:t>
            </a:r>
            <a:r>
              <a:rPr sz="2800" dirty="0" smtClean="0">
                <a:latin typeface="+mj-lt"/>
                <a:cs typeface="Cambria"/>
              </a:rPr>
              <a:t>,</a:t>
            </a:r>
            <a:r>
              <a:rPr sz="2800" spc="75" dirty="0" smtClean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which</a:t>
            </a:r>
            <a:r>
              <a:rPr sz="2800" spc="7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are</a:t>
            </a:r>
            <a:r>
              <a:rPr sz="2800" spc="5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plane</a:t>
            </a:r>
            <a:r>
              <a:rPr sz="2800" spc="95" dirty="0">
                <a:latin typeface="+mj-lt"/>
                <a:cs typeface="Cambria"/>
              </a:rPr>
              <a:t> </a:t>
            </a:r>
            <a:r>
              <a:rPr sz="2800" spc="-20" dirty="0" smtClean="0">
                <a:latin typeface="+mj-lt"/>
                <a:cs typeface="Cambria"/>
              </a:rPr>
              <a:t>bef</a:t>
            </a:r>
            <a:r>
              <a:rPr lang="en-US" sz="2800" spc="-20" dirty="0" smtClean="0">
                <a:latin typeface="+mj-lt"/>
                <a:cs typeface="Cambria"/>
              </a:rPr>
              <a:t>o</a:t>
            </a:r>
            <a:r>
              <a:rPr sz="2800" spc="-20" dirty="0" smtClean="0">
                <a:latin typeface="+mj-lt"/>
                <a:cs typeface="Cambria"/>
              </a:rPr>
              <a:t>re</a:t>
            </a:r>
            <a:r>
              <a:rPr sz="2800" spc="145" dirty="0" smtClean="0">
                <a:latin typeface="+mj-lt"/>
                <a:cs typeface="Cambria"/>
              </a:rPr>
              <a:t> </a:t>
            </a:r>
            <a:r>
              <a:rPr sz="2800" spc="-10" dirty="0" smtClean="0">
                <a:latin typeface="+mj-lt"/>
                <a:cs typeface="Cambria"/>
              </a:rPr>
              <a:t>twist</a:t>
            </a:r>
            <a:r>
              <a:rPr lang="en-US" sz="2800" spc="-10" dirty="0" smtClean="0">
                <a:latin typeface="+mj-lt"/>
                <a:cs typeface="Cambria"/>
              </a:rPr>
              <a:t> </a:t>
            </a:r>
            <a:r>
              <a:rPr sz="2800" spc="-70" dirty="0" smtClean="0">
                <a:latin typeface="+mj-lt"/>
                <a:cs typeface="Cambria"/>
              </a:rPr>
              <a:t>remain</a:t>
            </a:r>
            <a:r>
              <a:rPr sz="2800" spc="40" dirty="0" smtClean="0">
                <a:latin typeface="+mj-lt"/>
                <a:cs typeface="Cambria"/>
              </a:rPr>
              <a:t> </a:t>
            </a:r>
            <a:r>
              <a:rPr sz="2800" spc="-60" dirty="0" smtClean="0">
                <a:latin typeface="+mj-lt"/>
                <a:cs typeface="Cambria"/>
              </a:rPr>
              <a:t>plan</a:t>
            </a:r>
            <a:r>
              <a:rPr lang="en-US" sz="2800" spc="-60" dirty="0" smtClean="0">
                <a:latin typeface="+mj-lt"/>
                <a:cs typeface="Cambria"/>
              </a:rPr>
              <a:t>e</a:t>
            </a:r>
            <a:r>
              <a:rPr sz="2800" spc="-35" dirty="0" smtClean="0">
                <a:latin typeface="+mj-lt"/>
                <a:cs typeface="Cambria"/>
              </a:rPr>
              <a:t> </a:t>
            </a:r>
            <a:r>
              <a:rPr sz="2800" spc="-85" dirty="0" smtClean="0">
                <a:latin typeface="+mj-lt"/>
                <a:cs typeface="Cambria"/>
              </a:rPr>
              <a:t>a</a:t>
            </a:r>
            <a:r>
              <a:rPr lang="en-US" sz="2800" spc="-85" dirty="0" smtClean="0">
                <a:latin typeface="+mj-lt"/>
                <a:cs typeface="Cambria"/>
              </a:rPr>
              <a:t>f</a:t>
            </a:r>
            <a:r>
              <a:rPr sz="2800" spc="-85" dirty="0" smtClean="0">
                <a:latin typeface="+mj-lt"/>
                <a:cs typeface="Cambria"/>
              </a:rPr>
              <a:t>ter</a:t>
            </a:r>
            <a:r>
              <a:rPr sz="2800" spc="15" dirty="0" smtClean="0">
                <a:latin typeface="+mj-lt"/>
                <a:cs typeface="Cambria"/>
              </a:rPr>
              <a:t> </a:t>
            </a:r>
            <a:endParaRPr lang="en-US" sz="2800" spc="15" dirty="0" smtClean="0">
              <a:latin typeface="+mj-lt"/>
              <a:cs typeface="Cambria"/>
            </a:endParaRPr>
          </a:p>
          <a:p>
            <a:pPr marL="19685">
              <a:lnSpc>
                <a:spcPts val="1830"/>
              </a:lnSpc>
              <a:spcBef>
                <a:spcPts val="360"/>
              </a:spcBef>
              <a:buClr>
                <a:srgbClr val="7C0364"/>
              </a:buClr>
              <a:tabLst>
                <a:tab pos="358775" algn="l"/>
              </a:tabLst>
            </a:pPr>
            <a:endParaRPr lang="en-US" sz="2800" spc="15" dirty="0">
              <a:latin typeface="+mj-lt"/>
              <a:cs typeface="Cambria"/>
            </a:endParaRPr>
          </a:p>
          <a:p>
            <a:pPr marL="19685">
              <a:lnSpc>
                <a:spcPts val="1830"/>
              </a:lnSpc>
              <a:spcBef>
                <a:spcPts val="360"/>
              </a:spcBef>
              <a:buClr>
                <a:srgbClr val="7C0364"/>
              </a:buClr>
              <a:tabLst>
                <a:tab pos="358775" algn="l"/>
              </a:tabLst>
            </a:pPr>
            <a:r>
              <a:rPr lang="en-US" sz="2800" spc="15" dirty="0" smtClean="0">
                <a:latin typeface="+mj-lt"/>
                <a:cs typeface="Cambria"/>
              </a:rPr>
              <a:t> 	  </a:t>
            </a:r>
            <a:r>
              <a:rPr sz="2800" spc="-10" dirty="0" smtClean="0">
                <a:latin typeface="+mj-lt"/>
                <a:cs typeface="Cambria"/>
              </a:rPr>
              <a:t>twist.</a:t>
            </a:r>
            <a:endParaRPr lang="en-US" sz="2800" spc="-10" dirty="0" smtClean="0">
              <a:latin typeface="+mj-lt"/>
              <a:cs typeface="Cambria"/>
            </a:endParaRPr>
          </a:p>
          <a:p>
            <a:pPr marL="361315">
              <a:lnSpc>
                <a:spcPts val="2010"/>
              </a:lnSpc>
            </a:pPr>
            <a:endParaRPr sz="2800" dirty="0">
              <a:latin typeface="+mj-lt"/>
              <a:cs typeface="Cambria"/>
            </a:endParaRPr>
          </a:p>
          <a:p>
            <a:pPr marL="469900" indent="-457200">
              <a:lnSpc>
                <a:spcPts val="1855"/>
              </a:lnSpc>
              <a:spcBef>
                <a:spcPts val="360"/>
              </a:spcBef>
              <a:buClr>
                <a:srgbClr val="752F60"/>
              </a:buClr>
              <a:buFont typeface="Arial" pitchFamily="34" charset="0"/>
              <a:buChar char="•"/>
              <a:tabLst>
                <a:tab pos="360045" algn="l"/>
              </a:tabLst>
            </a:pPr>
            <a:r>
              <a:rPr sz="2800" dirty="0">
                <a:latin typeface="+mj-lt"/>
                <a:cs typeface="Cambria"/>
              </a:rPr>
              <a:t>All</a:t>
            </a:r>
            <a:r>
              <a:rPr sz="2800" spc="30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radii</a:t>
            </a:r>
            <a:r>
              <a:rPr sz="2800" spc="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which</a:t>
            </a:r>
            <a:r>
              <a:rPr sz="2800" spc="6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are</a:t>
            </a:r>
            <a:r>
              <a:rPr sz="2800" spc="3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straight</a:t>
            </a:r>
            <a:r>
              <a:rPr sz="2800" spc="110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before</a:t>
            </a:r>
            <a:r>
              <a:rPr sz="2800" spc="110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twist</a:t>
            </a:r>
            <a:r>
              <a:rPr sz="2800" spc="45" dirty="0">
                <a:latin typeface="+mj-lt"/>
                <a:cs typeface="Cambria"/>
              </a:rPr>
              <a:t> </a:t>
            </a:r>
            <a:r>
              <a:rPr sz="2800" dirty="0">
                <a:latin typeface="+mj-lt"/>
                <a:cs typeface="Cambria"/>
              </a:rPr>
              <a:t>remain</a:t>
            </a:r>
            <a:r>
              <a:rPr sz="2800" spc="90" dirty="0">
                <a:latin typeface="+mj-lt"/>
                <a:cs typeface="Cambria"/>
              </a:rPr>
              <a:t> </a:t>
            </a:r>
            <a:r>
              <a:rPr sz="2800" spc="-10" dirty="0" smtClean="0">
                <a:latin typeface="+mj-lt"/>
                <a:cs typeface="Cambria"/>
              </a:rPr>
              <a:t>straight</a:t>
            </a:r>
            <a:r>
              <a:rPr lang="en-US" sz="2800" spc="-10" dirty="0" smtClean="0">
                <a:latin typeface="+mj-lt"/>
                <a:cs typeface="Cambria"/>
              </a:rPr>
              <a:t> </a:t>
            </a:r>
            <a:r>
              <a:rPr sz="2800" spc="-10" dirty="0" smtClean="0">
                <a:latin typeface="+mj-lt"/>
                <a:cs typeface="Cambria"/>
              </a:rPr>
              <a:t>after</a:t>
            </a:r>
            <a:r>
              <a:rPr sz="2800" spc="-55" dirty="0" smtClean="0">
                <a:latin typeface="+mj-lt"/>
                <a:cs typeface="Cambria"/>
              </a:rPr>
              <a:t> </a:t>
            </a:r>
            <a:r>
              <a:rPr sz="2800" spc="-10" dirty="0">
                <a:latin typeface="+mj-lt"/>
                <a:cs typeface="Cambria"/>
              </a:rPr>
              <a:t>twist.</a:t>
            </a:r>
            <a:endParaRPr sz="2800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34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7" y="345734"/>
            <a:ext cx="9095191" cy="57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388</Words>
  <Application>Microsoft Office PowerPoint</Application>
  <PresentationFormat>Custom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Strength of Materials-I(BMEC-2301)    </vt:lpstr>
      <vt:lpstr>PowerPoint Presentation</vt:lpstr>
      <vt:lpstr>Topic Discussed</vt:lpstr>
      <vt:lpstr>TORSION OF CIRCULAR SHAFT</vt:lpstr>
      <vt:lpstr>PowerPoint Presentation</vt:lpstr>
      <vt:lpstr>When the shaft is subjected to Torque (T),point A on the surface of the shaft comes to A’ position. The angle AOA’ at the centre of the shaft is called the angle of twist.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Ajay Singh</cp:lastModifiedBy>
  <cp:revision>97</cp:revision>
  <dcterms:created xsi:type="dcterms:W3CDTF">2020-11-12T04:35:12Z</dcterms:created>
  <dcterms:modified xsi:type="dcterms:W3CDTF">2023-07-26T14:36:31Z</dcterms:modified>
</cp:coreProperties>
</file>