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05BDFC-319A-4725-B350-A6985E7EBC1E}" type="doc">
      <dgm:prSet loTypeId="urn:microsoft.com/office/officeart/2005/8/layout/default#2" loCatId="list" qsTypeId="urn:microsoft.com/office/officeart/2005/8/quickstyle/simple4" qsCatId="simple" csTypeId="urn:microsoft.com/office/officeart/2005/8/colors/colorful1#2" csCatId="colorful"/>
      <dgm:spPr/>
      <dgm:t>
        <a:bodyPr/>
        <a:lstStyle/>
        <a:p>
          <a:endParaRPr lang="en-US"/>
        </a:p>
      </dgm:t>
    </dgm:pt>
    <dgm:pt modelId="{59054002-01F6-48B1-85FB-83AC5E185D0F}">
      <dgm:prSet/>
      <dgm:spPr/>
      <dgm:t>
        <a:bodyPr/>
        <a:lstStyle/>
        <a:p>
          <a:r>
            <a:rPr lang="en-US" dirty="0"/>
            <a:t>Text Box : Used to take small text as input.</a:t>
          </a:r>
        </a:p>
      </dgm:t>
    </dgm:pt>
    <dgm:pt modelId="{05C9437C-17F7-4A02-83D1-AFBF395372E6}" type="parTrans" cxnId="{BB527DF4-38CC-4C7A-A9A2-34FB99A0652D}">
      <dgm:prSet/>
      <dgm:spPr/>
      <dgm:t>
        <a:bodyPr/>
        <a:lstStyle/>
        <a:p>
          <a:endParaRPr lang="en-US"/>
        </a:p>
      </dgm:t>
    </dgm:pt>
    <dgm:pt modelId="{7D09ED2A-8A40-4E57-8E3D-5685A5534CFD}" type="sibTrans" cxnId="{BB527DF4-38CC-4C7A-A9A2-34FB99A0652D}">
      <dgm:prSet/>
      <dgm:spPr/>
      <dgm:t>
        <a:bodyPr/>
        <a:lstStyle/>
        <a:p>
          <a:endParaRPr lang="en-US"/>
        </a:p>
      </dgm:t>
    </dgm:pt>
    <dgm:pt modelId="{09D15947-D368-433E-A829-D9669B4F2082}">
      <dgm:prSet/>
      <dgm:spPr/>
      <dgm:t>
        <a:bodyPr/>
        <a:lstStyle/>
        <a:p>
          <a:r>
            <a:rPr lang="en-US" dirty="0"/>
            <a:t>Text Area : Used to take large text as input.</a:t>
          </a:r>
        </a:p>
      </dgm:t>
    </dgm:pt>
    <dgm:pt modelId="{3AA2B493-B044-418B-9FB1-68D9F2C5B177}" type="parTrans" cxnId="{FC7F59C8-FE03-42EA-A246-3446BA66F33B}">
      <dgm:prSet/>
      <dgm:spPr/>
      <dgm:t>
        <a:bodyPr/>
        <a:lstStyle/>
        <a:p>
          <a:endParaRPr lang="en-US"/>
        </a:p>
      </dgm:t>
    </dgm:pt>
    <dgm:pt modelId="{B0DAF485-8873-47E6-9565-3800E8C0AD34}" type="sibTrans" cxnId="{FC7F59C8-FE03-42EA-A246-3446BA66F33B}">
      <dgm:prSet/>
      <dgm:spPr/>
      <dgm:t>
        <a:bodyPr/>
        <a:lstStyle/>
        <a:p>
          <a:endParaRPr lang="en-US"/>
        </a:p>
      </dgm:t>
    </dgm:pt>
    <dgm:pt modelId="{1E3AA6FC-E78A-4577-A4E9-B74A3A9731C5}">
      <dgm:prSet/>
      <dgm:spPr/>
      <dgm:t>
        <a:bodyPr/>
        <a:lstStyle/>
        <a:p>
          <a:r>
            <a:rPr lang="en-US" dirty="0"/>
            <a:t>Radio Button : Used to select only one item among 2-3.</a:t>
          </a:r>
        </a:p>
      </dgm:t>
    </dgm:pt>
    <dgm:pt modelId="{EE601D41-ADBA-4BED-8A7E-55D234146170}" type="parTrans" cxnId="{EA1A9B9C-5E99-4830-81EB-010BADB8EBCD}">
      <dgm:prSet/>
      <dgm:spPr/>
      <dgm:t>
        <a:bodyPr/>
        <a:lstStyle/>
        <a:p>
          <a:endParaRPr lang="en-US"/>
        </a:p>
      </dgm:t>
    </dgm:pt>
    <dgm:pt modelId="{797F2C4C-B23D-4043-9812-396D9698694C}" type="sibTrans" cxnId="{EA1A9B9C-5E99-4830-81EB-010BADB8EBCD}">
      <dgm:prSet/>
      <dgm:spPr/>
      <dgm:t>
        <a:bodyPr/>
        <a:lstStyle/>
        <a:p>
          <a:endParaRPr lang="en-US"/>
        </a:p>
      </dgm:t>
    </dgm:pt>
    <dgm:pt modelId="{7BA61639-B9C5-472A-8E48-383F4576E81F}">
      <dgm:prSet/>
      <dgm:spPr/>
      <dgm:t>
        <a:bodyPr/>
        <a:lstStyle/>
        <a:p>
          <a:r>
            <a:rPr lang="en-US" dirty="0"/>
            <a:t>Select Box : This will create a drop down menu to select only one option.</a:t>
          </a:r>
        </a:p>
      </dgm:t>
    </dgm:pt>
    <dgm:pt modelId="{21E18544-B903-4739-9303-A67D0C5BEBDD}" type="parTrans" cxnId="{440E119D-5C06-4086-9EB5-A5963CC41267}">
      <dgm:prSet/>
      <dgm:spPr/>
      <dgm:t>
        <a:bodyPr/>
        <a:lstStyle/>
        <a:p>
          <a:endParaRPr lang="en-US"/>
        </a:p>
      </dgm:t>
    </dgm:pt>
    <dgm:pt modelId="{3BBA3F67-7150-443B-A4A7-ABA31A8A9619}" type="sibTrans" cxnId="{440E119D-5C06-4086-9EB5-A5963CC41267}">
      <dgm:prSet/>
      <dgm:spPr/>
      <dgm:t>
        <a:bodyPr/>
        <a:lstStyle/>
        <a:p>
          <a:endParaRPr lang="en-US"/>
        </a:p>
      </dgm:t>
    </dgm:pt>
    <dgm:pt modelId="{50FFF4EE-DF6B-4E2D-94E4-A914C2B2F6B8}">
      <dgm:prSet/>
      <dgm:spPr/>
      <dgm:t>
        <a:bodyPr/>
        <a:lstStyle/>
        <a:p>
          <a:r>
            <a:rPr lang="en-US" dirty="0"/>
            <a:t>Check Box : Used to select items among some options.</a:t>
          </a:r>
        </a:p>
      </dgm:t>
    </dgm:pt>
    <dgm:pt modelId="{2C999F27-D378-4179-87DD-BF52B45BC076}" type="parTrans" cxnId="{B3100EBA-BDC1-48F8-A841-55E634915D58}">
      <dgm:prSet/>
      <dgm:spPr/>
      <dgm:t>
        <a:bodyPr/>
        <a:lstStyle/>
        <a:p>
          <a:endParaRPr lang="en-US"/>
        </a:p>
      </dgm:t>
    </dgm:pt>
    <dgm:pt modelId="{61EFC7E1-A257-481C-8FAC-138D0CB097D1}" type="sibTrans" cxnId="{B3100EBA-BDC1-48F8-A841-55E634915D58}">
      <dgm:prSet/>
      <dgm:spPr/>
      <dgm:t>
        <a:bodyPr/>
        <a:lstStyle/>
        <a:p>
          <a:endParaRPr lang="en-US"/>
        </a:p>
      </dgm:t>
    </dgm:pt>
    <dgm:pt modelId="{416D97EA-A697-4041-B967-D4209FA68258}">
      <dgm:prSet/>
      <dgm:spPr/>
      <dgm:t>
        <a:bodyPr/>
        <a:lstStyle/>
        <a:p>
          <a:r>
            <a:rPr lang="en-US" dirty="0"/>
            <a:t>Fieldset : Used to draw a box around the related elements.</a:t>
          </a:r>
        </a:p>
      </dgm:t>
    </dgm:pt>
    <dgm:pt modelId="{CAF1C383-4280-4E26-9847-27197ED3C59E}" type="parTrans" cxnId="{2621C480-EC59-48B2-836D-B7A6AAA9D3E5}">
      <dgm:prSet/>
      <dgm:spPr/>
      <dgm:t>
        <a:bodyPr/>
        <a:lstStyle/>
        <a:p>
          <a:endParaRPr lang="en-US"/>
        </a:p>
      </dgm:t>
    </dgm:pt>
    <dgm:pt modelId="{9C8DC558-7B75-4F7D-AD7E-FBA2BDFE2616}" type="sibTrans" cxnId="{2621C480-EC59-48B2-836D-B7A6AAA9D3E5}">
      <dgm:prSet/>
      <dgm:spPr/>
      <dgm:t>
        <a:bodyPr/>
        <a:lstStyle/>
        <a:p>
          <a:endParaRPr lang="en-US"/>
        </a:p>
      </dgm:t>
    </dgm:pt>
    <dgm:pt modelId="{D18CEFD0-4486-4FA5-9AB9-912A7125EBFE}">
      <dgm:prSet/>
      <dgm:spPr/>
      <dgm:t>
        <a:bodyPr/>
        <a:lstStyle/>
        <a:p>
          <a:pPr rtl="0"/>
          <a:r>
            <a:rPr lang="en-US" dirty="0"/>
            <a:t>Reset Button : Used </a:t>
          </a:r>
          <a:r>
            <a:rPr lang="en-US" dirty="0">
              <a:latin typeface="Century Gothic" panose="020B0502020202020204"/>
            </a:rPr>
            <a:t>to reset all the forms values to its initial values </a:t>
          </a:r>
          <a:r>
            <a:rPr lang="en-US" dirty="0"/>
            <a:t>.</a:t>
          </a:r>
        </a:p>
      </dgm:t>
    </dgm:pt>
    <dgm:pt modelId="{4A791123-2DD7-4E0C-944A-3486D25B61D3}" type="parTrans" cxnId="{3A73BE18-2A6C-486C-9ED8-35CA58F20670}">
      <dgm:prSet/>
      <dgm:spPr/>
      <dgm:t>
        <a:bodyPr/>
        <a:lstStyle/>
        <a:p>
          <a:endParaRPr lang="en-US"/>
        </a:p>
      </dgm:t>
    </dgm:pt>
    <dgm:pt modelId="{F07202FA-9E50-497D-84DF-0193DAF974BD}" type="sibTrans" cxnId="{3A73BE18-2A6C-486C-9ED8-35CA58F20670}">
      <dgm:prSet/>
      <dgm:spPr/>
      <dgm:t>
        <a:bodyPr/>
        <a:lstStyle/>
        <a:p>
          <a:endParaRPr lang="en-US"/>
        </a:p>
      </dgm:t>
    </dgm:pt>
    <dgm:pt modelId="{3DF8711F-F941-4776-A8A8-53CC9FCF91B3}">
      <dgm:prSet/>
      <dgm:spPr/>
      <dgm:t>
        <a:bodyPr/>
        <a:lstStyle/>
        <a:p>
          <a:r>
            <a:rPr lang="en-US" dirty="0"/>
            <a:t>Submit Button : Used to submit the </a:t>
          </a:r>
          <a:r>
            <a:rPr lang="en-US" dirty="0">
              <a:latin typeface="Century Gothic" panose="020B0502020202020204"/>
            </a:rPr>
            <a:t>form</a:t>
          </a:r>
          <a:r>
            <a:rPr lang="en-US" dirty="0"/>
            <a:t>.</a:t>
          </a:r>
        </a:p>
      </dgm:t>
    </dgm:pt>
    <dgm:pt modelId="{326EB9E7-7CCD-47F0-A2D8-8395FA44C262}" type="parTrans" cxnId="{5A3FAA8B-EB07-45AF-A9EA-40437444BD0C}">
      <dgm:prSet/>
      <dgm:spPr/>
      <dgm:t>
        <a:bodyPr/>
        <a:lstStyle/>
        <a:p>
          <a:endParaRPr lang="en-US"/>
        </a:p>
      </dgm:t>
    </dgm:pt>
    <dgm:pt modelId="{1231A44B-CE11-4131-A25E-B353102BC655}" type="sibTrans" cxnId="{5A3FAA8B-EB07-45AF-A9EA-40437444BD0C}">
      <dgm:prSet/>
      <dgm:spPr/>
      <dgm:t>
        <a:bodyPr/>
        <a:lstStyle/>
        <a:p>
          <a:endParaRPr lang="en-US"/>
        </a:p>
      </dgm:t>
    </dgm:pt>
    <dgm:pt modelId="{333844CB-4F18-49E7-825F-6CD6D7D1B264}" type="pres">
      <dgm:prSet presAssocID="{F505BDFC-319A-4725-B350-A6985E7EBC1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D936DF8-E68A-4A06-9FD2-F52F86FF2AAA}" type="pres">
      <dgm:prSet presAssocID="{59054002-01F6-48B1-85FB-83AC5E185D0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363C82-BB4A-4E6D-88D4-2B3BD6F74F79}" type="pres">
      <dgm:prSet presAssocID="{7D09ED2A-8A40-4E57-8E3D-5685A5534CFD}" presName="sibTrans" presStyleCnt="0"/>
      <dgm:spPr/>
    </dgm:pt>
    <dgm:pt modelId="{E1EED717-F821-4398-BA2E-AD0AB76578DF}" type="pres">
      <dgm:prSet presAssocID="{09D15947-D368-433E-A829-D9669B4F2082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4B955F-D4CE-4552-9A2A-268680E329C1}" type="pres">
      <dgm:prSet presAssocID="{B0DAF485-8873-47E6-9565-3800E8C0AD34}" presName="sibTrans" presStyleCnt="0"/>
      <dgm:spPr/>
    </dgm:pt>
    <dgm:pt modelId="{CC3EF261-700E-431C-A4C2-E5F6BF9876C2}" type="pres">
      <dgm:prSet presAssocID="{1E3AA6FC-E78A-4577-A4E9-B74A3A9731C5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2E944F-0F3B-4ED9-AA71-51991DC1DE24}" type="pres">
      <dgm:prSet presAssocID="{797F2C4C-B23D-4043-9812-396D9698694C}" presName="sibTrans" presStyleCnt="0"/>
      <dgm:spPr/>
    </dgm:pt>
    <dgm:pt modelId="{39AEBC31-64D5-46B9-A53B-866018264CD8}" type="pres">
      <dgm:prSet presAssocID="{7BA61639-B9C5-472A-8E48-383F4576E81F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D5F5E8-CE1B-4306-A8B4-05454F84612C}" type="pres">
      <dgm:prSet presAssocID="{3BBA3F67-7150-443B-A4A7-ABA31A8A9619}" presName="sibTrans" presStyleCnt="0"/>
      <dgm:spPr/>
    </dgm:pt>
    <dgm:pt modelId="{1705DDD3-F13E-4E71-9C74-FF956386C69F}" type="pres">
      <dgm:prSet presAssocID="{50FFF4EE-DF6B-4E2D-94E4-A914C2B2F6B8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DAC558-E991-4438-B172-B9CC9AE333E1}" type="pres">
      <dgm:prSet presAssocID="{61EFC7E1-A257-481C-8FAC-138D0CB097D1}" presName="sibTrans" presStyleCnt="0"/>
      <dgm:spPr/>
    </dgm:pt>
    <dgm:pt modelId="{16EBFF0F-6CBE-4561-B5BD-19F6C1C0377C}" type="pres">
      <dgm:prSet presAssocID="{416D97EA-A697-4041-B967-D4209FA6825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E7CFB2-DD95-4281-9C27-83B6370BC527}" type="pres">
      <dgm:prSet presAssocID="{9C8DC558-7B75-4F7D-AD7E-FBA2BDFE2616}" presName="sibTrans" presStyleCnt="0"/>
      <dgm:spPr/>
    </dgm:pt>
    <dgm:pt modelId="{A31FA684-ED7A-49E9-B28F-A49413A32E2F}" type="pres">
      <dgm:prSet presAssocID="{D18CEFD0-4486-4FA5-9AB9-912A7125EBFE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A44A2A-B433-4C22-BD87-C253ECF9AA6A}" type="pres">
      <dgm:prSet presAssocID="{F07202FA-9E50-497D-84DF-0193DAF974BD}" presName="sibTrans" presStyleCnt="0"/>
      <dgm:spPr/>
    </dgm:pt>
    <dgm:pt modelId="{725E122E-81D9-4199-9F8D-2431F0BBCD7E}" type="pres">
      <dgm:prSet presAssocID="{3DF8711F-F941-4776-A8A8-53CC9FCF91B3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0BDB8CC-68D7-4FF6-B95E-18B969A7D627}" type="presOf" srcId="{1E3AA6FC-E78A-4577-A4E9-B74A3A9731C5}" destId="{CC3EF261-700E-431C-A4C2-E5F6BF9876C2}" srcOrd="0" destOrd="0" presId="urn:microsoft.com/office/officeart/2005/8/layout/default#2"/>
    <dgm:cxn modelId="{3A73BE18-2A6C-486C-9ED8-35CA58F20670}" srcId="{F505BDFC-319A-4725-B350-A6985E7EBC1E}" destId="{D18CEFD0-4486-4FA5-9AB9-912A7125EBFE}" srcOrd="6" destOrd="0" parTransId="{4A791123-2DD7-4E0C-944A-3486D25B61D3}" sibTransId="{F07202FA-9E50-497D-84DF-0193DAF974BD}"/>
    <dgm:cxn modelId="{6284C66A-5334-4527-8EB7-2023EDB49E7E}" type="presOf" srcId="{3DF8711F-F941-4776-A8A8-53CC9FCF91B3}" destId="{725E122E-81D9-4199-9F8D-2431F0BBCD7E}" srcOrd="0" destOrd="0" presId="urn:microsoft.com/office/officeart/2005/8/layout/default#2"/>
    <dgm:cxn modelId="{C6F69D42-F8EB-4B87-8C0F-C76CB1D19ACB}" type="presOf" srcId="{7BA61639-B9C5-472A-8E48-383F4576E81F}" destId="{39AEBC31-64D5-46B9-A53B-866018264CD8}" srcOrd="0" destOrd="0" presId="urn:microsoft.com/office/officeart/2005/8/layout/default#2"/>
    <dgm:cxn modelId="{2621C480-EC59-48B2-836D-B7A6AAA9D3E5}" srcId="{F505BDFC-319A-4725-B350-A6985E7EBC1E}" destId="{416D97EA-A697-4041-B967-D4209FA68258}" srcOrd="5" destOrd="0" parTransId="{CAF1C383-4280-4E26-9847-27197ED3C59E}" sibTransId="{9C8DC558-7B75-4F7D-AD7E-FBA2BDFE2616}"/>
    <dgm:cxn modelId="{C1660DF7-D1AF-4952-9DF3-0EE3E0630695}" type="presOf" srcId="{09D15947-D368-433E-A829-D9669B4F2082}" destId="{E1EED717-F821-4398-BA2E-AD0AB76578DF}" srcOrd="0" destOrd="0" presId="urn:microsoft.com/office/officeart/2005/8/layout/default#2"/>
    <dgm:cxn modelId="{EA1A9B9C-5E99-4830-81EB-010BADB8EBCD}" srcId="{F505BDFC-319A-4725-B350-A6985E7EBC1E}" destId="{1E3AA6FC-E78A-4577-A4E9-B74A3A9731C5}" srcOrd="2" destOrd="0" parTransId="{EE601D41-ADBA-4BED-8A7E-55D234146170}" sibTransId="{797F2C4C-B23D-4043-9812-396D9698694C}"/>
    <dgm:cxn modelId="{E294E606-AB32-4233-9B66-B66515BC8203}" type="presOf" srcId="{50FFF4EE-DF6B-4E2D-94E4-A914C2B2F6B8}" destId="{1705DDD3-F13E-4E71-9C74-FF956386C69F}" srcOrd="0" destOrd="0" presId="urn:microsoft.com/office/officeart/2005/8/layout/default#2"/>
    <dgm:cxn modelId="{BB527DF4-38CC-4C7A-A9A2-34FB99A0652D}" srcId="{F505BDFC-319A-4725-B350-A6985E7EBC1E}" destId="{59054002-01F6-48B1-85FB-83AC5E185D0F}" srcOrd="0" destOrd="0" parTransId="{05C9437C-17F7-4A02-83D1-AFBF395372E6}" sibTransId="{7D09ED2A-8A40-4E57-8E3D-5685A5534CFD}"/>
    <dgm:cxn modelId="{93AB7515-B4A1-4E71-B494-FC1476A96005}" type="presOf" srcId="{416D97EA-A697-4041-B967-D4209FA68258}" destId="{16EBFF0F-6CBE-4561-B5BD-19F6C1C0377C}" srcOrd="0" destOrd="0" presId="urn:microsoft.com/office/officeart/2005/8/layout/default#2"/>
    <dgm:cxn modelId="{51B7FDF5-373B-4401-AD7D-87FF0DBF978C}" type="presOf" srcId="{D18CEFD0-4486-4FA5-9AB9-912A7125EBFE}" destId="{A31FA684-ED7A-49E9-B28F-A49413A32E2F}" srcOrd="0" destOrd="0" presId="urn:microsoft.com/office/officeart/2005/8/layout/default#2"/>
    <dgm:cxn modelId="{5A3FAA8B-EB07-45AF-A9EA-40437444BD0C}" srcId="{F505BDFC-319A-4725-B350-A6985E7EBC1E}" destId="{3DF8711F-F941-4776-A8A8-53CC9FCF91B3}" srcOrd="7" destOrd="0" parTransId="{326EB9E7-7CCD-47F0-A2D8-8395FA44C262}" sibTransId="{1231A44B-CE11-4131-A25E-B353102BC655}"/>
    <dgm:cxn modelId="{440E119D-5C06-4086-9EB5-A5963CC41267}" srcId="{F505BDFC-319A-4725-B350-A6985E7EBC1E}" destId="{7BA61639-B9C5-472A-8E48-383F4576E81F}" srcOrd="3" destOrd="0" parTransId="{21E18544-B903-4739-9303-A67D0C5BEBDD}" sibTransId="{3BBA3F67-7150-443B-A4A7-ABA31A8A9619}"/>
    <dgm:cxn modelId="{FC7F59C8-FE03-42EA-A246-3446BA66F33B}" srcId="{F505BDFC-319A-4725-B350-A6985E7EBC1E}" destId="{09D15947-D368-433E-A829-D9669B4F2082}" srcOrd="1" destOrd="0" parTransId="{3AA2B493-B044-418B-9FB1-68D9F2C5B177}" sibTransId="{B0DAF485-8873-47E6-9565-3800E8C0AD34}"/>
    <dgm:cxn modelId="{9AC57F59-35A0-45C9-98B4-7BA98BE63F90}" type="presOf" srcId="{59054002-01F6-48B1-85FB-83AC5E185D0F}" destId="{7D936DF8-E68A-4A06-9FD2-F52F86FF2AAA}" srcOrd="0" destOrd="0" presId="urn:microsoft.com/office/officeart/2005/8/layout/default#2"/>
    <dgm:cxn modelId="{B3100EBA-BDC1-48F8-A841-55E634915D58}" srcId="{F505BDFC-319A-4725-B350-A6985E7EBC1E}" destId="{50FFF4EE-DF6B-4E2D-94E4-A914C2B2F6B8}" srcOrd="4" destOrd="0" parTransId="{2C999F27-D378-4179-87DD-BF52B45BC076}" sibTransId="{61EFC7E1-A257-481C-8FAC-138D0CB097D1}"/>
    <dgm:cxn modelId="{C89A4AFE-6FB2-4690-AC5F-4316A226FAB6}" type="presOf" srcId="{F505BDFC-319A-4725-B350-A6985E7EBC1E}" destId="{333844CB-4F18-49E7-825F-6CD6D7D1B264}" srcOrd="0" destOrd="0" presId="urn:microsoft.com/office/officeart/2005/8/layout/default#2"/>
    <dgm:cxn modelId="{F16F5CAD-D67F-43E3-BAFA-3EF43A9941DA}" type="presParOf" srcId="{333844CB-4F18-49E7-825F-6CD6D7D1B264}" destId="{7D936DF8-E68A-4A06-9FD2-F52F86FF2AAA}" srcOrd="0" destOrd="0" presId="urn:microsoft.com/office/officeart/2005/8/layout/default#2"/>
    <dgm:cxn modelId="{BF2DBA3C-E417-4B5C-85FC-6679BA870486}" type="presParOf" srcId="{333844CB-4F18-49E7-825F-6CD6D7D1B264}" destId="{CC363C82-BB4A-4E6D-88D4-2B3BD6F74F79}" srcOrd="1" destOrd="0" presId="urn:microsoft.com/office/officeart/2005/8/layout/default#2"/>
    <dgm:cxn modelId="{43E3AE31-0C59-4CCF-AC6B-6611CD910F4E}" type="presParOf" srcId="{333844CB-4F18-49E7-825F-6CD6D7D1B264}" destId="{E1EED717-F821-4398-BA2E-AD0AB76578DF}" srcOrd="2" destOrd="0" presId="urn:microsoft.com/office/officeart/2005/8/layout/default#2"/>
    <dgm:cxn modelId="{1CEB945D-1A44-45A4-8A4F-7083361DD0B0}" type="presParOf" srcId="{333844CB-4F18-49E7-825F-6CD6D7D1B264}" destId="{404B955F-D4CE-4552-9A2A-268680E329C1}" srcOrd="3" destOrd="0" presId="urn:microsoft.com/office/officeart/2005/8/layout/default#2"/>
    <dgm:cxn modelId="{E370F9E6-3B3A-4FCC-9DAF-0AF281372809}" type="presParOf" srcId="{333844CB-4F18-49E7-825F-6CD6D7D1B264}" destId="{CC3EF261-700E-431C-A4C2-E5F6BF9876C2}" srcOrd="4" destOrd="0" presId="urn:microsoft.com/office/officeart/2005/8/layout/default#2"/>
    <dgm:cxn modelId="{4682F098-7E5A-4BBE-B3C9-2311BD524AB5}" type="presParOf" srcId="{333844CB-4F18-49E7-825F-6CD6D7D1B264}" destId="{412E944F-0F3B-4ED9-AA71-51991DC1DE24}" srcOrd="5" destOrd="0" presId="urn:microsoft.com/office/officeart/2005/8/layout/default#2"/>
    <dgm:cxn modelId="{9C0D43AD-805C-4C1B-A133-210ACF590131}" type="presParOf" srcId="{333844CB-4F18-49E7-825F-6CD6D7D1B264}" destId="{39AEBC31-64D5-46B9-A53B-866018264CD8}" srcOrd="6" destOrd="0" presId="urn:microsoft.com/office/officeart/2005/8/layout/default#2"/>
    <dgm:cxn modelId="{2801FEB7-01C8-4BDD-B7DA-165723671698}" type="presParOf" srcId="{333844CB-4F18-49E7-825F-6CD6D7D1B264}" destId="{F5D5F5E8-CE1B-4306-A8B4-05454F84612C}" srcOrd="7" destOrd="0" presId="urn:microsoft.com/office/officeart/2005/8/layout/default#2"/>
    <dgm:cxn modelId="{BDD5C654-141D-46A3-9845-7A47201A5075}" type="presParOf" srcId="{333844CB-4F18-49E7-825F-6CD6D7D1B264}" destId="{1705DDD3-F13E-4E71-9C74-FF956386C69F}" srcOrd="8" destOrd="0" presId="urn:microsoft.com/office/officeart/2005/8/layout/default#2"/>
    <dgm:cxn modelId="{E2368132-DE8C-49E0-A0A9-7FB635275094}" type="presParOf" srcId="{333844CB-4F18-49E7-825F-6CD6D7D1B264}" destId="{17DAC558-E991-4438-B172-B9CC9AE333E1}" srcOrd="9" destOrd="0" presId="urn:microsoft.com/office/officeart/2005/8/layout/default#2"/>
    <dgm:cxn modelId="{C3DF7411-32DB-49B2-BEFF-08EC25CA645A}" type="presParOf" srcId="{333844CB-4F18-49E7-825F-6CD6D7D1B264}" destId="{16EBFF0F-6CBE-4561-B5BD-19F6C1C0377C}" srcOrd="10" destOrd="0" presId="urn:microsoft.com/office/officeart/2005/8/layout/default#2"/>
    <dgm:cxn modelId="{9CF38207-2780-4ED8-8C5E-3EFBFF41200A}" type="presParOf" srcId="{333844CB-4F18-49E7-825F-6CD6D7D1B264}" destId="{98E7CFB2-DD95-4281-9C27-83B6370BC527}" srcOrd="11" destOrd="0" presId="urn:microsoft.com/office/officeart/2005/8/layout/default#2"/>
    <dgm:cxn modelId="{130FEEC3-2D88-474C-9D46-A4E4E8CDBA74}" type="presParOf" srcId="{333844CB-4F18-49E7-825F-6CD6D7D1B264}" destId="{A31FA684-ED7A-49E9-B28F-A49413A32E2F}" srcOrd="12" destOrd="0" presId="urn:microsoft.com/office/officeart/2005/8/layout/default#2"/>
    <dgm:cxn modelId="{2E9199D9-953B-438C-BFD3-62889EA281B8}" type="presParOf" srcId="{333844CB-4F18-49E7-825F-6CD6D7D1B264}" destId="{BEA44A2A-B433-4C22-BD87-C253ECF9AA6A}" srcOrd="13" destOrd="0" presId="urn:microsoft.com/office/officeart/2005/8/layout/default#2"/>
    <dgm:cxn modelId="{682213FE-16A7-46FE-85D9-9C3BFD6E5BE0}" type="presParOf" srcId="{333844CB-4F18-49E7-825F-6CD6D7D1B264}" destId="{725E122E-81D9-4199-9F8D-2431F0BBCD7E}" srcOrd="14" destOrd="0" presId="urn:microsoft.com/office/officeart/2005/8/layout/default#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E5CD6-21F1-4785-BA5B-43FAB70F6E0E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D3D54-B872-463E-AAE8-9585B0025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272999-C585-4931-BDB4-1F8E49B2156F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63253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8314-00D0-4674-99A9-A2716193CBC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727D-B84B-41E6-8E8D-8E48629C9D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8314-00D0-4674-99A9-A2716193CBC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727D-B84B-41E6-8E8D-8E48629C9D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8314-00D0-4674-99A9-A2716193CBC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727D-B84B-41E6-8E8D-8E48629C9D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8314-00D0-4674-99A9-A2716193CBC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727D-B84B-41E6-8E8D-8E48629C9D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8314-00D0-4674-99A9-A2716193CBC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727D-B84B-41E6-8E8D-8E48629C9D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8314-00D0-4674-99A9-A2716193CBC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727D-B84B-41E6-8E8D-8E48629C9D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8314-00D0-4674-99A9-A2716193CBC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727D-B84B-41E6-8E8D-8E48629C9D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8314-00D0-4674-99A9-A2716193CBC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727D-B84B-41E6-8E8D-8E48629C9D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8314-00D0-4674-99A9-A2716193CBC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727D-B84B-41E6-8E8D-8E48629C9D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8314-00D0-4674-99A9-A2716193CBC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727D-B84B-41E6-8E8D-8E48629C9D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8314-00D0-4674-99A9-A2716193CBC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727D-B84B-41E6-8E8D-8E48629C9D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B8314-00D0-4674-99A9-A2716193CBC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727D-B84B-41E6-8E8D-8E48629C9D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229600" cy="147002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	Web Development/BTCS-2410</a:t>
            </a:r>
            <a:endParaRPr lang="en-US" sz="3200" dirty="0">
              <a:solidFill>
                <a:srgbClr val="7030A0"/>
              </a:solidFill>
              <a:latin typeface="American Typewriter" panose="02090604020004020304" pitchFamily="18" charset="77"/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492875"/>
            <a:ext cx="3886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1000" y="2590800"/>
            <a:ext cx="54102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 smtClean="0">
                <a:latin typeface="+mn-lt"/>
              </a:rPr>
              <a:t>Semester:4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4114800" y="4114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</a:t>
            </a:r>
            <a:r>
              <a:rPr lang="en-US" dirty="0" smtClean="0"/>
              <a:t> Ms. </a:t>
            </a:r>
            <a:r>
              <a:rPr lang="en-US" dirty="0" err="1" smtClean="0"/>
              <a:t>Yogesh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36B404-8AC8-6E5E-2828-845A6E794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E5C73BD-512C-A748-569D-AB0D96A9B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18" y="2481080"/>
            <a:ext cx="8487430" cy="4384133"/>
          </a:xfrm>
        </p:spPr>
        <p:txBody>
          <a:bodyPr>
            <a:normAutofit/>
          </a:bodyPr>
          <a:lstStyle/>
          <a:p>
            <a:r>
              <a:rPr lang="en-US" sz="2000" dirty="0">
                <a:ea typeface="+mn-lt"/>
                <a:cs typeface="+mn-lt"/>
              </a:rPr>
              <a:t>Two commonly used block elements are: </a:t>
            </a:r>
            <a:r>
              <a:rPr lang="en-US" sz="2000" dirty="0">
                <a:latin typeface="Consolas"/>
              </a:rPr>
              <a:t>&lt;p&gt;</a:t>
            </a:r>
            <a:r>
              <a:rPr lang="en-US" sz="2000" dirty="0">
                <a:ea typeface="+mn-lt"/>
                <a:cs typeface="+mn-lt"/>
              </a:rPr>
              <a:t> and </a:t>
            </a:r>
            <a:r>
              <a:rPr lang="en-US" sz="2000" dirty="0">
                <a:latin typeface="Consolas"/>
              </a:rPr>
              <a:t>&lt;div&gt;.</a:t>
            </a:r>
          </a:p>
          <a:p>
            <a:endParaRPr lang="en-US" dirty="0">
              <a:latin typeface="Cambria"/>
              <a:ea typeface="Cambria"/>
            </a:endParaRPr>
          </a:p>
          <a:p>
            <a:r>
              <a:rPr lang="en-US" sz="2400" b="1" dirty="0">
                <a:latin typeface="Cambria"/>
                <a:ea typeface="Cambria"/>
              </a:rPr>
              <a:t>Example :</a:t>
            </a:r>
          </a:p>
          <a:p>
            <a:pPr>
              <a:buNone/>
            </a:pPr>
            <a:r>
              <a:rPr lang="en-US" sz="2000" dirty="0">
                <a:ea typeface="+mn-lt"/>
                <a:cs typeface="+mn-lt"/>
              </a:rPr>
              <a:t>&lt;!DOCTYPE html&gt;</a:t>
            </a:r>
            <a:endParaRPr lang="en-US" sz="2000" dirty="0"/>
          </a:p>
          <a:p>
            <a:pPr>
              <a:buNone/>
            </a:pPr>
            <a:r>
              <a:rPr lang="en-US" sz="2000" dirty="0">
                <a:ea typeface="+mn-lt"/>
                <a:cs typeface="+mn-lt"/>
              </a:rPr>
              <a:t>&lt;html&gt;</a:t>
            </a:r>
            <a:endParaRPr lang="en-US" sz="2000" dirty="0"/>
          </a:p>
          <a:p>
            <a:pPr>
              <a:buNone/>
            </a:pPr>
            <a:r>
              <a:rPr lang="en-US" sz="2000" dirty="0">
                <a:ea typeface="+mn-lt"/>
                <a:cs typeface="+mn-lt"/>
              </a:rPr>
              <a:t>&lt;body&gt;</a:t>
            </a: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>
                <a:ea typeface="+mn-lt"/>
                <a:cs typeface="+mn-lt"/>
              </a:rPr>
              <a:t>&lt;p style="border: 1px solid black"&gt;Hello World&lt;/p&gt;</a:t>
            </a:r>
            <a:endParaRPr lang="en-US" sz="2000" dirty="0"/>
          </a:p>
          <a:p>
            <a:pPr>
              <a:buNone/>
            </a:pPr>
            <a:r>
              <a:rPr lang="en-US" sz="2000" dirty="0">
                <a:ea typeface="+mn-lt"/>
                <a:cs typeface="+mn-lt"/>
              </a:rPr>
              <a:t>&lt;div style="border: 1px solid black"&gt;Hello World&lt;/div&gt;</a:t>
            </a:r>
            <a:endParaRPr lang="en-US" sz="2000" dirty="0"/>
          </a:p>
          <a:p>
            <a:pPr>
              <a:buNone/>
            </a:pPr>
            <a:r>
              <a:rPr lang="en-US" sz="2000" dirty="0">
                <a:ea typeface="+mn-lt"/>
                <a:cs typeface="+mn-lt"/>
              </a:rPr>
              <a:t>&lt;/body&gt;</a:t>
            </a:r>
            <a:endParaRPr lang="en-US" sz="2000" dirty="0"/>
          </a:p>
          <a:p>
            <a:pPr marL="0" indent="0">
              <a:buNone/>
            </a:pPr>
            <a:r>
              <a:rPr lang="en-US" sz="2000" dirty="0">
                <a:ea typeface="+mn-lt"/>
                <a:cs typeface="+mn-lt"/>
              </a:rPr>
              <a:t>&lt;/html&gt;</a:t>
            </a:r>
            <a:endParaRPr lang="en-US" sz="2000" dirty="0"/>
          </a:p>
          <a:p>
            <a:endParaRPr lang="en-US" dirty="0">
              <a:latin typeface="Consolas"/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0425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F9E75D15-CF17-4901-A858-1470ED65977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1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BDF323B8-8C06-4F56-BB4B-B8857128A09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 w="22225">
            <a:solidFill>
              <a:srgbClr val="FD25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Graphical user interface, text, application, email&#10;&#10;Description automatically generated">
            <a:extLst>
              <a:ext uri="{FF2B5EF4-FFF2-40B4-BE49-F238E27FC236}">
                <a16:creationId xmlns="" xmlns:a16="http://schemas.microsoft.com/office/drawing/2014/main" id="{251E42E4-B038-2059-9091-587D32B2EA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2031" y="902021"/>
            <a:ext cx="7979939" cy="5053961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4721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5940F547-7206-4401-94FB-F8421915D8B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Question mark on green pastel background">
            <a:extLst>
              <a:ext uri="{FF2B5EF4-FFF2-40B4-BE49-F238E27FC236}">
                <a16:creationId xmlns="" xmlns:a16="http://schemas.microsoft.com/office/drawing/2014/main" id="{089252A1-9002-0836-EA2F-A4198E5ED12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5021" r="-2" b="19978"/>
          <a:stretch/>
        </p:blipFill>
        <p:spPr>
          <a:xfrm>
            <a:off x="15" y="10"/>
            <a:ext cx="9143985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F0C973A5-29E3-6238-D554-CE3D27B91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00" y="447188"/>
            <a:ext cx="7928999" cy="970450"/>
          </a:xfrm>
        </p:spPr>
        <p:txBody>
          <a:bodyPr>
            <a:normAutofit/>
          </a:bodyPr>
          <a:lstStyle/>
          <a:p>
            <a:r>
              <a:rPr lang="en-US" dirty="0"/>
              <a:t>Inline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4C8E816-DDDB-1D1A-CE3A-AB2389A6A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015" y="1963495"/>
            <a:ext cx="8907968" cy="488734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&lt;span&gt; tag is used as a Inline Element.</a:t>
            </a:r>
          </a:p>
          <a:p>
            <a:pPr>
              <a:lnSpc>
                <a:spcPct val="90000"/>
              </a:lnSpc>
            </a:pPr>
            <a:r>
              <a:rPr lang="en-US" dirty="0">
                <a:ea typeface="+mn-lt"/>
                <a:cs typeface="+mn-lt"/>
              </a:rPr>
              <a:t>The </a:t>
            </a:r>
            <a:r>
              <a:rPr lang="en-US" dirty="0">
                <a:latin typeface="Consolas"/>
              </a:rPr>
              <a:t>&lt;span&gt;</a:t>
            </a:r>
            <a:r>
              <a:rPr lang="en-US" dirty="0">
                <a:ea typeface="+mn-lt"/>
                <a:cs typeface="+mn-lt"/>
              </a:rPr>
              <a:t> element is an inline container used to mark up a part of a text, or a part of a document.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/>
              <a:t>Example :</a:t>
            </a:r>
          </a:p>
          <a:p>
            <a:pPr>
              <a:lnSpc>
                <a:spcPct val="90000"/>
              </a:lnSpc>
            </a:pPr>
            <a:endParaRPr lang="en-US" b="1" dirty="0">
              <a:ea typeface="+mn-lt"/>
              <a:cs typeface="+mn-lt"/>
            </a:endParaRPr>
          </a:p>
          <a:p>
            <a:pPr>
              <a:lnSpc>
                <a:spcPct val="90000"/>
              </a:lnSpc>
              <a:buNone/>
            </a:pPr>
            <a:r>
              <a:rPr lang="en-US" dirty="0">
                <a:ea typeface="+mn-lt"/>
                <a:cs typeface="+mn-lt"/>
              </a:rPr>
              <a:t>&lt;!DOCTYPE html&gt;</a:t>
            </a:r>
            <a:endParaRPr lang="en-US" dirty="0"/>
          </a:p>
          <a:p>
            <a:pPr>
              <a:lnSpc>
                <a:spcPct val="90000"/>
              </a:lnSpc>
              <a:buNone/>
            </a:pPr>
            <a:r>
              <a:rPr lang="en-US" dirty="0">
                <a:ea typeface="+mn-lt"/>
                <a:cs typeface="+mn-lt"/>
              </a:rPr>
              <a:t>&lt;html&gt;</a:t>
            </a:r>
            <a:endParaRPr lang="en-US" dirty="0"/>
          </a:p>
          <a:p>
            <a:pPr>
              <a:lnSpc>
                <a:spcPct val="90000"/>
              </a:lnSpc>
              <a:buNone/>
            </a:pPr>
            <a:r>
              <a:rPr lang="en-US" dirty="0">
                <a:ea typeface="+mn-lt"/>
                <a:cs typeface="+mn-lt"/>
              </a:rPr>
              <a:t>&lt;body&gt;</a:t>
            </a:r>
            <a:endParaRPr lang="en-US" dirty="0"/>
          </a:p>
          <a:p>
            <a:pPr>
              <a:lnSpc>
                <a:spcPct val="90000"/>
              </a:lnSpc>
              <a:buNone/>
            </a:pPr>
            <a:r>
              <a:rPr lang="en-US" dirty="0">
                <a:ea typeface="+mn-lt"/>
                <a:cs typeface="+mn-lt"/>
              </a:rPr>
              <a:t>&lt;span style="border: 1px solid black"&gt;Hello World&lt;/span&gt;</a:t>
            </a:r>
            <a:endParaRPr lang="en-US" dirty="0"/>
          </a:p>
          <a:p>
            <a:pPr>
              <a:lnSpc>
                <a:spcPct val="90000"/>
              </a:lnSpc>
              <a:buNone/>
            </a:pPr>
            <a:r>
              <a:rPr lang="en-US" dirty="0">
                <a:ea typeface="+mn-lt"/>
                <a:cs typeface="+mn-lt"/>
              </a:rPr>
              <a:t>&lt;span style="border: 1px solid black"&gt;Hello World&lt;/span&gt;</a:t>
            </a:r>
            <a:endParaRPr lang="en-US" sz="1000" dirty="0"/>
          </a:p>
          <a:p>
            <a:pPr>
              <a:lnSpc>
                <a:spcPct val="90000"/>
              </a:lnSpc>
              <a:buNone/>
            </a:pPr>
            <a:r>
              <a:rPr lang="en-US" dirty="0">
                <a:ea typeface="+mn-lt"/>
                <a:cs typeface="+mn-lt"/>
              </a:rPr>
              <a:t>&lt;/body&gt;</a:t>
            </a:r>
            <a:endParaRPr lang="en-US" dirty="0"/>
          </a:p>
          <a:p>
            <a:pPr>
              <a:lnSpc>
                <a:spcPct val="90000"/>
              </a:lnSpc>
              <a:buNone/>
            </a:pPr>
            <a:r>
              <a:rPr lang="en-US" dirty="0">
                <a:ea typeface="+mn-lt"/>
                <a:cs typeface="+mn-lt"/>
              </a:rPr>
              <a:t>&lt;/html&gt;</a:t>
            </a: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sz="1000"/>
          </a:p>
          <a:p>
            <a:pPr>
              <a:lnSpc>
                <a:spcPct val="90000"/>
              </a:lnSpc>
            </a:pPr>
            <a:endParaRPr lang="en-US" sz="1000"/>
          </a:p>
          <a:p>
            <a:pPr>
              <a:lnSpc>
                <a:spcPct val="90000"/>
              </a:lnSpc>
            </a:pPr>
            <a:endParaRPr lang="en-US" sz="1000"/>
          </a:p>
          <a:p>
            <a:pPr>
              <a:lnSpc>
                <a:spcPct val="90000"/>
              </a:lnSpc>
            </a:pPr>
            <a:endParaRPr lang="en-US" sz="1000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01199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F9E75D15-CF17-4901-A858-1470ED65977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1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BDF323B8-8C06-4F56-BB4B-B8857128A09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 w="22225">
            <a:solidFill>
              <a:srgbClr val="FC2B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Graphical user interface, application, Word&#10;&#10;Description automatically generated">
            <a:extLst>
              <a:ext uri="{FF2B5EF4-FFF2-40B4-BE49-F238E27FC236}">
                <a16:creationId xmlns="" xmlns:a16="http://schemas.microsoft.com/office/drawing/2014/main" id="{7E9BE151-951A-78DD-FA4D-70432177ED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30" r="2075" b="578"/>
          <a:stretch/>
        </p:blipFill>
        <p:spPr>
          <a:xfrm>
            <a:off x="355588" y="944111"/>
            <a:ext cx="8433054" cy="5099207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1795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7501" y="639098"/>
            <a:ext cx="3721151" cy="3781101"/>
          </a:xfrm>
        </p:spPr>
        <p:txBody>
          <a:bodyPr rtlCol="0">
            <a:normAutofit fontScale="90000"/>
          </a:bodyPr>
          <a:lstStyle/>
          <a:p>
            <a:r>
              <a:rPr lang="en-GB" sz="5000"/>
              <a:t>Forms, Frames, Inline and Block Elements in html</a:t>
            </a:r>
          </a:p>
        </p:txBody>
      </p:sp>
      <p:pic>
        <p:nvPicPr>
          <p:cNvPr id="4" name="Picture 3" descr="Computer script on a screen">
            <a:extLst>
              <a:ext uri="{FF2B5EF4-FFF2-40B4-BE49-F238E27FC236}">
                <a16:creationId xmlns="" xmlns:a16="http://schemas.microsoft.com/office/drawing/2014/main" id="{00943314-DA01-66EE-ED97-21116F94B8C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" r="40663" b="-1"/>
          <a:stretch/>
        </p:blipFill>
        <p:spPr>
          <a:xfrm>
            <a:off x="4575687" y="10"/>
            <a:ext cx="4568313" cy="6857990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29002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5BF50C9-E6F5-8DE2-4D79-B96FCF982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Forms in 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A107863-225D-DADB-C400-35418C78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364" y="1963496"/>
            <a:ext cx="7915931" cy="3636511"/>
          </a:xfrm>
        </p:spPr>
        <p:txBody>
          <a:bodyPr/>
          <a:lstStyle/>
          <a:p>
            <a:r>
              <a:rPr lang="en-US" sz="2000" dirty="0"/>
              <a:t>An HTML forms is used to collect user input. The user input can then be sent to a server for programming.</a:t>
            </a:r>
          </a:p>
          <a:p>
            <a:r>
              <a:rPr lang="en-US" sz="2000" dirty="0"/>
              <a:t>In html &lt;form&gt; -- &lt;/form&gt; tag is used to create a form</a:t>
            </a:r>
          </a:p>
          <a:p>
            <a:r>
              <a:rPr lang="en-US" sz="2000" dirty="0">
                <a:ea typeface="+mn-lt"/>
                <a:cs typeface="+mn-lt"/>
              </a:rPr>
              <a:t>&lt;input/&gt; tag define  which type of input will the form takes.</a:t>
            </a:r>
          </a:p>
          <a:p>
            <a:endParaRPr lang="en-US" sz="2000" dirty="0">
              <a:ea typeface="+mn-lt"/>
              <a:cs typeface="+mn-lt"/>
            </a:endParaRPr>
          </a:p>
          <a:p>
            <a:r>
              <a:rPr lang="en-US" sz="2000" dirty="0"/>
              <a:t>List of form elements :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1B2F2B9-D31C-7B66-9A39-24818BCC596A}"/>
              </a:ext>
            </a:extLst>
          </p:cNvPr>
          <p:cNvSpPr txBox="1"/>
          <p:nvPr/>
        </p:nvSpPr>
        <p:spPr>
          <a:xfrm>
            <a:off x="431555" y="5278992"/>
            <a:ext cx="2928996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Text Input Controls</a:t>
            </a:r>
          </a:p>
          <a:p>
            <a:r>
              <a:rPr lang="en-US" dirty="0"/>
              <a:t>Checkboxes Controls</a:t>
            </a:r>
          </a:p>
          <a:p>
            <a:r>
              <a:rPr lang="en-US" dirty="0"/>
              <a:t>Radio Box Controls</a:t>
            </a:r>
          </a:p>
          <a:p>
            <a:r>
              <a:rPr lang="en-US" dirty="0"/>
              <a:t>Select Box Controls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136703C1-0969-F8F4-C414-25D628CE2E25}"/>
              </a:ext>
            </a:extLst>
          </p:cNvPr>
          <p:cNvSpPr txBox="1"/>
          <p:nvPr/>
        </p:nvSpPr>
        <p:spPr>
          <a:xfrm>
            <a:off x="4011282" y="5286805"/>
            <a:ext cx="4708663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File Select Boxes</a:t>
            </a:r>
          </a:p>
          <a:p>
            <a:r>
              <a:rPr lang="en-US" dirty="0"/>
              <a:t>Hidden Controls</a:t>
            </a:r>
          </a:p>
          <a:p>
            <a:r>
              <a:rPr lang="en-US" dirty="0"/>
              <a:t>Clickable Buttons</a:t>
            </a:r>
          </a:p>
          <a:p>
            <a:r>
              <a:rPr lang="en-US" dirty="0"/>
              <a:t>Submit and Reset Button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4093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3E4502-57EA-FD85-553C-1A209154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00" y="447188"/>
            <a:ext cx="7928999" cy="97045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Forms and its Element Tags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="" xmlns:a16="http://schemas.microsoft.com/office/drawing/2014/main" id="{BC3D6089-4E44-1F1B-EF0C-9404D6D0E3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24652161"/>
              </p:ext>
            </p:extLst>
          </p:nvPr>
        </p:nvGraphicFramePr>
        <p:xfrm>
          <a:off x="614363" y="2494723"/>
          <a:ext cx="7915275" cy="3364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6567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="" xmlns:a16="http://schemas.microsoft.com/office/drawing/2014/main" id="{133F8CB7-795C-4272-9073-64D8CF97F22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0">
            <a:extLst>
              <a:ext uri="{FF2B5EF4-FFF2-40B4-BE49-F238E27FC236}">
                <a16:creationId xmlns="" xmlns:a16="http://schemas.microsoft.com/office/drawing/2014/main" id="{B7743172-17A8-4FA4-8434-B813E03B766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23">
            <a:extLst>
              <a:ext uri="{FF2B5EF4-FFF2-40B4-BE49-F238E27FC236}">
                <a16:creationId xmlns="" xmlns:a16="http://schemas.microsoft.com/office/drawing/2014/main" id="{4CE1233C-FD2F-489E-BFDE-086F5FED649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3477754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6F933EC7-9F26-FE85-3CE0-AFBC98B9D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636" y="1800225"/>
            <a:ext cx="2583158" cy="42411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dirty="0"/>
              <a:t>Example of  a form</a:t>
            </a:r>
          </a:p>
        </p:txBody>
      </p:sp>
      <p:pic>
        <p:nvPicPr>
          <p:cNvPr id="4" name="Picture 4" descr="Graphical user interface, application&#10;&#10;Description automatically generated">
            <a:extLst>
              <a:ext uri="{FF2B5EF4-FFF2-40B4-BE49-F238E27FC236}">
                <a16:creationId xmlns="" xmlns:a16="http://schemas.microsoft.com/office/drawing/2014/main" id="{700F39AF-9F4F-BB2F-CCCE-766485217E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935225" y="1143001"/>
            <a:ext cx="4880700" cy="4800600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7877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3201C88-2906-3456-7779-102F213B9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Frames in 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6642490-52EB-EEA8-055D-D0B80A195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HTML frames are used to divide your browser window into multiple sections where each section can load separate HTML document.</a:t>
            </a:r>
          </a:p>
          <a:p>
            <a:r>
              <a:rPr lang="en-US" dirty="0">
                <a:ea typeface="+mn-lt"/>
                <a:cs typeface="+mn-lt"/>
              </a:rPr>
              <a:t>A collection of frames in the browser window is known as a frameset.</a:t>
            </a:r>
          </a:p>
          <a:p>
            <a:r>
              <a:rPr lang="en-US" dirty="0">
                <a:ea typeface="+mn-lt"/>
                <a:cs typeface="+mn-lt"/>
              </a:rPr>
              <a:t>To use frames on a page we use &lt;frameset&gt; tag instead of &lt;body&gt; tag.</a:t>
            </a:r>
          </a:p>
          <a:p>
            <a:r>
              <a:rPr lang="en-US" dirty="0">
                <a:ea typeface="+mn-lt"/>
                <a:cs typeface="+mn-lt"/>
              </a:rPr>
              <a:t>The </a:t>
            </a:r>
            <a:r>
              <a:rPr lang="en-US" b="1" dirty="0">
                <a:ea typeface="+mn-lt"/>
                <a:cs typeface="+mn-lt"/>
              </a:rPr>
              <a:t>rows</a:t>
            </a:r>
            <a:r>
              <a:rPr lang="en-US" dirty="0">
                <a:ea typeface="+mn-lt"/>
                <a:cs typeface="+mn-lt"/>
              </a:rPr>
              <a:t> attribute of &lt;frameset&gt; tag defines horizontal frames and </a:t>
            </a:r>
            <a:r>
              <a:rPr lang="en-US" b="1" dirty="0">
                <a:ea typeface="+mn-lt"/>
                <a:cs typeface="+mn-lt"/>
              </a:rPr>
              <a:t>cols</a:t>
            </a:r>
            <a:r>
              <a:rPr lang="en-US" dirty="0">
                <a:ea typeface="+mn-lt"/>
                <a:cs typeface="+mn-lt"/>
              </a:rPr>
              <a:t> attribute defines vertical frames.</a:t>
            </a: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7540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089A69AF-D57B-49B4-886C-D4A5DC1944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CABDC08D-6093-4397-92D4-54D00E2BB1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rot="16200000">
            <a:off x="-1345293" y="1345293"/>
            <a:ext cx="6858000" cy="4167414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4="http://schemas.microsoft.com/office/drawing/2010/main" xmlns:p14="http://schemas.microsoft.com/office/powerpoint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0B70A817-1B6A-FBAA-3264-DA92AC345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637" y="1734858"/>
            <a:ext cx="2824112" cy="3388287"/>
          </a:xfrm>
        </p:spPr>
        <p:txBody>
          <a:bodyPr anchor="ctr">
            <a:normAutofit/>
          </a:bodyPr>
          <a:lstStyle/>
          <a:p>
            <a:r>
              <a:rPr lang="en-US" dirty="0"/>
              <a:t>Code to create a frameset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EC85EE0-E02C-53A5-5944-9C470F203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6051" y="978993"/>
            <a:ext cx="4023914" cy="4900014"/>
          </a:xfrm>
          <a:effectLst/>
        </p:spPr>
        <p:txBody>
          <a:bodyPr>
            <a:normAutofit/>
          </a:bodyPr>
          <a:lstStyle/>
          <a:p>
            <a:r>
              <a:rPr lang="en-US" sz="2000" dirty="0">
                <a:ea typeface="+mn-lt"/>
                <a:cs typeface="+mn-lt"/>
              </a:rPr>
              <a:t>&lt;!DOCTYPE html</a:t>
            </a:r>
            <a:r>
              <a:rPr lang="en-US" sz="2000" b="1" dirty="0">
                <a:ea typeface="+mn-lt"/>
                <a:cs typeface="+mn-lt"/>
              </a:rPr>
              <a:t>&gt;</a:t>
            </a:r>
            <a:r>
              <a:rPr lang="en-US" sz="2000" dirty="0">
                <a:ea typeface="+mn-lt"/>
                <a:cs typeface="+mn-lt"/>
              </a:rPr>
              <a:t>  </a:t>
            </a:r>
            <a:endParaRPr lang="en-US" sz="2000"/>
          </a:p>
          <a:p>
            <a:r>
              <a:rPr lang="en-US" sz="2000" b="1" dirty="0">
                <a:ea typeface="+mn-lt"/>
                <a:cs typeface="+mn-lt"/>
              </a:rPr>
              <a:t>&lt;html&gt;</a:t>
            </a:r>
            <a:r>
              <a:rPr lang="en-US" sz="2000" dirty="0">
                <a:ea typeface="+mn-lt"/>
                <a:cs typeface="+mn-lt"/>
              </a:rPr>
              <a:t>  </a:t>
            </a:r>
            <a:endParaRPr lang="en-US" sz="2000"/>
          </a:p>
          <a:p>
            <a:r>
              <a:rPr lang="en-US" sz="2000" b="1" dirty="0">
                <a:ea typeface="+mn-lt"/>
                <a:cs typeface="+mn-lt"/>
              </a:rPr>
              <a:t>&lt;head&gt;</a:t>
            </a:r>
            <a:r>
              <a:rPr lang="en-US" sz="2000" dirty="0">
                <a:ea typeface="+mn-lt"/>
                <a:cs typeface="+mn-lt"/>
              </a:rPr>
              <a:t>  </a:t>
            </a:r>
            <a:endParaRPr lang="en-US" sz="2000"/>
          </a:p>
          <a:p>
            <a:r>
              <a:rPr lang="en-US" sz="2000" dirty="0">
                <a:ea typeface="+mn-lt"/>
                <a:cs typeface="+mn-lt"/>
              </a:rPr>
              <a:t>    </a:t>
            </a:r>
            <a:r>
              <a:rPr lang="en-US" sz="2000" b="1" dirty="0">
                <a:ea typeface="+mn-lt"/>
                <a:cs typeface="+mn-lt"/>
              </a:rPr>
              <a:t>&lt;title&gt;</a:t>
            </a:r>
            <a:r>
              <a:rPr lang="en-US" sz="2000" dirty="0">
                <a:ea typeface="+mn-lt"/>
                <a:cs typeface="+mn-lt"/>
              </a:rPr>
              <a:t>Frame tag</a:t>
            </a:r>
            <a:r>
              <a:rPr lang="en-US" sz="2000" b="1" dirty="0">
                <a:ea typeface="+mn-lt"/>
                <a:cs typeface="+mn-lt"/>
              </a:rPr>
              <a:t>&lt;/title&gt;</a:t>
            </a:r>
            <a:r>
              <a:rPr lang="en-US" sz="2000" dirty="0">
                <a:ea typeface="+mn-lt"/>
                <a:cs typeface="+mn-lt"/>
              </a:rPr>
              <a:t>  </a:t>
            </a:r>
            <a:endParaRPr lang="en-US" sz="2000"/>
          </a:p>
          <a:p>
            <a:r>
              <a:rPr lang="en-US" sz="2000" b="1" dirty="0">
                <a:ea typeface="+mn-lt"/>
                <a:cs typeface="+mn-lt"/>
              </a:rPr>
              <a:t>&lt;/head&gt;</a:t>
            </a:r>
            <a:r>
              <a:rPr lang="en-US" sz="2000" dirty="0">
                <a:ea typeface="+mn-lt"/>
                <a:cs typeface="+mn-lt"/>
              </a:rPr>
              <a:t>  </a:t>
            </a:r>
            <a:endParaRPr lang="en-US" sz="2000"/>
          </a:p>
          <a:p>
            <a:r>
              <a:rPr lang="en-US" sz="2000" dirty="0">
                <a:ea typeface="+mn-lt"/>
                <a:cs typeface="+mn-lt"/>
              </a:rPr>
              <a:t>  </a:t>
            </a:r>
            <a:r>
              <a:rPr lang="en-US" sz="2000" b="1" dirty="0">
                <a:ea typeface="+mn-lt"/>
                <a:cs typeface="+mn-lt"/>
              </a:rPr>
              <a:t>&lt;frameset</a:t>
            </a:r>
            <a:r>
              <a:rPr lang="en-US" sz="2000" dirty="0">
                <a:ea typeface="+mn-lt"/>
                <a:cs typeface="+mn-lt"/>
              </a:rPr>
              <a:t> cols="25%,50%,25%"</a:t>
            </a:r>
            <a:r>
              <a:rPr lang="en-US" sz="2000" b="1" dirty="0">
                <a:ea typeface="+mn-lt"/>
                <a:cs typeface="+mn-lt"/>
              </a:rPr>
              <a:t>&gt;</a:t>
            </a:r>
            <a:r>
              <a:rPr lang="en-US" sz="2000" dirty="0">
                <a:ea typeface="+mn-lt"/>
                <a:cs typeface="+mn-lt"/>
              </a:rPr>
              <a:t>  </a:t>
            </a:r>
            <a:endParaRPr lang="en-US" sz="2000"/>
          </a:p>
          <a:p>
            <a:r>
              <a:rPr lang="en-US" sz="2000" dirty="0">
                <a:ea typeface="+mn-lt"/>
                <a:cs typeface="+mn-lt"/>
              </a:rPr>
              <a:t>    </a:t>
            </a:r>
            <a:r>
              <a:rPr lang="en-US" sz="2000" b="1" dirty="0">
                <a:ea typeface="+mn-lt"/>
                <a:cs typeface="+mn-lt"/>
              </a:rPr>
              <a:t>&lt;frame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src</a:t>
            </a:r>
            <a:r>
              <a:rPr lang="en-US" sz="2000" dirty="0">
                <a:ea typeface="+mn-lt"/>
                <a:cs typeface="+mn-lt"/>
              </a:rPr>
              <a:t>="frame1.html" </a:t>
            </a:r>
            <a:r>
              <a:rPr lang="en-US" sz="2000" b="1" dirty="0">
                <a:ea typeface="+mn-lt"/>
                <a:cs typeface="+mn-lt"/>
              </a:rPr>
              <a:t>&gt;</a:t>
            </a:r>
            <a:r>
              <a:rPr lang="en-US" sz="2000" dirty="0">
                <a:ea typeface="+mn-lt"/>
                <a:cs typeface="+mn-lt"/>
              </a:rPr>
              <a:t>  </a:t>
            </a:r>
            <a:endParaRPr lang="en-US" sz="2000"/>
          </a:p>
          <a:p>
            <a:r>
              <a:rPr lang="en-US" sz="2000" dirty="0">
                <a:ea typeface="+mn-lt"/>
                <a:cs typeface="+mn-lt"/>
              </a:rPr>
              <a:t>    </a:t>
            </a:r>
            <a:r>
              <a:rPr lang="en-US" sz="2000" b="1" dirty="0">
                <a:ea typeface="+mn-lt"/>
                <a:cs typeface="+mn-lt"/>
              </a:rPr>
              <a:t>&lt;frame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src</a:t>
            </a:r>
            <a:r>
              <a:rPr lang="en-US" sz="2000" dirty="0">
                <a:ea typeface="+mn-lt"/>
                <a:cs typeface="+mn-lt"/>
              </a:rPr>
              <a:t>="frame2.html"</a:t>
            </a:r>
            <a:r>
              <a:rPr lang="en-US" sz="2000" b="1" dirty="0">
                <a:ea typeface="+mn-lt"/>
                <a:cs typeface="+mn-lt"/>
              </a:rPr>
              <a:t>&gt;</a:t>
            </a:r>
            <a:r>
              <a:rPr lang="en-US" sz="2000" dirty="0">
                <a:ea typeface="+mn-lt"/>
                <a:cs typeface="+mn-lt"/>
              </a:rPr>
              <a:t>   </a:t>
            </a:r>
            <a:endParaRPr lang="en-US" sz="2000"/>
          </a:p>
          <a:p>
            <a:r>
              <a:rPr lang="en-US" sz="2000" dirty="0">
                <a:ea typeface="+mn-lt"/>
                <a:cs typeface="+mn-lt"/>
              </a:rPr>
              <a:t>    </a:t>
            </a:r>
            <a:r>
              <a:rPr lang="en-US" sz="2000" b="1" dirty="0">
                <a:ea typeface="+mn-lt"/>
                <a:cs typeface="+mn-lt"/>
              </a:rPr>
              <a:t>&lt;frame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src</a:t>
            </a:r>
            <a:r>
              <a:rPr lang="en-US" sz="2000" dirty="0">
                <a:ea typeface="+mn-lt"/>
                <a:cs typeface="+mn-lt"/>
              </a:rPr>
              <a:t>="frame3.html"</a:t>
            </a:r>
            <a:r>
              <a:rPr lang="en-US" sz="2000" b="1" dirty="0">
                <a:ea typeface="+mn-lt"/>
                <a:cs typeface="+mn-lt"/>
              </a:rPr>
              <a:t>&gt;</a:t>
            </a:r>
            <a:r>
              <a:rPr lang="en-US" sz="2000" dirty="0">
                <a:ea typeface="+mn-lt"/>
                <a:cs typeface="+mn-lt"/>
              </a:rPr>
              <a:t>  </a:t>
            </a:r>
            <a:endParaRPr lang="en-US" sz="2000"/>
          </a:p>
          <a:p>
            <a:r>
              <a:rPr lang="en-US" sz="2000" dirty="0">
                <a:ea typeface="+mn-lt"/>
                <a:cs typeface="+mn-lt"/>
              </a:rPr>
              <a:t>  </a:t>
            </a:r>
            <a:r>
              <a:rPr lang="en-US" sz="2000" b="1" dirty="0">
                <a:ea typeface="+mn-lt"/>
                <a:cs typeface="+mn-lt"/>
              </a:rPr>
              <a:t>&lt;/frameset&gt;</a:t>
            </a:r>
            <a:r>
              <a:rPr lang="en-US" sz="2000" dirty="0">
                <a:ea typeface="+mn-lt"/>
                <a:cs typeface="+mn-lt"/>
              </a:rPr>
              <a:t>  </a:t>
            </a:r>
            <a:endParaRPr lang="en-US" sz="2000"/>
          </a:p>
          <a:p>
            <a:r>
              <a:rPr lang="en-US" sz="2000" b="1" dirty="0">
                <a:ea typeface="+mn-lt"/>
                <a:cs typeface="+mn-lt"/>
              </a:rPr>
              <a:t>&lt;/html&gt;</a:t>
            </a:r>
            <a:r>
              <a:rPr lang="en-US" sz="2000" dirty="0">
                <a:ea typeface="+mn-lt"/>
                <a:cs typeface="+mn-lt"/>
              </a:rPr>
              <a:t>  </a:t>
            </a:r>
            <a:endParaRPr lang="en-US" sz="2000"/>
          </a:p>
          <a:p>
            <a:endParaRPr lang="en-US" dirty="0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9972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F9E75D15-CF17-4901-A858-1470ED65977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5D82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BDF323B8-8C06-4F56-BB4B-B8857128A09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 w="22225">
            <a:solidFill>
              <a:srgbClr val="6DFF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picture containing shape&#10;&#10;Description automatically generated">
            <a:extLst>
              <a:ext uri="{FF2B5EF4-FFF2-40B4-BE49-F238E27FC236}">
                <a16:creationId xmlns="" xmlns:a16="http://schemas.microsoft.com/office/drawing/2014/main" id="{32232B41-0574-D652-9C60-32F904B08A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0" y="1371600"/>
            <a:ext cx="6787040" cy="4501091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6215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5940F547-7206-4401-94FB-F8421915D8B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Technological background">
            <a:extLst>
              <a:ext uri="{FF2B5EF4-FFF2-40B4-BE49-F238E27FC236}">
                <a16:creationId xmlns="" xmlns:a16="http://schemas.microsoft.com/office/drawing/2014/main" id="{5FD2A890-9060-A15A-8475-E3C096DEE0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</a:blip>
          <a:srcRect t="4884" r="-2" b="10719"/>
          <a:stretch/>
        </p:blipFill>
        <p:spPr>
          <a:xfrm>
            <a:off x="15" y="10"/>
            <a:ext cx="9143985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93AC9C-AB7E-086E-19C6-A54C95DD7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840" y="188396"/>
            <a:ext cx="7928999" cy="97045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Inline and Block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FF75D56-D454-9F66-7670-F62C8F08B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97" y="1115231"/>
            <a:ext cx="9145193" cy="573560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ea typeface="+mn-lt"/>
                <a:cs typeface="+mn-lt"/>
              </a:rPr>
              <a:t>Every HTML element has a default display value, depending on what type of element it is.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>
                <a:ea typeface="+mn-lt"/>
                <a:cs typeface="+mn-lt"/>
              </a:rPr>
              <a:t>There are two display values: block and inline</a:t>
            </a:r>
            <a:endParaRPr lang="en-US" sz="2000" dirty="0"/>
          </a:p>
          <a:p>
            <a:pPr marL="0" indent="0">
              <a:lnSpc>
                <a:spcPct val="90000"/>
              </a:lnSpc>
              <a:buNone/>
            </a:pPr>
            <a:endParaRPr lang="en-US" sz="1300"/>
          </a:p>
          <a:p>
            <a:pPr>
              <a:lnSpc>
                <a:spcPct val="90000"/>
              </a:lnSpc>
            </a:pPr>
            <a:r>
              <a:rPr lang="en-US" sz="2400" b="1" dirty="0"/>
              <a:t>Block-level Elements</a:t>
            </a:r>
            <a:endParaRPr lang="en-US" sz="2400" dirty="0"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endParaRPr lang="en-US" sz="2000" dirty="0">
              <a:ea typeface="+mn-lt"/>
              <a:cs typeface="+mn-lt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000" dirty="0">
                <a:ea typeface="+mn-lt"/>
                <a:cs typeface="+mn-lt"/>
              </a:rPr>
              <a:t>       A block-level element always starts on a new line, and the browsers automatically add some space (a margin) before and after the element.</a:t>
            </a:r>
            <a:endParaRPr lang="en-US" sz="20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000" dirty="0">
                <a:ea typeface="+mn-lt"/>
                <a:cs typeface="+mn-lt"/>
              </a:rPr>
              <a:t>       A block-level element always takes up the full width available (stretches out to the left and right as far as it can).</a:t>
            </a:r>
            <a:endParaRPr lang="en-US" sz="2000" dirty="0"/>
          </a:p>
          <a:p>
            <a:pPr marL="0" indent="0">
              <a:lnSpc>
                <a:spcPct val="90000"/>
              </a:lnSpc>
              <a:buNone/>
            </a:pPr>
            <a:endParaRPr lang="en-US" sz="2400" b="1" dirty="0"/>
          </a:p>
          <a:p>
            <a:pPr>
              <a:lnSpc>
                <a:spcPct val="90000"/>
              </a:lnSpc>
            </a:pPr>
            <a:r>
              <a:rPr lang="en-US" sz="2400" b="1" dirty="0"/>
              <a:t>Inline Elements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300" dirty="0">
                <a:ea typeface="+mn-lt"/>
                <a:cs typeface="+mn-lt"/>
              </a:rPr>
              <a:t>      </a:t>
            </a:r>
            <a:r>
              <a:rPr lang="en-US" sz="2000" dirty="0">
                <a:ea typeface="+mn-lt"/>
                <a:cs typeface="+mn-lt"/>
              </a:rPr>
              <a:t>An inline element does not start on a new line.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000" dirty="0">
                <a:ea typeface="+mn-lt"/>
                <a:cs typeface="+mn-lt"/>
              </a:rPr>
              <a:t>    An inline element only takes up as much width as necessary</a:t>
            </a:r>
            <a:endParaRPr lang="en-US" sz="2000" dirty="0"/>
          </a:p>
          <a:p>
            <a:pPr>
              <a:lnSpc>
                <a:spcPct val="90000"/>
              </a:lnSpc>
            </a:pPr>
            <a:endParaRPr lang="en-US" sz="1300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6616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283</Words>
  <Application>Microsoft Office PowerPoint</Application>
  <PresentationFormat>On-screen Show (4:3)</PresentationFormat>
  <Paragraphs>99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Web Development/BTCS-2410</vt:lpstr>
      <vt:lpstr>Forms, Frames, Inline and Block Elements in html</vt:lpstr>
      <vt:lpstr>Forms in HTML</vt:lpstr>
      <vt:lpstr>Forms and its Element Tags</vt:lpstr>
      <vt:lpstr>Example of  a form</vt:lpstr>
      <vt:lpstr>Frames in HTML</vt:lpstr>
      <vt:lpstr>Code to create a frameset</vt:lpstr>
      <vt:lpstr>Slide 8</vt:lpstr>
      <vt:lpstr>Inline and Block Elements</vt:lpstr>
      <vt:lpstr>Block Elements</vt:lpstr>
      <vt:lpstr>Slide 11</vt:lpstr>
      <vt:lpstr>Inline Elements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Web Development/BTCS-2410</dc:title>
  <dc:creator>Yogesh</dc:creator>
  <cp:lastModifiedBy>Yogesh</cp:lastModifiedBy>
  <cp:revision>2</cp:revision>
  <dcterms:created xsi:type="dcterms:W3CDTF">2023-06-20T07:50:09Z</dcterms:created>
  <dcterms:modified xsi:type="dcterms:W3CDTF">2023-06-20T07:51:57Z</dcterms:modified>
</cp:coreProperties>
</file>