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56" r:id="rId3"/>
    <p:sldId id="257" r:id="rId4"/>
    <p:sldId id="258" r:id="rId5"/>
    <p:sldId id="259" r:id="rId6"/>
    <p:sldId id="260" r:id="rId7"/>
    <p:sldId id="261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EA40E2-306B-4D8B-B1A0-65156E64C7EB}" type="datetimeFigureOut">
              <a:rPr lang="en-US" smtClean="0"/>
              <a:pPr/>
              <a:t>23/06/2023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F8BA44-7797-4453-9E54-388E0877682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EA40E2-306B-4D8B-B1A0-65156E64C7EB}" type="datetimeFigureOut">
              <a:rPr lang="en-US" smtClean="0"/>
              <a:pPr/>
              <a:t>23/06/2023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F8BA44-7797-4453-9E54-388E0877682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EA40E2-306B-4D8B-B1A0-65156E64C7EB}" type="datetimeFigureOut">
              <a:rPr lang="en-US" smtClean="0"/>
              <a:pPr/>
              <a:t>23/06/2023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F8BA44-7797-4453-9E54-388E0877682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EA40E2-306B-4D8B-B1A0-65156E64C7EB}" type="datetimeFigureOut">
              <a:rPr lang="en-US" smtClean="0"/>
              <a:pPr/>
              <a:t>23/06/2023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F8BA44-7797-4453-9E54-388E0877682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EA40E2-306B-4D8B-B1A0-65156E64C7EB}" type="datetimeFigureOut">
              <a:rPr lang="en-US" smtClean="0"/>
              <a:pPr/>
              <a:t>23/06/2023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F8BA44-7797-4453-9E54-388E0877682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EA40E2-306B-4D8B-B1A0-65156E64C7EB}" type="datetimeFigureOut">
              <a:rPr lang="en-US" smtClean="0"/>
              <a:pPr/>
              <a:t>23/06/2023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F8BA44-7797-4453-9E54-388E0877682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EA40E2-306B-4D8B-B1A0-65156E64C7EB}" type="datetimeFigureOut">
              <a:rPr lang="en-US" smtClean="0"/>
              <a:pPr/>
              <a:t>23/06/2023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F8BA44-7797-4453-9E54-388E0877682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EA40E2-306B-4D8B-B1A0-65156E64C7EB}" type="datetimeFigureOut">
              <a:rPr lang="en-US" smtClean="0"/>
              <a:pPr/>
              <a:t>23/06/2023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F8BA44-7797-4453-9E54-388E0877682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EA40E2-306B-4D8B-B1A0-65156E64C7EB}" type="datetimeFigureOut">
              <a:rPr lang="en-US" smtClean="0"/>
              <a:pPr/>
              <a:t>23/06/2023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F8BA44-7797-4453-9E54-388E0877682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EA40E2-306B-4D8B-B1A0-65156E64C7EB}" type="datetimeFigureOut">
              <a:rPr lang="en-US" smtClean="0"/>
              <a:pPr/>
              <a:t>23/06/2023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F8BA44-7797-4453-9E54-388E0877682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EA40E2-306B-4D8B-B1A0-65156E64C7EB}" type="datetimeFigureOut">
              <a:rPr lang="en-US" smtClean="0"/>
              <a:pPr/>
              <a:t>23/06/2023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F8BA44-7797-4453-9E54-388E0877682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EA40E2-306B-4D8B-B1A0-65156E64C7EB}" type="datetimeFigureOut">
              <a:rPr lang="en-US" smtClean="0"/>
              <a:pPr/>
              <a:t>23/06/2023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F8BA44-7797-4453-9E54-388E0877682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28650" y="762000"/>
            <a:ext cx="7885113" cy="2286000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IN" b="1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b="1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b="1" dirty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b="1" dirty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b="1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b="1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US" sz="3300" b="1" dirty="0" smtClean="0"/>
              <a:t> </a:t>
            </a:r>
            <a:r>
              <a:rPr lang="en-US" b="1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>Computer Peripherals and Interfaces</a:t>
            </a:r>
            <a:br>
              <a:rPr lang="en-US" b="1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US" b="1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>BTCS-3505</a:t>
            </a:r>
            <a:r>
              <a:rPr lang="en-IN" b="1" dirty="0" smtClean="0"/>
              <a:t/>
            </a:r>
            <a:br>
              <a:rPr lang="en-IN" b="1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/>
              <a:t/>
            </a:r>
            <a:br>
              <a:rPr lang="en-US" b="1" dirty="0"/>
            </a:br>
            <a:endParaRPr lang="en-US" b="1" dirty="0"/>
          </a:p>
        </p:txBody>
      </p:sp>
      <p:pic>
        <p:nvPicPr>
          <p:cNvPr id="2051" name="Picture 2" descr="RIMT University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486650" y="9525"/>
            <a:ext cx="1477963" cy="895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2" name="Footer Placeholder 4"/>
          <p:cNvSpPr txBox="1">
            <a:spLocks/>
          </p:cNvSpPr>
          <p:nvPr/>
        </p:nvSpPr>
        <p:spPr bwMode="auto">
          <a:xfrm>
            <a:off x="5126038" y="6392863"/>
            <a:ext cx="4017962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0" tIns="45715" rIns="91430" bIns="45715" anchor="ctr"/>
          <a:lstStyle/>
          <a:p>
            <a:pPr algn="ctr" defTabSz="912813"/>
            <a:r>
              <a:rPr lang="en-US" sz="1400" b="1">
                <a:latin typeface="Calibri" pitchFamily="34" charset="0"/>
              </a:rPr>
              <a:t>Department of Computer Science &amp; Engineering</a:t>
            </a:r>
          </a:p>
        </p:txBody>
      </p:sp>
      <p:sp>
        <p:nvSpPr>
          <p:cNvPr id="10" name="Title 3"/>
          <p:cNvSpPr txBox="1">
            <a:spLocks/>
          </p:cNvSpPr>
          <p:nvPr/>
        </p:nvSpPr>
        <p:spPr>
          <a:xfrm>
            <a:off x="5467350" y="4038600"/>
            <a:ext cx="3470275" cy="1447800"/>
          </a:xfrm>
          <a:prstGeom prst="rect">
            <a:avLst/>
          </a:prstGeom>
        </p:spPr>
        <p:txBody>
          <a:bodyPr lIns="91430" tIns="45715" rIns="91430" bIns="45715" anchor="ctr">
            <a:normAutofit fontScale="4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en-IN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dirty="0"/>
              <a:t>Prepared by</a:t>
            </a:r>
            <a:r>
              <a:rPr lang="en-IN" dirty="0" smtClean="0"/>
              <a:t>: Er. Jasdeep Singh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11" name="Title 3"/>
          <p:cNvSpPr txBox="1">
            <a:spLocks/>
          </p:cNvSpPr>
          <p:nvPr/>
        </p:nvSpPr>
        <p:spPr>
          <a:xfrm>
            <a:off x="742950" y="2590800"/>
            <a:ext cx="5114925" cy="1447800"/>
          </a:xfrm>
          <a:prstGeom prst="rect">
            <a:avLst/>
          </a:prstGeom>
        </p:spPr>
        <p:txBody>
          <a:bodyPr lIns="91430" tIns="45715" rIns="91430" bIns="45715" anchor="ctr">
            <a:normAutofit fontScale="2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70000"/>
              </a:lnSpc>
              <a:defRPr/>
            </a:pPr>
            <a:r>
              <a:rPr lang="en-IN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9600" dirty="0" smtClean="0">
                <a:solidFill>
                  <a:srgbClr val="7030A0"/>
                </a:solidFill>
                <a:latin typeface="+mn-lt"/>
              </a:rPr>
              <a:t/>
            </a:r>
            <a:br>
              <a:rPr lang="en-IN" sz="9600" dirty="0" smtClean="0">
                <a:solidFill>
                  <a:srgbClr val="7030A0"/>
                </a:solidFill>
                <a:latin typeface="+mn-lt"/>
              </a:rPr>
            </a:br>
            <a:r>
              <a:rPr lang="en-US" sz="9600" dirty="0">
                <a:latin typeface="+mn-lt"/>
              </a:rPr>
              <a:t>Course Name</a:t>
            </a:r>
            <a:r>
              <a:rPr lang="en-US" sz="9600" dirty="0" smtClean="0">
                <a:latin typeface="+mn-lt"/>
              </a:rPr>
              <a:t>: B.Tech CSE</a:t>
            </a:r>
            <a:r>
              <a:rPr lang="en-US" sz="9600" dirty="0">
                <a:latin typeface="+mn-lt"/>
              </a:rPr>
              <a:t/>
            </a:r>
            <a:br>
              <a:rPr lang="en-US" sz="9600" dirty="0">
                <a:latin typeface="+mn-lt"/>
              </a:rPr>
            </a:br>
            <a:r>
              <a:rPr lang="en-US" sz="9600" dirty="0">
                <a:latin typeface="+mn-lt"/>
              </a:rPr>
              <a:t>Semester</a:t>
            </a:r>
            <a:r>
              <a:rPr lang="en-US" sz="9600" dirty="0" smtClean="0">
                <a:latin typeface="+mn-lt"/>
              </a:rPr>
              <a:t>: 5th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20" name="Rectangle 19">
            <a:extLst>
              <a:ext uri="{FF2B5EF4-FFF2-40B4-BE49-F238E27FC236}"/>
            </a:extLst>
          </p:cNvPr>
          <p:cNvSpPr/>
          <p:nvPr/>
        </p:nvSpPr>
        <p:spPr>
          <a:xfrm>
            <a:off x="7938" y="6392863"/>
            <a:ext cx="5186362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0" tIns="45715" rIns="91430" bIns="45715" anchor="ctr"/>
          <a:lstStyle/>
          <a:p>
            <a:pPr algn="ctr">
              <a:defRPr/>
            </a:pPr>
            <a:r>
              <a:rPr lang="en-GB" sz="1500" b="1" dirty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Data Transfer Techniques</a:t>
            </a:r>
            <a:endParaRPr lang="en-US" dirty="0"/>
          </a:p>
        </p:txBody>
      </p:sp>
      <p:pic>
        <p:nvPicPr>
          <p:cNvPr id="3" name="Picture 2" descr="RIMT University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518816" y="0"/>
            <a:ext cx="1625184" cy="8943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Rectangle 3">
            <a:extLst>
              <a:ext uri="{FF2B5EF4-FFF2-40B4-BE49-F238E27FC236}"/>
            </a:extLst>
          </p:cNvPr>
          <p:cNvSpPr/>
          <p:nvPr/>
        </p:nvSpPr>
        <p:spPr>
          <a:xfrm>
            <a:off x="0" y="6492202"/>
            <a:ext cx="5703984" cy="365798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6651" tIns="48326" rIns="96651" bIns="48326"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GB" sz="1500" b="1" dirty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Concept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4724400" cy="4525963"/>
          </a:xfrm>
        </p:spPr>
        <p:txBody>
          <a:bodyPr>
            <a:normAutofit fontScale="92500" lnSpcReduction="10000"/>
          </a:bodyPr>
          <a:lstStyle/>
          <a:p>
            <a:pPr algn="just">
              <a:lnSpc>
                <a:spcPct val="150000"/>
              </a:lnSpc>
            </a:pPr>
            <a:r>
              <a:rPr lang="en-US" sz="1800" dirty="0" smtClean="0"/>
              <a:t>Techniques to transfer data in b/w different parts of a computer organization </a:t>
            </a:r>
            <a:r>
              <a:rPr lang="en-US" sz="1800" dirty="0" err="1" smtClean="0"/>
              <a:t>i.e</a:t>
            </a:r>
            <a:r>
              <a:rPr lang="en-US" sz="1800" dirty="0" smtClean="0"/>
              <a:t> microprocessor, memory an i/o devices</a:t>
            </a:r>
            <a:r>
              <a:rPr lang="en-US" dirty="0" smtClean="0"/>
              <a:t>.</a:t>
            </a:r>
          </a:p>
          <a:p>
            <a:pPr algn="just">
              <a:lnSpc>
                <a:spcPct val="150000"/>
              </a:lnSpc>
              <a:buNone/>
            </a:pPr>
            <a:r>
              <a:rPr lang="en-US" dirty="0" smtClean="0"/>
              <a:t>Need-</a:t>
            </a:r>
          </a:p>
          <a:p>
            <a:pPr algn="just">
              <a:lnSpc>
                <a:spcPct val="150000"/>
              </a:lnSpc>
            </a:pPr>
            <a:r>
              <a:rPr lang="en-US" sz="2000" dirty="0" smtClean="0"/>
              <a:t>More than one i/o device try to access microprocessor at the same time for data transfer.</a:t>
            </a:r>
          </a:p>
          <a:p>
            <a:pPr algn="just">
              <a:lnSpc>
                <a:spcPct val="150000"/>
              </a:lnSpc>
            </a:pPr>
            <a:r>
              <a:rPr lang="en-US" sz="2000" dirty="0" smtClean="0"/>
              <a:t>I/O device try to access memory device directly.</a:t>
            </a:r>
          </a:p>
          <a:p>
            <a:pPr algn="just">
              <a:lnSpc>
                <a:spcPct val="150000"/>
              </a:lnSpc>
            </a:pPr>
            <a:endParaRPr lang="en-US" dirty="0"/>
          </a:p>
        </p:txBody>
      </p:sp>
      <p:sp>
        <p:nvSpPr>
          <p:cNvPr id="4" name="Rounded Rectangle 3"/>
          <p:cNvSpPr/>
          <p:nvPr/>
        </p:nvSpPr>
        <p:spPr>
          <a:xfrm>
            <a:off x="5486400" y="1981200"/>
            <a:ext cx="1752600" cy="1143000"/>
          </a:xfrm>
          <a:prstGeom prst="round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Microprocessor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6096000" y="3962400"/>
            <a:ext cx="2209800" cy="5334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I/O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8077200" y="1600200"/>
            <a:ext cx="685800" cy="20574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wordArtVert" rtlCol="0" anchor="ctr"/>
          <a:lstStyle/>
          <a:p>
            <a:pPr algn="ctr"/>
            <a:r>
              <a:rPr lang="en-US" dirty="0" smtClean="0"/>
              <a:t>Memory</a:t>
            </a:r>
            <a:endParaRPr lang="en-US" dirty="0"/>
          </a:p>
        </p:txBody>
      </p:sp>
      <p:sp>
        <p:nvSpPr>
          <p:cNvPr id="7" name="Left-Right Arrow 6"/>
          <p:cNvSpPr/>
          <p:nvPr/>
        </p:nvSpPr>
        <p:spPr>
          <a:xfrm>
            <a:off x="7315200" y="2438400"/>
            <a:ext cx="685800" cy="381000"/>
          </a:xfrm>
          <a:prstGeom prst="leftRightArrow">
            <a:avLst/>
          </a:prstGeom>
          <a:ln/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Up-Down Arrow 7"/>
          <p:cNvSpPr/>
          <p:nvPr/>
        </p:nvSpPr>
        <p:spPr>
          <a:xfrm>
            <a:off x="6400800" y="3200400"/>
            <a:ext cx="381000" cy="609600"/>
          </a:xfrm>
          <a:prstGeom prst="upDownArrow">
            <a:avLst/>
          </a:prstGeom>
          <a:ln/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 descr="RIMT University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518816" y="0"/>
            <a:ext cx="1625184" cy="8943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Rectangle 9">
            <a:extLst>
              <a:ext uri="{FF2B5EF4-FFF2-40B4-BE49-F238E27FC236}"/>
            </a:extLst>
          </p:cNvPr>
          <p:cNvSpPr/>
          <p:nvPr/>
        </p:nvSpPr>
        <p:spPr>
          <a:xfrm>
            <a:off x="0" y="6492202"/>
            <a:ext cx="5703984" cy="365798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6651" tIns="48326" rIns="96651" bIns="48326"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GB" sz="1500" b="1" dirty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Techniques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Parallel Data Transfer-</a:t>
            </a:r>
          </a:p>
          <a:p>
            <a:pPr algn="just">
              <a:lnSpc>
                <a:spcPct val="150000"/>
              </a:lnSpc>
            </a:pPr>
            <a:r>
              <a:rPr lang="en-US" sz="2400" dirty="0" smtClean="0"/>
              <a:t>Parallel data transfer mechanism data is transferred all 8 bits at a time.</a:t>
            </a:r>
          </a:p>
          <a:p>
            <a:pPr algn="just">
              <a:lnSpc>
                <a:spcPct val="150000"/>
              </a:lnSpc>
            </a:pPr>
            <a:r>
              <a:rPr lang="en-US" sz="2400" dirty="0" smtClean="0"/>
              <a:t>Suitable whenever data is to be transmitted b/w nearby devices </a:t>
            </a:r>
            <a:r>
              <a:rPr lang="en-US" sz="2400" dirty="0" err="1" smtClean="0"/>
              <a:t>e.g</a:t>
            </a:r>
            <a:r>
              <a:rPr lang="en-US" sz="2400" dirty="0" smtClean="0"/>
              <a:t> computer &amp; printer.</a:t>
            </a:r>
          </a:p>
          <a:p>
            <a:pPr algn="just">
              <a:lnSpc>
                <a:spcPct val="150000"/>
              </a:lnSpc>
            </a:pPr>
            <a:r>
              <a:rPr lang="en-US" sz="2400" dirty="0" smtClean="0"/>
              <a:t>Data transfer rate is fast.</a:t>
            </a:r>
            <a:endParaRPr lang="en-US" sz="2400" dirty="0"/>
          </a:p>
        </p:txBody>
      </p:sp>
      <p:pic>
        <p:nvPicPr>
          <p:cNvPr id="4" name="Picture 3" descr="RIMT University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518816" y="0"/>
            <a:ext cx="1625184" cy="8943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>
            <a:extLst>
              <a:ext uri="{FF2B5EF4-FFF2-40B4-BE49-F238E27FC236}"/>
            </a:extLst>
          </p:cNvPr>
          <p:cNvSpPr/>
          <p:nvPr/>
        </p:nvSpPr>
        <p:spPr>
          <a:xfrm>
            <a:off x="0" y="6492202"/>
            <a:ext cx="5703984" cy="365798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6651" tIns="48326" rIns="96651" bIns="48326"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GB" sz="1500" b="1" dirty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Serial Data Transfer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Data is transferred serially on single line.</a:t>
            </a:r>
          </a:p>
          <a:p>
            <a:r>
              <a:rPr lang="en-US" dirty="0" smtClean="0"/>
              <a:t>One bit of data is transferred each time.</a:t>
            </a:r>
          </a:p>
          <a:p>
            <a:r>
              <a:rPr lang="en-US" dirty="0" smtClean="0"/>
              <a:t>Transfer rate is slow.</a:t>
            </a:r>
            <a:endParaRPr lang="en-US" dirty="0"/>
          </a:p>
        </p:txBody>
      </p:sp>
      <p:pic>
        <p:nvPicPr>
          <p:cNvPr id="4" name="Picture 3" descr="RIMT University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518816" y="0"/>
            <a:ext cx="1625184" cy="8943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>
            <a:extLst>
              <a:ext uri="{FF2B5EF4-FFF2-40B4-BE49-F238E27FC236}"/>
            </a:extLst>
          </p:cNvPr>
          <p:cNvSpPr/>
          <p:nvPr/>
        </p:nvSpPr>
        <p:spPr>
          <a:xfrm>
            <a:off x="0" y="6492202"/>
            <a:ext cx="5703984" cy="365798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6651" tIns="48326" rIns="96651" bIns="48326"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GB" sz="1500" b="1" dirty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Asynchronous Data Transfer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When speed of peripheral is not constant &amp; unpredictable.</a:t>
            </a:r>
          </a:p>
          <a:p>
            <a:pPr algn="just"/>
            <a:r>
              <a:rPr lang="en-US" dirty="0" smtClean="0"/>
              <a:t>Microprocessor executes instructions only when the peripheral devices is ready to accept or supply data.</a:t>
            </a:r>
          </a:p>
          <a:p>
            <a:pPr algn="just"/>
            <a:r>
              <a:rPr lang="en-US" dirty="0" smtClean="0"/>
              <a:t>Microprocessor reads the content of status register to check whether the device is ready or not.</a:t>
            </a:r>
          </a:p>
          <a:p>
            <a:endParaRPr lang="en-US" dirty="0"/>
          </a:p>
        </p:txBody>
      </p:sp>
      <p:pic>
        <p:nvPicPr>
          <p:cNvPr id="4" name="Picture 3" descr="RIMT University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518816" y="0"/>
            <a:ext cx="1625184" cy="8943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>
            <a:extLst>
              <a:ext uri="{FF2B5EF4-FFF2-40B4-BE49-F238E27FC236}"/>
            </a:extLst>
          </p:cNvPr>
          <p:cNvSpPr/>
          <p:nvPr/>
        </p:nvSpPr>
        <p:spPr>
          <a:xfrm>
            <a:off x="0" y="6492202"/>
            <a:ext cx="5703984" cy="365798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6651" tIns="48326" rIns="96651" bIns="48326"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GB" sz="1500" b="1" dirty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Synchronous Data Transfer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50000"/>
              </a:lnSpc>
            </a:pPr>
            <a:r>
              <a:rPr lang="en-US" dirty="0" smtClean="0"/>
              <a:t>When the speed of peripheral is equal to the speed of microprocessor.</a:t>
            </a:r>
          </a:p>
          <a:p>
            <a:pPr algn="just">
              <a:lnSpc>
                <a:spcPct val="150000"/>
              </a:lnSpc>
            </a:pPr>
            <a:r>
              <a:rPr lang="en-US" dirty="0" smtClean="0"/>
              <a:t>Microprocessor reads or write the data from an I/O port  without checking whether the peripheral device is ready or not.</a:t>
            </a:r>
            <a:endParaRPr lang="en-US" dirty="0"/>
          </a:p>
        </p:txBody>
      </p:sp>
      <p:pic>
        <p:nvPicPr>
          <p:cNvPr id="4" name="Picture 3" descr="RIMT University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518816" y="0"/>
            <a:ext cx="1625184" cy="8943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>
            <a:extLst>
              <a:ext uri="{FF2B5EF4-FFF2-40B4-BE49-F238E27FC236}"/>
            </a:extLst>
          </p:cNvPr>
          <p:cNvSpPr/>
          <p:nvPr/>
        </p:nvSpPr>
        <p:spPr>
          <a:xfrm>
            <a:off x="0" y="6492202"/>
            <a:ext cx="5703984" cy="365798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6651" tIns="48326" rIns="96651" bIns="48326"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GB" sz="1500" b="1" dirty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</TotalTime>
  <Words>235</Words>
  <Application>Microsoft Office PowerPoint</Application>
  <PresentationFormat>On-screen Show (4:3)</PresentationFormat>
  <Paragraphs>36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    Computer Peripherals and Interfaces BTCS-3505    </vt:lpstr>
      <vt:lpstr>Data Transfer Techniques</vt:lpstr>
      <vt:lpstr>Concept</vt:lpstr>
      <vt:lpstr>Techniques</vt:lpstr>
      <vt:lpstr>Serial Data Transfer</vt:lpstr>
      <vt:lpstr>Asynchronous Data Transfer</vt:lpstr>
      <vt:lpstr>Synchronous Data Transfer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Data Transfer Techniques</dc:title>
  <dc:creator>Intel</dc:creator>
  <cp:lastModifiedBy>Admin</cp:lastModifiedBy>
  <cp:revision>9</cp:revision>
  <dcterms:created xsi:type="dcterms:W3CDTF">2022-10-31T16:07:25Z</dcterms:created>
  <dcterms:modified xsi:type="dcterms:W3CDTF">2023-06-23T09:01:58Z</dcterms:modified>
</cp:coreProperties>
</file>