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2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91" r:id="rId12"/>
    <p:sldId id="390" r:id="rId13"/>
    <p:sldId id="389" r:id="rId14"/>
    <p:sldId id="392" r:id="rId15"/>
    <p:sldId id="393" r:id="rId16"/>
    <p:sldId id="394" r:id="rId17"/>
    <p:sldId id="395" r:id="rId18"/>
    <p:sldId id="396" r:id="rId19"/>
    <p:sldId id="3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41"/>
    <p:restoredTop sz="94729"/>
  </p:normalViewPr>
  <p:slideViewPr>
    <p:cSldViewPr>
      <p:cViewPr>
        <p:scale>
          <a:sx n="60" d="100"/>
          <a:sy n="60" d="100"/>
        </p:scale>
        <p:origin x="-912" y="-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67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Engineering Mathematics</a:t>
            </a:r>
            <a:r>
              <a:rPr lang="en-IN" sz="53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-I </a:t>
            </a:r>
            <a:r>
              <a:rPr lang="en-IN" sz="5300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(</a:t>
            </a:r>
            <a:r>
              <a:rPr lang="en-IN" sz="53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BMAT-1111)</a:t>
            </a:r>
            <a:r>
              <a:rPr lang="en-IN" b="1" dirty="0"/>
              <a:t/>
            </a:r>
            <a:br>
              <a:rPr lang="en-IN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572000"/>
            <a:ext cx="462615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7100" dirty="0"/>
              <a:t>Prepared by: Sachin Syan</a:t>
            </a:r>
            <a:r>
              <a:rPr lang="en-US" sz="7100" dirty="0"/>
              <a:t/>
            </a:r>
            <a:br>
              <a:rPr lang="en-US" sz="71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819400"/>
            <a:ext cx="6248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>
                <a:solidFill>
                  <a:srgbClr val="7030A0"/>
                </a:solidFill>
                <a:latin typeface="+mn-lt"/>
              </a:rPr>
            </a:br>
            <a:r>
              <a:rPr lang="en-US" sz="12800" dirty="0">
                <a:latin typeface="+mn-lt"/>
              </a:rPr>
              <a:t>Course Name: </a:t>
            </a:r>
            <a:r>
              <a:rPr lang="en-IN" sz="12800" dirty="0" smtClean="0">
                <a:latin typeface="+mn-lt"/>
              </a:rPr>
              <a:t>B.Tech (CSE)</a:t>
            </a:r>
            <a:r>
              <a:rPr lang="en-US" sz="12800" dirty="0">
                <a:latin typeface="+mn-lt"/>
              </a:rPr>
              <a:t/>
            </a:r>
            <a:br>
              <a:rPr lang="en-US" sz="12800" dirty="0">
                <a:latin typeface="+mn-lt"/>
              </a:rPr>
            </a:br>
            <a:r>
              <a:rPr lang="en-US" sz="12800" dirty="0">
                <a:latin typeface="+mn-lt"/>
              </a:rPr>
              <a:t>Semester:</a:t>
            </a:r>
            <a:r>
              <a:rPr lang="en-IN" sz="12800" dirty="0">
                <a:latin typeface="+mn-lt"/>
              </a:rPr>
              <a:t> </a:t>
            </a:r>
            <a:r>
              <a:rPr lang="en-IN" sz="12800" dirty="0" smtClean="0">
                <a:latin typeface="+mn-lt"/>
              </a:rPr>
              <a:t>Ist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4799" y="-152400"/>
            <a:ext cx="4527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</a:rPr>
              <a:t>Complex Numbers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bright="-18000" contrast="21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056872"/>
            <a:ext cx="9144000" cy="450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-7441"/>
            <a:ext cx="6596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</a:rPr>
              <a:t>Roots of Complex Numbers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lum bright="-18000" contrast="21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914400"/>
            <a:ext cx="10058400" cy="34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1000"/>
          </a:blip>
          <a:srcRect t="3"/>
          <a:stretch>
            <a:fillRect/>
          </a:stretch>
        </p:blipFill>
        <p:spPr bwMode="auto">
          <a:xfrm>
            <a:off x="1447800" y="1371600"/>
            <a:ext cx="7040880" cy="35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lum bright="-22000" contrast="51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915465"/>
            <a:ext cx="1188720" cy="4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47000"/>
          </a:blip>
          <a:srcRect/>
          <a:stretch>
            <a:fillRect/>
          </a:stretch>
        </p:blipFill>
        <p:spPr bwMode="auto">
          <a:xfrm>
            <a:off x="1447800" y="2057386"/>
            <a:ext cx="8961120" cy="148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51000"/>
          </a:blip>
          <a:srcRect/>
          <a:stretch>
            <a:fillRect/>
          </a:stretch>
        </p:blipFill>
        <p:spPr bwMode="auto">
          <a:xfrm>
            <a:off x="685800" y="1981200"/>
            <a:ext cx="548640" cy="35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lum bright="-33000" contrast="4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907"/>
          <a:stretch>
            <a:fillRect/>
          </a:stretch>
        </p:blipFill>
        <p:spPr bwMode="auto">
          <a:xfrm>
            <a:off x="1203960" y="3668723"/>
            <a:ext cx="10607040" cy="181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-7441"/>
            <a:ext cx="6596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</a:rPr>
              <a:t>Roots of Complex Numbers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47000"/>
          </a:blip>
          <a:srcRect/>
          <a:stretch>
            <a:fillRect/>
          </a:stretch>
        </p:blipFill>
        <p:spPr bwMode="auto">
          <a:xfrm>
            <a:off x="1295399" y="685800"/>
            <a:ext cx="7863840" cy="398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lum bright="-33000" contrast="4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419600"/>
            <a:ext cx="9966960" cy="183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-7441"/>
            <a:ext cx="6596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</a:rPr>
              <a:t>Roots of Complex Numbers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lum bright="-22000" contrast="51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914400"/>
            <a:ext cx="1280160" cy="49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51000"/>
          </a:blip>
          <a:srcRect/>
          <a:stretch>
            <a:fillRect/>
          </a:stretch>
        </p:blipFill>
        <p:spPr bwMode="auto">
          <a:xfrm>
            <a:off x="685800" y="1524000"/>
            <a:ext cx="548640" cy="35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lum bright="-33000" contrast="4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915570"/>
            <a:ext cx="822960" cy="42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lum bright="-33000" contrast="4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878"/>
          <a:stretch>
            <a:fillRect/>
          </a:stretch>
        </p:blipFill>
        <p:spPr bwMode="auto">
          <a:xfrm>
            <a:off x="2164080" y="976424"/>
            <a:ext cx="4114800" cy="31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47000"/>
          </a:blip>
          <a:srcRect/>
          <a:stretch>
            <a:fillRect/>
          </a:stretch>
        </p:blipFill>
        <p:spPr bwMode="auto">
          <a:xfrm>
            <a:off x="1371600" y="1563895"/>
            <a:ext cx="6217920" cy="35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lum bright="-33000" contrast="4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2074" y="1981190"/>
            <a:ext cx="8686800" cy="240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47000"/>
          </a:blip>
          <a:srcRect/>
          <a:stretch>
            <a:fillRect/>
          </a:stretch>
        </p:blipFill>
        <p:spPr bwMode="auto">
          <a:xfrm>
            <a:off x="2971800" y="4571993"/>
            <a:ext cx="5212080" cy="151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47000"/>
          </a:blip>
          <a:srcRect/>
          <a:stretch>
            <a:fillRect/>
          </a:stretch>
        </p:blipFill>
        <p:spPr bwMode="auto">
          <a:xfrm>
            <a:off x="1112520" y="834491"/>
            <a:ext cx="9784080" cy="305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-7441"/>
            <a:ext cx="6596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</a:rPr>
              <a:t>Roots of Complex Numbers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5000" contrast="47000"/>
          </a:blip>
          <a:srcRect t="29464" r="20139" b="1162"/>
          <a:stretch>
            <a:fillRect/>
          </a:stretch>
        </p:blipFill>
        <p:spPr bwMode="auto">
          <a:xfrm>
            <a:off x="1066800" y="3949281"/>
            <a:ext cx="8503920" cy="207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7442"/>
            <a:ext cx="10515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i="1" dirty="0" smtClean="0">
                <a:latin typeface="Times New Roman" pitchFamily="18" charset="0"/>
              </a:rPr>
              <a:t>Express Cos</a:t>
            </a:r>
            <a:r>
              <a:rPr lang="en-US" sz="2700" b="1" i="1" baseline="30000" dirty="0" smtClean="0">
                <a:latin typeface="Times New Roman" pitchFamily="18" charset="0"/>
              </a:rPr>
              <a:t>n </a:t>
            </a:r>
            <a:r>
              <a:rPr lang="en-US" sz="2700" b="1" i="1" dirty="0" smtClean="0">
                <a:latin typeface="Times New Roman" pitchFamily="18" charset="0"/>
                <a:sym typeface="Symbol"/>
              </a:rPr>
              <a:t> and </a:t>
            </a:r>
            <a:r>
              <a:rPr lang="en-US" sz="2700" b="1" i="1" dirty="0" smtClean="0">
                <a:latin typeface="Times New Roman" pitchFamily="18" charset="0"/>
              </a:rPr>
              <a:t>Sin</a:t>
            </a:r>
            <a:r>
              <a:rPr lang="en-US" sz="2700" b="1" i="1" baseline="30000" dirty="0" smtClean="0">
                <a:latin typeface="Times New Roman" pitchFamily="18" charset="0"/>
              </a:rPr>
              <a:t>n </a:t>
            </a:r>
            <a:r>
              <a:rPr lang="en-US" sz="2700" b="1" i="1" dirty="0" smtClean="0">
                <a:latin typeface="Times New Roman" pitchFamily="18" charset="0"/>
                <a:sym typeface="Symbol"/>
              </a:rPr>
              <a:t> </a:t>
            </a:r>
            <a:r>
              <a:rPr lang="en-US" sz="2700" b="1" i="1" dirty="0" smtClean="0">
                <a:latin typeface="Times New Roman" pitchFamily="18" charset="0"/>
                <a:sym typeface="Symbol"/>
              </a:rPr>
              <a:t> </a:t>
            </a:r>
            <a:r>
              <a:rPr lang="en-US" sz="2700" b="1" i="1" dirty="0" smtClean="0">
                <a:latin typeface="Times New Roman" pitchFamily="18" charset="0"/>
                <a:sym typeface="Symbol"/>
              </a:rPr>
              <a:t>in </a:t>
            </a:r>
            <a:r>
              <a:rPr lang="en-US" sz="2700" b="1" i="1" dirty="0" smtClean="0">
                <a:latin typeface="Times New Roman" pitchFamily="18" charset="0"/>
                <a:sym typeface="Symbol"/>
              </a:rPr>
              <a:t>terms of  </a:t>
            </a:r>
            <a:r>
              <a:rPr lang="en-US" sz="2700" b="1" i="1" dirty="0" smtClean="0">
                <a:latin typeface="Times New Roman" pitchFamily="18" charset="0"/>
                <a:sym typeface="Symbol"/>
              </a:rPr>
              <a:t>cosine or sine </a:t>
            </a:r>
            <a:r>
              <a:rPr lang="en-US" sz="2700" b="1" i="1" dirty="0" smtClean="0">
                <a:latin typeface="Times New Roman" pitchFamily="18" charset="0"/>
                <a:sym typeface="Symbol"/>
              </a:rPr>
              <a:t>of multiples of </a:t>
            </a:r>
            <a:endParaRPr lang="en-US" sz="2700" b="1" i="1" dirty="0" smtClean="0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33000" contrast="4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57200"/>
            <a:ext cx="9144000" cy="59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47000"/>
          </a:blip>
          <a:srcRect/>
          <a:stretch>
            <a:fillRect/>
          </a:stretch>
        </p:blipFill>
        <p:spPr bwMode="auto">
          <a:xfrm>
            <a:off x="670560" y="1023937"/>
            <a:ext cx="923544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lum bright="-33000" contrast="4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13" r="43590" b="12275"/>
          <a:stretch>
            <a:fillRect/>
          </a:stretch>
        </p:blipFill>
        <p:spPr bwMode="auto">
          <a:xfrm>
            <a:off x="1143000" y="1676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47000"/>
          </a:blip>
          <a:srcRect/>
          <a:stretch>
            <a:fillRect/>
          </a:stretch>
        </p:blipFill>
        <p:spPr bwMode="auto">
          <a:xfrm>
            <a:off x="152400" y="2666999"/>
            <a:ext cx="5669280" cy="36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47000"/>
          </a:blip>
          <a:srcRect/>
          <a:stretch>
            <a:fillRect/>
          </a:stretch>
        </p:blipFill>
        <p:spPr bwMode="auto">
          <a:xfrm>
            <a:off x="792480" y="3124195"/>
            <a:ext cx="10332720" cy="316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47000"/>
          </a:blip>
          <a:srcRect l="52721" t="66879" b="2253"/>
          <a:stretch>
            <a:fillRect/>
          </a:stretch>
        </p:blipFill>
        <p:spPr bwMode="auto">
          <a:xfrm>
            <a:off x="5562600" y="1823869"/>
            <a:ext cx="3200400" cy="6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47000"/>
          </a:blip>
          <a:srcRect l="13265" t="30867" r="57823" b="33121"/>
          <a:stretch>
            <a:fillRect/>
          </a:stretch>
        </p:blipFill>
        <p:spPr bwMode="auto">
          <a:xfrm>
            <a:off x="3429000" y="1723912"/>
            <a:ext cx="1920240" cy="7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lum bright="-33000" contrast="4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" y="1981200"/>
            <a:ext cx="365760" cy="32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lum bright="-33000" contrast="4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846" b="12275"/>
          <a:stretch>
            <a:fillRect/>
          </a:stretch>
        </p:blipFill>
        <p:spPr bwMode="auto">
          <a:xfrm>
            <a:off x="8839200" y="175260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744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</a:rPr>
              <a:t>Express Cos</a:t>
            </a:r>
            <a:r>
              <a:rPr lang="en-US" sz="3600" b="1" i="1" baseline="30000" dirty="0" smtClean="0">
                <a:latin typeface="Times New Roman" pitchFamily="18" charset="0"/>
              </a:rPr>
              <a:t>n </a:t>
            </a:r>
            <a:r>
              <a:rPr lang="en-US" sz="3600" b="1" i="1" dirty="0" smtClean="0">
                <a:latin typeface="Times New Roman" pitchFamily="18" charset="0"/>
                <a:sym typeface="Symbol"/>
              </a:rPr>
              <a:t> in terms of  cosine of multiples of </a:t>
            </a:r>
            <a:endParaRPr lang="en-US" sz="3600" b="1" i="1" dirty="0" smtClean="0"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-33000" contrast="4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914387"/>
            <a:ext cx="7498080" cy="40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981200" y="9144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47000"/>
          </a:blip>
          <a:srcRect/>
          <a:stretch>
            <a:fillRect/>
          </a:stretch>
        </p:blipFill>
        <p:spPr bwMode="auto">
          <a:xfrm>
            <a:off x="1219200" y="1295400"/>
            <a:ext cx="9235440" cy="275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lum bright="-33000" contrast="4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886200"/>
            <a:ext cx="9235440" cy="230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744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</a:rPr>
              <a:t>Express Cos</a:t>
            </a:r>
            <a:r>
              <a:rPr lang="en-US" sz="3600" b="1" i="1" baseline="30000" dirty="0" smtClean="0">
                <a:latin typeface="Times New Roman" pitchFamily="18" charset="0"/>
              </a:rPr>
              <a:t>n </a:t>
            </a:r>
            <a:r>
              <a:rPr lang="en-US" sz="3600" b="1" i="1" dirty="0" smtClean="0">
                <a:latin typeface="Times New Roman" pitchFamily="18" charset="0"/>
                <a:sym typeface="Symbol"/>
              </a:rPr>
              <a:t> in terms of  cosine of multiples of </a:t>
            </a:r>
            <a:endParaRPr lang="en-US" sz="3600" b="1" i="1" dirty="0" smtClean="0"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-33000" contrast="4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799" y="1417117"/>
            <a:ext cx="10241280" cy="361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744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smtClean="0">
                <a:latin typeface="Times New Roman" pitchFamily="18" charset="0"/>
              </a:rPr>
              <a:t>Express Sin</a:t>
            </a:r>
            <a:r>
              <a:rPr lang="en-US" sz="3600" b="1" i="1" baseline="30000" smtClean="0">
                <a:latin typeface="Times New Roman" pitchFamily="18" charset="0"/>
              </a:rPr>
              <a:t>n </a:t>
            </a:r>
            <a:r>
              <a:rPr lang="en-US" sz="3600" b="1" i="1" dirty="0" smtClean="0">
                <a:latin typeface="Times New Roman" pitchFamily="18" charset="0"/>
                <a:sym typeface="Symbol"/>
              </a:rPr>
              <a:t> in terms </a:t>
            </a:r>
            <a:r>
              <a:rPr lang="en-US" sz="3600" b="1" i="1" smtClean="0">
                <a:latin typeface="Times New Roman" pitchFamily="18" charset="0"/>
                <a:sym typeface="Symbol"/>
              </a:rPr>
              <a:t>of  sine </a:t>
            </a:r>
            <a:r>
              <a:rPr lang="en-US" sz="3600" b="1" i="1" dirty="0" smtClean="0">
                <a:latin typeface="Times New Roman" pitchFamily="18" charset="0"/>
                <a:sym typeface="Symbol"/>
              </a:rPr>
              <a:t>of multiples of </a:t>
            </a:r>
            <a:endParaRPr lang="en-US" sz="3600" b="1" i="1" dirty="0" smtClean="0"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47000"/>
          </a:blip>
          <a:srcRect/>
          <a:stretch>
            <a:fillRect/>
          </a:stretch>
        </p:blipFill>
        <p:spPr bwMode="auto">
          <a:xfrm>
            <a:off x="472440" y="685798"/>
            <a:ext cx="9418320" cy="590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133600" y="762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Topics Discussed in Next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Expansion of Express </a:t>
            </a:r>
            <a:r>
              <a:rPr lang="en-US" sz="2800" dirty="0" smtClean="0"/>
              <a:t>Cos</a:t>
            </a:r>
            <a:r>
              <a:rPr lang="en-US" sz="2800" baseline="30000" dirty="0" smtClean="0"/>
              <a:t> </a:t>
            </a:r>
            <a:r>
              <a:rPr lang="en-US" sz="2800" dirty="0" smtClean="0">
                <a:sym typeface="Symbol"/>
              </a:rPr>
              <a:t>n </a:t>
            </a:r>
            <a:r>
              <a:rPr lang="en-US" sz="2800" dirty="0" smtClean="0">
                <a:sym typeface="Symbol"/>
              </a:rPr>
              <a:t>and </a:t>
            </a:r>
            <a:r>
              <a:rPr lang="en-US" sz="2800" dirty="0" smtClean="0"/>
              <a:t>Sin</a:t>
            </a:r>
            <a:r>
              <a:rPr lang="en-US" sz="2800" baseline="30000" dirty="0" smtClean="0"/>
              <a:t> </a:t>
            </a:r>
            <a:r>
              <a:rPr lang="en-US" sz="2800" dirty="0" smtClean="0">
                <a:sym typeface="Symbol"/>
              </a:rPr>
              <a:t>n</a:t>
            </a:r>
            <a:r>
              <a:rPr lang="en-US" sz="2800" dirty="0" smtClean="0">
                <a:sym typeface="Symbol"/>
              </a:rPr>
              <a:t></a:t>
            </a:r>
          </a:p>
          <a:p>
            <a:r>
              <a:rPr lang="en-US" sz="2800" dirty="0" smtClean="0"/>
              <a:t>Expansion of Express t</a:t>
            </a:r>
            <a:r>
              <a:rPr lang="en-US" sz="2800" dirty="0" smtClean="0"/>
              <a:t>an</a:t>
            </a:r>
            <a:r>
              <a:rPr lang="en-US" sz="2800" baseline="30000" dirty="0" smtClean="0"/>
              <a:t> </a:t>
            </a:r>
            <a:r>
              <a:rPr lang="en-US" sz="2800" dirty="0" smtClean="0">
                <a:sym typeface="Symbol"/>
              </a:rPr>
              <a:t>n </a:t>
            </a:r>
            <a:endParaRPr lang="en-US" sz="2800" dirty="0" smtClean="0">
              <a:sym typeface="Symbol"/>
            </a:endParaRPr>
          </a:p>
          <a:p>
            <a:r>
              <a:rPr lang="en-US" sz="2800" dirty="0" smtClean="0"/>
              <a:t>Expansion of Express </a:t>
            </a:r>
            <a:r>
              <a:rPr lang="en-US" sz="2800" dirty="0" smtClean="0"/>
              <a:t>tan</a:t>
            </a:r>
            <a:r>
              <a:rPr lang="en-US" sz="2800" baseline="30000" dirty="0" smtClean="0"/>
              <a:t> </a:t>
            </a:r>
            <a:r>
              <a:rPr lang="en-US" sz="2800" dirty="0" smtClean="0">
                <a:sym typeface="Symbol"/>
              </a:rPr>
              <a:t>(</a:t>
            </a:r>
            <a:r>
              <a:rPr lang="en-US" sz="2800" baseline="-25000" dirty="0" smtClean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+ 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+ </a:t>
            </a:r>
            <a:r>
              <a:rPr lang="en-US" sz="2800" baseline="-25000" dirty="0" smtClean="0">
                <a:sym typeface="Symbol"/>
              </a:rPr>
              <a:t>3</a:t>
            </a:r>
            <a:r>
              <a:rPr lang="en-US" sz="2800" dirty="0" smtClean="0">
                <a:sym typeface="Symbol"/>
              </a:rPr>
              <a:t> + …+ </a:t>
            </a:r>
            <a:r>
              <a:rPr lang="en-US" sz="2800" baseline="-25000" dirty="0" smtClean="0">
                <a:sym typeface="Symbol"/>
              </a:rPr>
              <a:t>n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)</a:t>
            </a:r>
          </a:p>
          <a:p>
            <a:r>
              <a:rPr lang="en-US" sz="2800" dirty="0" smtClean="0">
                <a:sym typeface="Symbol"/>
              </a:rPr>
              <a:t>Exponential Function of a Complex Variable</a:t>
            </a:r>
          </a:p>
          <a:p>
            <a:r>
              <a:rPr lang="en-US" sz="2800" dirty="0" smtClean="0">
                <a:sym typeface="Symbol"/>
              </a:rPr>
              <a:t>Circular Functions </a:t>
            </a:r>
            <a:r>
              <a:rPr lang="en-US" sz="2800" dirty="0" smtClean="0">
                <a:sym typeface="Symbol"/>
              </a:rPr>
              <a:t>of a Complex Variable</a:t>
            </a:r>
          </a:p>
          <a:p>
            <a:endParaRPr lang="en-US" sz="2800" dirty="0" smtClean="0">
              <a:sym typeface="Symbol"/>
            </a:endParaRPr>
          </a:p>
          <a:p>
            <a:endParaRPr lang="en-US" sz="2800" dirty="0" smtClean="0">
              <a:sym typeface="Symbol"/>
            </a:endParaRPr>
          </a:p>
          <a:p>
            <a:endParaRPr lang="en-US" sz="2800" dirty="0" smtClean="0"/>
          </a:p>
          <a:p>
            <a:endParaRPr lang="en-US" sz="2800" dirty="0" smtClean="0">
              <a:effectLst/>
            </a:endParaRPr>
          </a:p>
          <a:p>
            <a:endParaRPr lang="en-US" sz="2800" dirty="0" smtClean="0">
              <a:effectLst/>
            </a:endParaRPr>
          </a:p>
          <a:p>
            <a:endParaRPr lang="el-GR" sz="2800" dirty="0">
              <a:effectLst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xmlns="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Topic Discussed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C7AE05A-CAD6-9F1B-B287-C9EBF9BB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1"/>
            <a:ext cx="11582400" cy="3886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4000" b="1" dirty="0" smtClean="0"/>
              <a:t>Complex Numbers and Elementary Functions of Complex Variable</a:t>
            </a:r>
            <a:endParaRPr lang="en-US" sz="4000" b="1" dirty="0" smtClean="0"/>
          </a:p>
          <a:p>
            <a:r>
              <a:rPr lang="en-US" sz="4000" dirty="0" smtClean="0"/>
              <a:t>Complex Numbers</a:t>
            </a:r>
            <a:endParaRPr lang="en-US" sz="4000" dirty="0" smtClean="0"/>
          </a:p>
          <a:p>
            <a:r>
              <a:rPr lang="en-US" sz="4000" dirty="0" smtClean="0"/>
              <a:t>De-Moivre’s Theorem</a:t>
            </a:r>
          </a:p>
          <a:p>
            <a:r>
              <a:rPr lang="en-US" sz="4000" dirty="0" smtClean="0"/>
              <a:t>Roots of complex numbers</a:t>
            </a:r>
            <a:endParaRPr lang="en-US" sz="4000" dirty="0" smtClean="0"/>
          </a:p>
          <a:p>
            <a:r>
              <a:rPr lang="en-US" sz="4000" dirty="0" smtClean="0"/>
              <a:t>Express Cos</a:t>
            </a:r>
            <a:r>
              <a:rPr lang="en-US" sz="4000" baseline="30000" dirty="0" smtClean="0"/>
              <a:t>n </a:t>
            </a:r>
            <a:r>
              <a:rPr lang="en-US" sz="4000" dirty="0" smtClean="0">
                <a:sym typeface="Symbol"/>
              </a:rPr>
              <a:t> </a:t>
            </a:r>
            <a:r>
              <a:rPr lang="en-US" sz="4000" dirty="0" smtClean="0">
                <a:sym typeface="Symbol"/>
              </a:rPr>
              <a:t>in </a:t>
            </a:r>
            <a:r>
              <a:rPr lang="en-US" sz="4000" dirty="0" smtClean="0">
                <a:sym typeface="Symbol"/>
              </a:rPr>
              <a:t>terms of  </a:t>
            </a:r>
            <a:r>
              <a:rPr lang="en-US" sz="4000" dirty="0" smtClean="0">
                <a:sym typeface="Symbol"/>
              </a:rPr>
              <a:t>cosine </a:t>
            </a:r>
            <a:r>
              <a:rPr lang="en-US" sz="4000" dirty="0" smtClean="0">
                <a:sym typeface="Symbol"/>
              </a:rPr>
              <a:t>of multiples of </a:t>
            </a:r>
            <a:endParaRPr lang="en-US" sz="4000" dirty="0" smtClean="0"/>
          </a:p>
          <a:p>
            <a:r>
              <a:rPr lang="en-US" sz="4000" dirty="0" smtClean="0"/>
              <a:t>Express </a:t>
            </a:r>
            <a:r>
              <a:rPr lang="en-US" sz="4000" dirty="0" smtClean="0"/>
              <a:t>Sin</a:t>
            </a:r>
            <a:r>
              <a:rPr lang="en-US" sz="4000" baseline="30000" dirty="0" smtClean="0"/>
              <a:t>n </a:t>
            </a:r>
            <a:r>
              <a:rPr lang="en-US" sz="4000" dirty="0" smtClean="0">
                <a:sym typeface="Symbol"/>
              </a:rPr>
              <a:t>  in terms of </a:t>
            </a:r>
            <a:r>
              <a:rPr lang="en-US" sz="4000" dirty="0" smtClean="0">
                <a:sym typeface="Symbol"/>
              </a:rPr>
              <a:t>sine </a:t>
            </a:r>
            <a:r>
              <a:rPr lang="en-US" sz="4000" dirty="0" smtClean="0">
                <a:sym typeface="Symbol"/>
              </a:rPr>
              <a:t>of multiples of </a:t>
            </a:r>
            <a:r>
              <a:rPr lang="en-US" sz="4000" dirty="0" smtClean="0">
                <a:sym typeface="Symbol"/>
              </a:rPr>
              <a:t></a:t>
            </a:r>
            <a:endParaRPr lang="en-IN" sz="6000" dirty="0" smtClean="0"/>
          </a:p>
          <a:p>
            <a:endParaRPr lang="en-IN" sz="6000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4799" y="152400"/>
            <a:ext cx="4527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</a:rPr>
              <a:t>Complex Numbers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51000"/>
          </a:blip>
          <a:srcRect/>
          <a:stretch>
            <a:fillRect/>
          </a:stretch>
        </p:blipFill>
        <p:spPr bwMode="auto">
          <a:xfrm>
            <a:off x="609599" y="1066795"/>
            <a:ext cx="3566160" cy="4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8000" contrast="61000"/>
          </a:blip>
          <a:srcRect/>
          <a:stretch>
            <a:fillRect/>
          </a:stretch>
        </p:blipFill>
        <p:spPr bwMode="auto">
          <a:xfrm>
            <a:off x="228600" y="1698638"/>
            <a:ext cx="11795760" cy="34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4799" y="152400"/>
            <a:ext cx="4527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</a:rPr>
              <a:t>Complex Numbers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22000" contrast="51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599" y="1142991"/>
            <a:ext cx="4389120" cy="46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9000" contrast="70000"/>
          </a:blip>
          <a:srcRect/>
          <a:stretch>
            <a:fillRect/>
          </a:stretch>
        </p:blipFill>
        <p:spPr bwMode="auto">
          <a:xfrm>
            <a:off x="914399" y="1676400"/>
            <a:ext cx="6126480" cy="46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51000"/>
          </a:blip>
          <a:srcRect/>
          <a:stretch>
            <a:fillRect/>
          </a:stretch>
        </p:blipFill>
        <p:spPr bwMode="auto">
          <a:xfrm>
            <a:off x="685799" y="2285991"/>
            <a:ext cx="4297680" cy="4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lum bright="-49000" contrast="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819383"/>
            <a:ext cx="11247120" cy="286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4799" y="152400"/>
            <a:ext cx="4527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</a:rPr>
              <a:t>Complex Numbers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51000"/>
          </a:blip>
          <a:srcRect/>
          <a:stretch>
            <a:fillRect/>
          </a:stretch>
        </p:blipFill>
        <p:spPr bwMode="auto">
          <a:xfrm>
            <a:off x="609600" y="914400"/>
            <a:ext cx="4480560" cy="39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lum bright="-53000" contrast="6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40535"/>
            <a:ext cx="11338560" cy="41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3000" contrast="67000"/>
          </a:blip>
          <a:srcRect/>
          <a:stretch>
            <a:fillRect/>
          </a:stretch>
        </p:blipFill>
        <p:spPr bwMode="auto">
          <a:xfrm>
            <a:off x="533400" y="1828800"/>
            <a:ext cx="8138160" cy="35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lum bright="-53000" contrast="6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209800"/>
            <a:ext cx="3017520" cy="3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3000" contrast="67000"/>
          </a:blip>
          <a:srcRect/>
          <a:stretch>
            <a:fillRect/>
          </a:stretch>
        </p:blipFill>
        <p:spPr bwMode="auto">
          <a:xfrm>
            <a:off x="502920" y="2590797"/>
            <a:ext cx="6583680" cy="38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lum bright="-53000" contrast="6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048000"/>
            <a:ext cx="4480560" cy="313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4799" y="-152400"/>
            <a:ext cx="4527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</a:rPr>
              <a:t>Complex Numbers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-22000" contrast="51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614138"/>
            <a:ext cx="5577840" cy="4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lum bright="-53000" contrast="67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8520" y="1143000"/>
            <a:ext cx="4297680" cy="515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4799" y="-152400"/>
            <a:ext cx="4527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</a:rPr>
              <a:t>Complex Numbers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51000"/>
          </a:blip>
          <a:srcRect/>
          <a:stretch>
            <a:fillRect/>
          </a:stretch>
        </p:blipFill>
        <p:spPr bwMode="auto">
          <a:xfrm>
            <a:off x="685799" y="685795"/>
            <a:ext cx="3749040" cy="41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6000" contrast="50000"/>
          </a:blip>
          <a:srcRect/>
          <a:stretch>
            <a:fillRect/>
          </a:stretch>
        </p:blipFill>
        <p:spPr bwMode="auto">
          <a:xfrm>
            <a:off x="685799" y="1295386"/>
            <a:ext cx="7498080" cy="90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lum bright="-46000" contrast="5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85984"/>
            <a:ext cx="8595360" cy="92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6000" contrast="50000"/>
          </a:blip>
          <a:srcRect/>
          <a:stretch>
            <a:fillRect/>
          </a:stretch>
        </p:blipFill>
        <p:spPr bwMode="auto">
          <a:xfrm>
            <a:off x="1676400" y="3505190"/>
            <a:ext cx="6217920" cy="41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lum bright="-46000" contrast="5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038600"/>
            <a:ext cx="8778240" cy="215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lum bright="-22000" contrast="51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505198"/>
            <a:ext cx="1188720" cy="4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4799" y="-152400"/>
            <a:ext cx="4527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</a:rPr>
              <a:t>Complex Numbers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lum bright="-22000" contrast="51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143000"/>
            <a:ext cx="1188720" cy="4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1000"/>
          </a:blip>
          <a:srcRect/>
          <a:stretch>
            <a:fillRect/>
          </a:stretch>
        </p:blipFill>
        <p:spPr bwMode="auto">
          <a:xfrm>
            <a:off x="1828800" y="937577"/>
            <a:ext cx="6309360" cy="89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lum bright="-18000" contrast="21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981186"/>
            <a:ext cx="10607040" cy="224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51000"/>
          </a:blip>
          <a:srcRect/>
          <a:stretch>
            <a:fillRect/>
          </a:stretch>
        </p:blipFill>
        <p:spPr bwMode="auto">
          <a:xfrm>
            <a:off x="975360" y="2057400"/>
            <a:ext cx="548640" cy="35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4799" y="-152400"/>
            <a:ext cx="4527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</a:rPr>
              <a:t>Complex Numbers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lum bright="-22000" contrast="51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143000"/>
            <a:ext cx="1188720" cy="4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51000"/>
          </a:blip>
          <a:srcRect/>
          <a:stretch>
            <a:fillRect/>
          </a:stretch>
        </p:blipFill>
        <p:spPr bwMode="auto">
          <a:xfrm>
            <a:off x="975360" y="2057400"/>
            <a:ext cx="548640" cy="35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1000"/>
          </a:blip>
          <a:srcRect/>
          <a:stretch>
            <a:fillRect/>
          </a:stretch>
        </p:blipFill>
        <p:spPr bwMode="auto">
          <a:xfrm>
            <a:off x="1828799" y="1044711"/>
            <a:ext cx="6583680" cy="78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lum bright="-18000" contrast="21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799" y="1905000"/>
            <a:ext cx="27432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1000"/>
          </a:blip>
          <a:srcRect/>
          <a:stretch>
            <a:fillRect/>
          </a:stretch>
        </p:blipFill>
        <p:spPr bwMode="auto">
          <a:xfrm>
            <a:off x="1752600" y="2919555"/>
            <a:ext cx="7589520" cy="256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6592634</TotalTime>
  <Words>365</Words>
  <Application>Microsoft Office PowerPoint</Application>
  <PresentationFormat>Custom</PresentationFormat>
  <Paragraphs>108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Engineering Mathematics-I (BMAT-1111) 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352</cp:revision>
  <dcterms:created xsi:type="dcterms:W3CDTF">2020-11-12T04:35:12Z</dcterms:created>
  <dcterms:modified xsi:type="dcterms:W3CDTF">2023-08-02T06:51:43Z</dcterms:modified>
</cp:coreProperties>
</file>