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2" r:id="rId3"/>
    <p:sldId id="381" r:id="rId4"/>
    <p:sldId id="368" r:id="rId5"/>
    <p:sldId id="370" r:id="rId6"/>
    <p:sldId id="369" r:id="rId7"/>
    <p:sldId id="371" r:id="rId8"/>
    <p:sldId id="373" r:id="rId9"/>
    <p:sldId id="372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4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60" d="100"/>
          <a:sy n="60" d="100"/>
        </p:scale>
        <p:origin x="-912" y="-17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pn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</a:t>
            </a: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-I </a:t>
            </a:r>
            <a:r>
              <a:rPr lang="en-IN" sz="5300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>(</a:t>
            </a: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BMAT-1111)</a:t>
            </a:r>
            <a:r>
              <a:rPr lang="en-IN" b="1" dirty="0"/>
              <a:t/>
            </a:r>
            <a:br>
              <a:rPr lang="en-IN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572000"/>
            <a:ext cx="4626154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100" dirty="0"/>
              <a:t>Prepared by: Sachin Syan</a:t>
            </a:r>
            <a:r>
              <a:rPr lang="en-US" sz="7100" dirty="0"/>
              <a:t/>
            </a:r>
            <a:br>
              <a:rPr lang="en-US" sz="71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819400"/>
            <a:ext cx="62484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>
                <a:solidFill>
                  <a:srgbClr val="7030A0"/>
                </a:solidFill>
                <a:latin typeface="+mn-lt"/>
              </a:rPr>
            </a:br>
            <a:r>
              <a:rPr lang="en-US" sz="12800" dirty="0">
                <a:latin typeface="+mn-lt"/>
              </a:rPr>
              <a:t>Course Name: </a:t>
            </a:r>
            <a:r>
              <a:rPr lang="en-IN" sz="12800" dirty="0" smtClean="0">
                <a:latin typeface="+mn-lt"/>
              </a:rPr>
              <a:t>B.Tech (CSE)</a:t>
            </a:r>
            <a:r>
              <a:rPr lang="en-US" sz="12800" dirty="0">
                <a:latin typeface="+mn-lt"/>
              </a:rPr>
              <a:t/>
            </a:r>
            <a:br>
              <a:rPr lang="en-US" sz="12800" dirty="0">
                <a:latin typeface="+mn-lt"/>
              </a:rPr>
            </a:br>
            <a:r>
              <a:rPr lang="en-US" sz="12800" dirty="0">
                <a:latin typeface="+mn-lt"/>
              </a:rPr>
              <a:t>Semester:</a:t>
            </a:r>
            <a:r>
              <a:rPr lang="en-IN" sz="12800" dirty="0">
                <a:latin typeface="+mn-lt"/>
              </a:rPr>
              <a:t> </a:t>
            </a:r>
            <a:r>
              <a:rPr lang="en-IN" sz="12800" dirty="0" smtClean="0">
                <a:latin typeface="+mn-lt"/>
              </a:rPr>
              <a:t>Ist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600200" y="-76200"/>
            <a:ext cx="84777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Leibnitz’s Linear </a:t>
            </a:r>
            <a:r>
              <a:rPr lang="en-US" sz="4000" b="1" i="1" dirty="0" smtClean="0">
                <a:latin typeface="Times New Roman" pitchFamily="18" charset="0"/>
              </a:rPr>
              <a:t>Differential Equation</a:t>
            </a:r>
            <a:endParaRPr lang="en-US" sz="4000" b="1" i="1" dirty="0" smtClean="0">
              <a:latin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780871"/>
            <a:ext cx="114300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A differential equation is said to be </a:t>
            </a:r>
            <a:r>
              <a:rPr lang="en-US" sz="3600" b="1" dirty="0" smtClean="0"/>
              <a:t>Leibnitz’s linear </a:t>
            </a:r>
            <a:r>
              <a:rPr lang="en-US" sz="3600" dirty="0" smtClean="0"/>
              <a:t>or simply linear if the dependent variable and its derivatives occur only in the first degree and are not multiplied together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3600" dirty="0" smtClean="0"/>
              <a:t>The general form of a linear differential equation of the first order is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endParaRPr lang="en-US" sz="3200" dirty="0" smtClean="0"/>
          </a:p>
          <a:p>
            <a:r>
              <a:rPr lang="en-US" sz="3200" dirty="0" smtClean="0"/>
              <a:t>where P and Q are functions of </a:t>
            </a:r>
            <a:r>
              <a:rPr lang="en-US" sz="3200" i="1" dirty="0" smtClean="0"/>
              <a:t>x </a:t>
            </a:r>
            <a:r>
              <a:rPr lang="en-US" sz="3200" dirty="0" smtClean="0"/>
              <a:t>only or may be constants. </a:t>
            </a:r>
            <a:endParaRPr lang="en-US" sz="32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267200" y="4114800"/>
          <a:ext cx="3751004" cy="1066800"/>
        </p:xfrm>
        <a:graphic>
          <a:graphicData uri="http://schemas.openxmlformats.org/presentationml/2006/ole">
            <p:oleObj spid="_x0000_s25602" name="Equation" r:id="rId4" imgW="1384200" imgH="393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780871"/>
            <a:ext cx="114300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</a:rPr>
              <a:t>Solve the System of Linear Differential Equation</a:t>
            </a:r>
            <a:endParaRPr lang="en-US" b="1" dirty="0" smtClean="0">
              <a:latin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</a:rPr>
              <a:t>	To solve it, we multiply both sides by,             we get </a:t>
            </a:r>
            <a:r>
              <a:rPr lang="en-US" sz="3600" dirty="0" smtClean="0">
                <a:latin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</a:rPr>
            </a:br>
            <a:endParaRPr lang="en-US" sz="3600" dirty="0" smtClean="0">
              <a:latin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</a:rPr>
              <a:t>Integrating both sides,                                          we have </a:t>
            </a:r>
          </a:p>
          <a:p>
            <a:r>
              <a:rPr lang="en-US" sz="2800" dirty="0" smtClean="0">
                <a:latin typeface="Times New Roman" pitchFamily="18" charset="0"/>
              </a:rPr>
              <a:t>			</a:t>
            </a:r>
          </a:p>
          <a:p>
            <a:r>
              <a:rPr lang="en-US" sz="2800" dirty="0" smtClean="0">
                <a:latin typeface="Times New Roman" pitchFamily="18" charset="0"/>
              </a:rPr>
              <a:t>			which is the required solution</a:t>
            </a:r>
            <a:r>
              <a:rPr lang="en-US" sz="3600" dirty="0" smtClean="0"/>
              <a:t>. </a:t>
            </a:r>
            <a:br>
              <a:rPr lang="en-US" sz="3600" dirty="0" smtClean="0"/>
            </a:br>
            <a:endParaRPr lang="en-US" sz="3600" dirty="0" smtClean="0">
              <a:latin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419600" y="1295401"/>
          <a:ext cx="2947219" cy="838200"/>
        </p:xfrm>
        <a:graphic>
          <a:graphicData uri="http://schemas.openxmlformats.org/presentationml/2006/ole">
            <p:oleObj spid="_x0000_s26626" name="Equation" r:id="rId4" imgW="1384200" imgH="39348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771861" y="1905000"/>
          <a:ext cx="924339" cy="685800"/>
        </p:xfrm>
        <a:graphic>
          <a:graphicData uri="http://schemas.openxmlformats.org/presentationml/2006/ole">
            <p:oleObj spid="_x0000_s26627" name="Equation" r:id="rId5" imgW="393480" imgH="291960" progId="Equation.3">
              <p:embed/>
            </p:oleObj>
          </a:graphicData>
        </a:graphic>
      </p:graphicFrame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6">
            <a:lum bright="-20000" contrast="37000"/>
          </a:blip>
          <a:srcRect/>
          <a:stretch>
            <a:fillRect/>
          </a:stretch>
        </p:blipFill>
        <p:spPr bwMode="auto">
          <a:xfrm>
            <a:off x="3733799" y="2743200"/>
            <a:ext cx="468897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7">
            <a:lum bright="-16000" contrast="58000"/>
          </a:blip>
          <a:srcRect l="54955" t="9327" r="4504" b="6730"/>
          <a:stretch>
            <a:fillRect/>
          </a:stretch>
        </p:blipFill>
        <p:spPr bwMode="auto">
          <a:xfrm>
            <a:off x="3733800" y="4632960"/>
            <a:ext cx="3505200" cy="701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1600200" y="-76200"/>
            <a:ext cx="84777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Leibnitz’s Linear </a:t>
            </a:r>
            <a:r>
              <a:rPr lang="en-US" sz="4000" b="1" i="1" dirty="0" smtClean="0">
                <a:latin typeface="Times New Roman" pitchFamily="18" charset="0"/>
              </a:rPr>
              <a:t>Differential Equation</a:t>
            </a:r>
            <a:endParaRPr lang="en-US" sz="4000" b="1" i="1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00" y="838200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</a:rPr>
              <a:t>Example: </a:t>
            </a:r>
            <a:r>
              <a:rPr lang="en-US" sz="2800" i="1" dirty="0" smtClean="0">
                <a:latin typeface="Times New Roman" pitchFamily="18" charset="0"/>
              </a:rPr>
              <a:t>Solve </a:t>
            </a:r>
            <a:r>
              <a:rPr lang="en-US" sz="2800" dirty="0" smtClean="0">
                <a:latin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lum bright="-35000" contrast="57000"/>
          </a:blip>
          <a:srcRect/>
          <a:stretch>
            <a:fillRect/>
          </a:stretch>
        </p:blipFill>
        <p:spPr bwMode="auto">
          <a:xfrm>
            <a:off x="3195145" y="609601"/>
            <a:ext cx="427245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4">
            <a:lum bright="-35000" contrast="57000"/>
          </a:blip>
          <a:srcRect/>
          <a:stretch>
            <a:fillRect/>
          </a:stretch>
        </p:blipFill>
        <p:spPr bwMode="auto">
          <a:xfrm>
            <a:off x="609600" y="1524000"/>
            <a:ext cx="10744200" cy="46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1600200" y="-76200"/>
            <a:ext cx="84777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Leibnitz’s Linear </a:t>
            </a:r>
            <a:r>
              <a:rPr lang="en-US" sz="4000" b="1" i="1" dirty="0" smtClean="0">
                <a:latin typeface="Times New Roman" pitchFamily="18" charset="0"/>
              </a:rPr>
              <a:t>Differential Equation</a:t>
            </a:r>
            <a:endParaRPr lang="en-US" sz="4000" b="1" i="1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lum bright="-35000" contrast="57000"/>
          </a:blip>
          <a:srcRect/>
          <a:stretch>
            <a:fillRect/>
          </a:stretch>
        </p:blipFill>
        <p:spPr bwMode="auto">
          <a:xfrm>
            <a:off x="304799" y="609600"/>
            <a:ext cx="11801819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00200" y="-76200"/>
            <a:ext cx="84777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Leibnitz’s Linear </a:t>
            </a:r>
            <a:r>
              <a:rPr lang="en-US" sz="4000" b="1" i="1" dirty="0" smtClean="0">
                <a:latin typeface="Times New Roman" pitchFamily="18" charset="0"/>
              </a:rPr>
              <a:t>Differential Equation</a:t>
            </a:r>
            <a:endParaRPr lang="en-US" sz="4000" b="1" i="1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-76200"/>
            <a:ext cx="46381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Bernoulli’s Equation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57200"/>
            <a:ext cx="1219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An equation of the form </a:t>
            </a:r>
            <a:r>
              <a:rPr lang="en-US" sz="2400" i="1" dirty="0" smtClean="0">
                <a:latin typeface="Times New Roman" pitchFamily="18" charset="0"/>
              </a:rPr>
              <a:t>                      </a:t>
            </a:r>
            <a:r>
              <a:rPr lang="en-US" sz="2000" dirty="0" smtClean="0">
                <a:latin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</a:rPr>
            </a:br>
            <a:endParaRPr lang="en-US" sz="2000" dirty="0" smtClean="0">
              <a:latin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</a:rPr>
              <a:t>where P and Q are functions of </a:t>
            </a:r>
            <a:r>
              <a:rPr lang="en-US" sz="2400" i="1" dirty="0" smtClean="0">
                <a:latin typeface="Times New Roman" pitchFamily="18" charset="0"/>
              </a:rPr>
              <a:t>x </a:t>
            </a:r>
            <a:r>
              <a:rPr lang="en-US" sz="2400" dirty="0" smtClean="0">
                <a:latin typeface="Times New Roman" pitchFamily="18" charset="0"/>
              </a:rPr>
              <a:t>only or constants is known as </a:t>
            </a:r>
            <a:r>
              <a:rPr lang="en-US" sz="2400" i="1" dirty="0" smtClean="0">
                <a:latin typeface="Times New Roman" pitchFamily="18" charset="0"/>
              </a:rPr>
              <a:t>Bernoulli’s </a:t>
            </a:r>
            <a:r>
              <a:rPr lang="en-US" sz="2400" dirty="0" smtClean="0">
                <a:latin typeface="Times New Roman" pitchFamily="18" charset="0"/>
              </a:rPr>
              <a:t>equation. Though not linear, it can be made linear. </a:t>
            </a:r>
          </a:p>
          <a:p>
            <a:endParaRPr lang="en-US" sz="2000" dirty="0" smtClean="0"/>
          </a:p>
          <a:p>
            <a:r>
              <a:rPr lang="en-US" sz="2000" dirty="0" smtClean="0">
                <a:latin typeface="Times New Roman" pitchFamily="18" charset="0"/>
              </a:rPr>
              <a:t>               </a:t>
            </a:r>
            <a:r>
              <a:rPr lang="en-US" sz="2400" dirty="0" smtClean="0">
                <a:latin typeface="Times New Roman" pitchFamily="18" charset="0"/>
              </a:rPr>
              <a:t>Dividing both sides of (1) by </a:t>
            </a:r>
            <a:r>
              <a:rPr lang="en-US" sz="2400" i="1" dirty="0" smtClean="0">
                <a:latin typeface="Times New Roman" pitchFamily="18" charset="0"/>
              </a:rPr>
              <a:t>y</a:t>
            </a:r>
            <a:r>
              <a:rPr lang="en-US" sz="2400" i="1" baseline="-25000" dirty="0" smtClean="0">
                <a:latin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</a:rPr>
              <a:t>, we have 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</a:rPr>
              <a:t>Putting	                    so that</a:t>
            </a:r>
          </a:p>
          <a:p>
            <a:endParaRPr lang="en-US" sz="2400" dirty="0" smtClean="0">
              <a:latin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</a:rPr>
              <a:t>	or	</a:t>
            </a:r>
          </a:p>
          <a:p>
            <a:endParaRPr lang="en-US" sz="2400" dirty="0" smtClean="0">
              <a:latin typeface="Times New Roman" pitchFamily="18" charset="0"/>
            </a:endParaRPr>
          </a:p>
          <a:p>
            <a:r>
              <a:rPr lang="en-US" sz="2400" dirty="0" smtClean="0"/>
              <a:t>	</a:t>
            </a:r>
            <a:r>
              <a:rPr lang="en-US" sz="2400" dirty="0" smtClean="0">
                <a:latin typeface="Times New Roman" pitchFamily="18" charset="0"/>
              </a:rPr>
              <a:t>Equation (2) becomes </a:t>
            </a:r>
          </a:p>
          <a:p>
            <a:endParaRPr lang="en-US" sz="2400" dirty="0" smtClean="0">
              <a:latin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</a:rPr>
              <a:t>		Which is a linear differential equation with z as the dependent variable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2400" dirty="0" smtClean="0">
                <a:latin typeface="Times New Roman" pitchFamily="18" charset="0"/>
              </a:rPr>
              <a:t>			     </a:t>
            </a:r>
            <a:endParaRPr lang="en-US" sz="2000" dirty="0">
              <a:latin typeface="Times New Roman" pitchFamily="18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3657599" y="838200"/>
          <a:ext cx="2973159" cy="762000"/>
        </p:xfrm>
        <a:graphic>
          <a:graphicData uri="http://schemas.openxmlformats.org/presentationml/2006/ole">
            <p:oleObj spid="_x0000_s31746" name="Equation" r:id="rId4" imgW="1536480" imgH="39348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6078538" y="2590800"/>
          <a:ext cx="3711575" cy="762000"/>
        </p:xfrm>
        <a:graphic>
          <a:graphicData uri="http://schemas.openxmlformats.org/presentationml/2006/ole">
            <p:oleObj spid="_x0000_s31747" name="Equation" r:id="rId5" imgW="1917360" imgH="39348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133600" y="3352800"/>
          <a:ext cx="1295400" cy="555171"/>
        </p:xfrm>
        <a:graphic>
          <a:graphicData uri="http://schemas.openxmlformats.org/presentationml/2006/ole">
            <p:oleObj spid="_x0000_s31748" name="Equation" r:id="rId6" imgW="622080" imgH="266400" progId="Equation.3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4446588" y="3255962"/>
          <a:ext cx="2655887" cy="1620838"/>
        </p:xfrm>
        <a:graphic>
          <a:graphicData uri="http://schemas.openxmlformats.org/presentationml/2006/ole">
            <p:oleObj spid="_x0000_s31749" name="Equation" r:id="rId7" imgW="1371600" imgH="838080" progId="Equation.3">
              <p:embed/>
            </p:oleObj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733800" y="4751388"/>
          <a:ext cx="6243637" cy="811212"/>
        </p:xfrm>
        <a:graphic>
          <a:graphicData uri="http://schemas.openxmlformats.org/presentationml/2006/ole">
            <p:oleObj spid="_x0000_s31750" name="Equation" r:id="rId8" imgW="3225600" imgH="419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6" name="Picture 8"/>
          <p:cNvPicPr>
            <a:picLocks noChangeAspect="1" noChangeArrowheads="1"/>
          </p:cNvPicPr>
          <p:nvPr/>
        </p:nvPicPr>
        <p:blipFill>
          <a:blip r:embed="rId3">
            <a:lum bright="-47000" contrast="76000"/>
          </a:blip>
          <a:srcRect/>
          <a:stretch>
            <a:fillRect/>
          </a:stretch>
        </p:blipFill>
        <p:spPr bwMode="auto">
          <a:xfrm>
            <a:off x="2971800" y="1992752"/>
            <a:ext cx="5410199" cy="4484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-76200"/>
            <a:ext cx="46381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Bernoulli’s Equation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57200"/>
            <a:ext cx="12192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</a:rPr>
              <a:t>Example :</a:t>
            </a:r>
            <a:r>
              <a:rPr lang="en-US" sz="2400" dirty="0" smtClean="0">
                <a:latin typeface="Times New Roman" pitchFamily="18" charset="0"/>
              </a:rPr>
              <a:t> Solve the following differential equations 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</a:rPr>
            </a:br>
            <a:endParaRPr lang="en-US" sz="2000" dirty="0" smtClean="0">
              <a:latin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</a:rPr>
              <a:t>Sol. </a:t>
            </a:r>
            <a:r>
              <a:rPr lang="en-US" sz="2000" b="1" dirty="0" smtClean="0">
                <a:latin typeface="Times New Roman" pitchFamily="18" charset="0"/>
              </a:rPr>
              <a:t>			</a:t>
            </a:r>
            <a:r>
              <a:rPr lang="en-US" sz="2000" dirty="0" smtClean="0">
                <a:latin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</a:rPr>
            </a:br>
            <a:r>
              <a:rPr lang="en-US" sz="2400" dirty="0" smtClean="0"/>
              <a:t> </a:t>
            </a:r>
            <a:r>
              <a:rPr lang="en-US" sz="2400" dirty="0" smtClean="0">
                <a:latin typeface="Times New Roman" pitchFamily="18" charset="0"/>
              </a:rPr>
              <a:t>			     </a:t>
            </a:r>
            <a:endParaRPr lang="en-US" sz="2000" dirty="0">
              <a:latin typeface="Times New Roman" pitchFamily="18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4800600" y="838200"/>
          <a:ext cx="2098675" cy="760413"/>
        </p:xfrm>
        <a:graphic>
          <a:graphicData uri="http://schemas.openxmlformats.org/presentationml/2006/ole">
            <p:oleObj spid="_x0000_s32770" name="Equation" r:id="rId5" imgW="1079280" imgH="393480" progId="Equation.3">
              <p:embed/>
            </p:oleObj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286000" y="1371600"/>
          <a:ext cx="2098675" cy="760413"/>
        </p:xfrm>
        <a:graphic>
          <a:graphicData uri="http://schemas.openxmlformats.org/presentationml/2006/ole">
            <p:oleObj spid="_x0000_s32775" name="Equation" r:id="rId6" imgW="1079280" imgH="393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2">
            <a:lum bright="-47000" contrast="76000"/>
          </a:blip>
          <a:srcRect/>
          <a:stretch>
            <a:fillRect/>
          </a:stretch>
        </p:blipFill>
        <p:spPr bwMode="auto">
          <a:xfrm>
            <a:off x="228599" y="609600"/>
            <a:ext cx="11049001" cy="344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3">
            <a:lum bright="-47000" contrast="76000"/>
          </a:blip>
          <a:srcRect/>
          <a:stretch>
            <a:fillRect/>
          </a:stretch>
        </p:blipFill>
        <p:spPr bwMode="auto">
          <a:xfrm>
            <a:off x="990600" y="4114800"/>
            <a:ext cx="6096000" cy="2259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-76200"/>
            <a:ext cx="46381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Bernoulli’s Equation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Topics Discussed in 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effectLst/>
              </a:rPr>
              <a:t>Linear Ordinary Differential Equations of Second and Higher Order</a:t>
            </a:r>
          </a:p>
          <a:p>
            <a:r>
              <a:rPr lang="en-US" sz="2800" dirty="0" smtClean="0"/>
              <a:t>Definitions</a:t>
            </a:r>
          </a:p>
          <a:p>
            <a:r>
              <a:rPr lang="en-US" sz="2800" dirty="0" smtClean="0">
                <a:effectLst/>
              </a:rPr>
              <a:t>The Operator D</a:t>
            </a:r>
          </a:p>
          <a:p>
            <a:r>
              <a:rPr lang="en-US" sz="2800" dirty="0" smtClean="0"/>
              <a:t>Complete Solution , </a:t>
            </a:r>
            <a:r>
              <a:rPr lang="en-US" sz="2800" dirty="0" smtClean="0">
                <a:effectLst/>
              </a:rPr>
              <a:t>Complementary Function, Particular Integral, Auxiliary Equation</a:t>
            </a:r>
          </a:p>
          <a:p>
            <a:r>
              <a:rPr lang="en-US" sz="2800" dirty="0" smtClean="0"/>
              <a:t>Rules for finding the complementary  </a:t>
            </a:r>
            <a:r>
              <a:rPr lang="en-US" sz="2800" dirty="0" err="1" smtClean="0"/>
              <a:t>Funcxtion</a:t>
            </a:r>
            <a:endParaRPr lang="en-US" sz="2800" dirty="0" smtClean="0">
              <a:effectLst/>
            </a:endParaRPr>
          </a:p>
          <a:p>
            <a:endParaRPr lang="en-US" sz="2800" dirty="0" smtClean="0">
              <a:effectLst/>
            </a:endParaRPr>
          </a:p>
          <a:p>
            <a:endParaRPr lang="en-US" sz="2800" dirty="0" smtClean="0">
              <a:effectLst/>
            </a:endParaRPr>
          </a:p>
          <a:p>
            <a:endParaRPr lang="el-GR" sz="2800" dirty="0">
              <a:effectLst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 Discussed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CC7AE05A-CAD6-9F1B-B287-C9EBF9BB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47800"/>
            <a:ext cx="11582400" cy="4525963"/>
          </a:xfrm>
        </p:spPr>
        <p:txBody>
          <a:bodyPr>
            <a:normAutofit fontScale="92500" lnSpcReduction="20000"/>
          </a:bodyPr>
          <a:lstStyle/>
          <a:p>
            <a:r>
              <a:rPr lang="en-IN" sz="6000" dirty="0" smtClean="0"/>
              <a:t>Equation Solvable for </a:t>
            </a:r>
            <a:r>
              <a:rPr lang="en-IN" sz="6100" i="1" dirty="0" smtClean="0">
                <a:latin typeface="Times New Roman" pitchFamily="18" charset="0"/>
              </a:rPr>
              <a:t>p</a:t>
            </a:r>
          </a:p>
          <a:p>
            <a:r>
              <a:rPr lang="en-IN" sz="6000" dirty="0" smtClean="0"/>
              <a:t>Equation Solvable for </a:t>
            </a:r>
            <a:r>
              <a:rPr lang="en-IN" sz="6100" i="1" dirty="0" smtClean="0">
                <a:latin typeface="Times New Roman" pitchFamily="18" charset="0"/>
              </a:rPr>
              <a:t>y</a:t>
            </a:r>
          </a:p>
          <a:p>
            <a:r>
              <a:rPr lang="en-IN" sz="6000" dirty="0" smtClean="0"/>
              <a:t>Equation Solvable for </a:t>
            </a:r>
            <a:r>
              <a:rPr lang="en-IN" sz="6000" i="1" dirty="0" smtClean="0">
                <a:latin typeface="Times New Roman" pitchFamily="18" charset="0"/>
              </a:rPr>
              <a:t>x</a:t>
            </a:r>
          </a:p>
          <a:p>
            <a:r>
              <a:rPr lang="en-IN" sz="6000" dirty="0" smtClean="0"/>
              <a:t>Leibnitz’s Linear </a:t>
            </a:r>
            <a:r>
              <a:rPr lang="en-IN" sz="6000" dirty="0" smtClean="0"/>
              <a:t>Differential Equation</a:t>
            </a:r>
            <a:endParaRPr lang="en-IN" sz="6000" dirty="0" smtClean="0"/>
          </a:p>
          <a:p>
            <a:r>
              <a:rPr lang="en-IN" sz="6000" dirty="0" smtClean="0"/>
              <a:t>Bernoulli’s </a:t>
            </a:r>
            <a:r>
              <a:rPr lang="en-IN" sz="6000" dirty="0" smtClean="0"/>
              <a:t>Equation</a:t>
            </a:r>
            <a:endParaRPr lang="en-IN" sz="6000" dirty="0" smtClean="0"/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" y="1143000"/>
            <a:ext cx="11963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</a:rPr>
              <a:t>Resolving the left hand side of (1) into </a:t>
            </a:r>
            <a:r>
              <a:rPr lang="en-US" sz="2800" i="1" dirty="0" smtClean="0">
                <a:latin typeface="Times New Roman" pitchFamily="18" charset="0"/>
              </a:rPr>
              <a:t>n </a:t>
            </a:r>
            <a:r>
              <a:rPr lang="en-US" sz="2800" dirty="0" smtClean="0">
                <a:latin typeface="Times New Roman" pitchFamily="18" charset="0"/>
              </a:rPr>
              <a:t>linear factors, we have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			[</a:t>
            </a:r>
            <a:r>
              <a:rPr lang="en-US" sz="2800" i="1" dirty="0" smtClean="0">
                <a:latin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</a:rPr>
              <a:t>– </a:t>
            </a:r>
            <a:r>
              <a:rPr lang="en-US" sz="2800" i="1" dirty="0" smtClean="0">
                <a:latin typeface="Times New Roman" pitchFamily="18" charset="0"/>
              </a:rPr>
              <a:t>f</a:t>
            </a:r>
            <a:r>
              <a:rPr lang="en-US" sz="2800" baseline="-25000" dirty="0" smtClean="0">
                <a:latin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)] [</a:t>
            </a:r>
            <a:r>
              <a:rPr lang="en-US" sz="2800" i="1" dirty="0" smtClean="0">
                <a:latin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</a:rPr>
              <a:t>– </a:t>
            </a:r>
            <a:r>
              <a:rPr lang="en-US" sz="2800" i="1" dirty="0" smtClean="0">
                <a:latin typeface="Times New Roman" pitchFamily="18" charset="0"/>
              </a:rPr>
              <a:t>f</a:t>
            </a:r>
            <a:r>
              <a:rPr lang="en-US" sz="2800" baseline="-25000" dirty="0" smtClean="0">
                <a:latin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)], ………, [</a:t>
            </a:r>
            <a:r>
              <a:rPr lang="en-US" sz="2800" i="1" dirty="0" smtClean="0">
                <a:latin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</a:rPr>
              <a:t>– </a:t>
            </a:r>
            <a:r>
              <a:rPr lang="en-US" sz="2800" i="1" dirty="0" smtClean="0">
                <a:latin typeface="Times New Roman" pitchFamily="18" charset="0"/>
              </a:rPr>
              <a:t>f</a:t>
            </a:r>
            <a:r>
              <a:rPr lang="en-US" sz="2800" i="1" baseline="-25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)] = 0</a:t>
            </a:r>
            <a:br>
              <a:rPr lang="en-US" sz="2800" dirty="0" smtClean="0">
                <a:latin typeface="Times New Roman" pitchFamily="18" charset="0"/>
              </a:rPr>
            </a:br>
            <a:endParaRPr lang="en-US" sz="2800" dirty="0" smtClean="0">
              <a:latin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</a:rPr>
              <a:t>which is equivalent to</a:t>
            </a:r>
          </a:p>
          <a:p>
            <a:r>
              <a:rPr lang="en-US" sz="2800" dirty="0" smtClean="0">
                <a:latin typeface="Times New Roman" pitchFamily="18" charset="0"/>
              </a:rPr>
              <a:t>			 </a:t>
            </a:r>
            <a:r>
              <a:rPr lang="en-US" sz="2800" i="1" dirty="0" smtClean="0">
                <a:latin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</a:rPr>
              <a:t>– </a:t>
            </a:r>
            <a:r>
              <a:rPr lang="en-US" sz="2800" i="1" dirty="0" smtClean="0">
                <a:latin typeface="Times New Roman" pitchFamily="18" charset="0"/>
              </a:rPr>
              <a:t>f</a:t>
            </a:r>
            <a:r>
              <a:rPr lang="en-US" sz="2800" baseline="-25000" dirty="0" smtClean="0">
                <a:latin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) = 0, </a:t>
            </a:r>
            <a:r>
              <a:rPr lang="en-US" sz="2800" i="1" dirty="0" smtClean="0">
                <a:latin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</a:rPr>
              <a:t>– </a:t>
            </a:r>
            <a:r>
              <a:rPr lang="en-US" sz="2800" i="1" dirty="0" smtClean="0">
                <a:latin typeface="Times New Roman" pitchFamily="18" charset="0"/>
              </a:rPr>
              <a:t>f</a:t>
            </a:r>
            <a:r>
              <a:rPr lang="en-US" sz="2800" baseline="-25000" dirty="0" smtClean="0">
                <a:latin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) = 0, ……… , </a:t>
            </a:r>
            <a:r>
              <a:rPr lang="en-US" sz="2800" i="1" dirty="0" smtClean="0">
                <a:latin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</a:rPr>
              <a:t>– </a:t>
            </a:r>
            <a:r>
              <a:rPr lang="en-US" sz="2800" i="1" dirty="0" smtClean="0">
                <a:latin typeface="Times New Roman" pitchFamily="18" charset="0"/>
              </a:rPr>
              <a:t>f</a:t>
            </a:r>
            <a:r>
              <a:rPr lang="en-US" sz="2800" i="1" baseline="-25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) = 0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If the solutions of the above </a:t>
            </a:r>
            <a:r>
              <a:rPr lang="en-US" sz="2800" i="1" dirty="0" smtClean="0">
                <a:latin typeface="Times New Roman" pitchFamily="18" charset="0"/>
              </a:rPr>
              <a:t>n </a:t>
            </a:r>
            <a:r>
              <a:rPr lang="en-US" sz="2800" dirty="0" smtClean="0">
                <a:latin typeface="Times New Roman" pitchFamily="18" charset="0"/>
              </a:rPr>
              <a:t>component equations are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			F</a:t>
            </a:r>
            <a:r>
              <a:rPr lang="en-US" sz="2800" baseline="-25000" dirty="0" smtClean="0">
                <a:latin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</a:rPr>
              <a:t>) = 0, F</a:t>
            </a:r>
            <a:r>
              <a:rPr lang="en-US" sz="2800" baseline="-25000" dirty="0" smtClean="0">
                <a:latin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</a:rPr>
              <a:t>) = 0, ……… , F</a:t>
            </a:r>
            <a:r>
              <a:rPr lang="en-US" sz="2800" i="1" baseline="-25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</a:rPr>
              <a:t>) = 0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then the general solution of (1) is given by </a:t>
            </a:r>
          </a:p>
          <a:p>
            <a:r>
              <a:rPr lang="en-US" sz="2800" dirty="0" smtClean="0">
                <a:latin typeface="Times New Roman" pitchFamily="18" charset="0"/>
              </a:rPr>
              <a:t>			F</a:t>
            </a:r>
            <a:r>
              <a:rPr lang="en-US" sz="2800" baseline="-25000" dirty="0" smtClean="0">
                <a:latin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</a:rPr>
              <a:t>). F</a:t>
            </a:r>
            <a:r>
              <a:rPr lang="en-US" sz="2800" baseline="-25000" dirty="0" smtClean="0">
                <a:latin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</a:rPr>
              <a:t>) ……… F</a:t>
            </a:r>
            <a:r>
              <a:rPr lang="en-US" sz="2800" i="1" baseline="-25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(</a:t>
            </a:r>
            <a:r>
              <a:rPr lang="en-US" sz="2800" i="1" dirty="0" smtClean="0">
                <a:latin typeface="Times New Roman" pitchFamily="18" charset="0"/>
              </a:rPr>
              <a:t>x, y, c</a:t>
            </a:r>
            <a:r>
              <a:rPr lang="en-US" sz="2800" dirty="0" smtClean="0">
                <a:latin typeface="Times New Roman" pitchFamily="18" charset="0"/>
              </a:rPr>
              <a:t>) = 0. </a:t>
            </a:r>
            <a:br>
              <a:rPr lang="en-US" sz="2800" dirty="0" smtClean="0">
                <a:latin typeface="Times New Roman" pitchFamily="18" charset="0"/>
              </a:rPr>
            </a:br>
            <a:endParaRPr lang="en-US" sz="2800" dirty="0">
              <a:latin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000" y="152400"/>
            <a:ext cx="57198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Equation Solvable for p</a:t>
            </a: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" y="1143000"/>
            <a:ext cx="1196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		Example: </a:t>
            </a:r>
            <a:r>
              <a:rPr lang="en-US" sz="2800" i="1" dirty="0" smtClean="0"/>
              <a:t>Solve</a:t>
            </a:r>
          </a:p>
          <a:p>
            <a:endParaRPr lang="en-US" sz="2800" i="1" dirty="0" smtClean="0"/>
          </a:p>
          <a:p>
            <a:r>
              <a:rPr lang="en-US" sz="2800" b="1" i="1" dirty="0" smtClean="0"/>
              <a:t>		Solution:</a:t>
            </a:r>
            <a:r>
              <a:rPr lang="en-US" sz="2800" i="1" dirty="0" smtClean="0"/>
              <a:t>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lum bright="-27000" contrast="47000"/>
          </a:blip>
          <a:srcRect/>
          <a:stretch>
            <a:fillRect/>
          </a:stretch>
        </p:blipFill>
        <p:spPr bwMode="auto">
          <a:xfrm>
            <a:off x="4343400" y="914400"/>
            <a:ext cx="228711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lum bright="-27000" contrast="47000"/>
          </a:blip>
          <a:srcRect/>
          <a:stretch>
            <a:fillRect/>
          </a:stretch>
        </p:blipFill>
        <p:spPr bwMode="auto">
          <a:xfrm>
            <a:off x="4266082" y="1828800"/>
            <a:ext cx="228711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>
            <a:lum bright="-27000" contrast="47000"/>
          </a:blip>
          <a:srcRect/>
          <a:stretch>
            <a:fillRect/>
          </a:stretch>
        </p:blipFill>
        <p:spPr bwMode="auto">
          <a:xfrm>
            <a:off x="2018323" y="2743200"/>
            <a:ext cx="8268677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3429000" y="152400"/>
            <a:ext cx="57198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Equation Solvable for p</a:t>
            </a: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lum bright="-27000" contrast="47000"/>
          </a:blip>
          <a:srcRect l="45944"/>
          <a:stretch>
            <a:fillRect/>
          </a:stretch>
        </p:blipFill>
        <p:spPr bwMode="auto">
          <a:xfrm>
            <a:off x="3200400" y="838200"/>
            <a:ext cx="4800600" cy="3258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lum bright="-9000" contrast="21000"/>
          </a:blip>
          <a:srcRect r="89313"/>
          <a:stretch>
            <a:fillRect/>
          </a:stretch>
        </p:blipFill>
        <p:spPr bwMode="auto">
          <a:xfrm>
            <a:off x="1524000" y="762000"/>
            <a:ext cx="990600" cy="3401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>
            <a:lum bright="-27000" contrast="47000"/>
          </a:blip>
          <a:srcRect t="6584"/>
          <a:stretch>
            <a:fillRect/>
          </a:stretch>
        </p:blipFill>
        <p:spPr bwMode="auto">
          <a:xfrm>
            <a:off x="1295400" y="4114800"/>
            <a:ext cx="9610211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3429000" y="152400"/>
            <a:ext cx="57198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Equation Solvable for p</a:t>
            </a: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lum bright="-27000" contrast="47000"/>
          </a:blip>
          <a:srcRect/>
          <a:stretch>
            <a:fillRect/>
          </a:stretch>
        </p:blipFill>
        <p:spPr bwMode="auto">
          <a:xfrm>
            <a:off x="32239" y="1676400"/>
            <a:ext cx="12159761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3429000" y="152400"/>
            <a:ext cx="584487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Equation Solvable for y</a:t>
            </a: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152400"/>
            <a:ext cx="584487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Equation Solvable for y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83820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400" b="1" dirty="0" smtClean="0">
                <a:latin typeface="Times New Roman" pitchFamily="18" charset="0"/>
              </a:rPr>
              <a:t>Example: </a:t>
            </a:r>
            <a:r>
              <a:rPr lang="es-ES" sz="2400" dirty="0" smtClean="0">
                <a:latin typeface="Times New Roman" pitchFamily="18" charset="0"/>
              </a:rPr>
              <a:t>Solve: </a:t>
            </a:r>
            <a:r>
              <a:rPr lang="es-ES" sz="2400" i="1" dirty="0" smtClean="0">
                <a:latin typeface="Times New Roman" pitchFamily="18" charset="0"/>
              </a:rPr>
              <a:t>y + px = x</a:t>
            </a:r>
            <a:r>
              <a:rPr lang="es-ES" sz="2400" i="1" baseline="30000" dirty="0" smtClean="0">
                <a:latin typeface="Times New Roman" pitchFamily="18" charset="0"/>
              </a:rPr>
              <a:t>4</a:t>
            </a:r>
            <a:r>
              <a:rPr lang="es-ES" sz="2400" i="1" dirty="0" smtClean="0">
                <a:latin typeface="Times New Roman" pitchFamily="18" charset="0"/>
              </a:rPr>
              <a:t> p</a:t>
            </a:r>
            <a:r>
              <a:rPr lang="es-ES" sz="2400" i="1" baseline="30000" dirty="0" smtClean="0">
                <a:latin typeface="Times New Roman" pitchFamily="18" charset="0"/>
              </a:rPr>
              <a:t>2</a:t>
            </a:r>
            <a:r>
              <a:rPr lang="es-ES" sz="2400" dirty="0" smtClean="0">
                <a:latin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lum bright="-27000" contrast="47000"/>
          </a:blip>
          <a:srcRect/>
          <a:stretch>
            <a:fillRect/>
          </a:stretch>
        </p:blipFill>
        <p:spPr bwMode="auto">
          <a:xfrm>
            <a:off x="1219200" y="1371601"/>
            <a:ext cx="10363200" cy="4908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76200"/>
            <a:ext cx="54781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Equation Solvable for x 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83820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400" b="1" dirty="0" smtClean="0">
                <a:latin typeface="Times New Roman" pitchFamily="18" charset="0"/>
              </a:rPr>
              <a:t>Example: </a:t>
            </a:r>
            <a:r>
              <a:rPr lang="es-ES" sz="2400" dirty="0" smtClean="0">
                <a:latin typeface="Times New Roman" pitchFamily="18" charset="0"/>
              </a:rPr>
              <a:t>Solve </a:t>
            </a:r>
            <a:r>
              <a:rPr lang="es-ES" sz="2400" i="1" dirty="0" smtClean="0">
                <a:latin typeface="Times New Roman" pitchFamily="18" charset="0"/>
              </a:rPr>
              <a:t>y = 2px + p</a:t>
            </a:r>
            <a:r>
              <a:rPr lang="es-ES" sz="2400" i="1" baseline="30000" dirty="0" smtClean="0">
                <a:latin typeface="Times New Roman" pitchFamily="18" charset="0"/>
              </a:rPr>
              <a:t>2</a:t>
            </a:r>
            <a:r>
              <a:rPr lang="es-ES" sz="2400" i="1" dirty="0" smtClean="0">
                <a:latin typeface="Times New Roman" pitchFamily="18" charset="0"/>
              </a:rPr>
              <a:t>y</a:t>
            </a:r>
            <a:r>
              <a:rPr lang="es-ES" sz="2400" dirty="0" smtClean="0">
                <a:latin typeface="Times New Roman" pitchFamily="18" charset="0"/>
              </a:rPr>
              <a:t> 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>
                <a:latin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lum bright="-27000" contrast="47000"/>
          </a:blip>
          <a:srcRect/>
          <a:stretch>
            <a:fillRect/>
          </a:stretch>
        </p:blipFill>
        <p:spPr bwMode="auto">
          <a:xfrm>
            <a:off x="1066799" y="1371600"/>
            <a:ext cx="783886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>
            <a:lum bright="-29000" contrast="48000"/>
          </a:blip>
          <a:srcRect/>
          <a:stretch>
            <a:fillRect/>
          </a:stretch>
        </p:blipFill>
        <p:spPr bwMode="auto">
          <a:xfrm>
            <a:off x="8229600" y="1600200"/>
            <a:ext cx="762000" cy="472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5">
            <a:lum bright="-27000" contrast="47000"/>
          </a:blip>
          <a:srcRect/>
          <a:stretch>
            <a:fillRect/>
          </a:stretch>
        </p:blipFill>
        <p:spPr bwMode="auto">
          <a:xfrm>
            <a:off x="4114799" y="4495800"/>
            <a:ext cx="407125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6">
            <a:lum bright="-27000" contrast="47000"/>
          </a:blip>
          <a:srcRect/>
          <a:stretch>
            <a:fillRect/>
          </a:stretch>
        </p:blipFill>
        <p:spPr bwMode="auto">
          <a:xfrm>
            <a:off x="4114800" y="5410200"/>
            <a:ext cx="3733800" cy="820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-76200"/>
            <a:ext cx="54781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</a:rPr>
              <a:t>Equation Solvable for x 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3">
            <a:lum bright="-27000" contrast="47000"/>
          </a:blip>
          <a:srcRect/>
          <a:stretch>
            <a:fillRect/>
          </a:stretch>
        </p:blipFill>
        <p:spPr bwMode="auto">
          <a:xfrm>
            <a:off x="2590800" y="643316"/>
            <a:ext cx="6248400" cy="5833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6592378</TotalTime>
  <Words>379</Words>
  <Application>Microsoft Office PowerPoint</Application>
  <PresentationFormat>Custom</PresentationFormat>
  <Paragraphs>133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   Engineering Mathematics-I (BMAT-1111) 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169</cp:revision>
  <dcterms:created xsi:type="dcterms:W3CDTF">2020-11-12T04:35:12Z</dcterms:created>
  <dcterms:modified xsi:type="dcterms:W3CDTF">2023-07-28T07:28:03Z</dcterms:modified>
</cp:coreProperties>
</file>