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83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9" r:id="rId21"/>
    <p:sldId id="280" r:id="rId22"/>
    <p:sldId id="28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746BC-8B68-484F-8515-F9275DFBFD20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188EE-EB4F-4BF8-A993-4581738DC4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899469"/>
            <a:fld id="{893BFE0B-4716-406B-A153-5A62E838C6CE}" type="slidenum">
              <a:rPr lang="en-US" smtClean="0"/>
              <a:pPr defTabSz="899469"/>
              <a:t>5</a:t>
            </a:fld>
            <a:endParaRPr lang="en-US" dirty="0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0412" cy="34290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5030391" cy="4116917"/>
          </a:xfrm>
          <a:noFill/>
          <a:ln/>
        </p:spPr>
        <p:txBody>
          <a:bodyPr/>
          <a:lstStyle/>
          <a:p>
            <a:r>
              <a:rPr lang="en-US" smtClean="0"/>
              <a:t>-Diminishing returns by beating on the same areas for optimization</a:t>
            </a:r>
          </a:p>
          <a:p>
            <a:r>
              <a:rPr lang="en-US" smtClean="0"/>
              <a:t>-Other network tradeoffs not even considered</a:t>
            </a:r>
          </a:p>
          <a:p>
            <a:r>
              <a:rPr lang="en-US" smtClean="0"/>
              <a:t>-Fundamental breakthroughs both in the way wireless networks are designed and in the design tradeoffs that are considered.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899469"/>
            <a:fld id="{2C68C2FF-803E-447F-9AAB-2EFBBFBA6BCE}" type="slidenum">
              <a:rPr lang="en-US" smtClean="0"/>
              <a:pPr defTabSz="899469"/>
              <a:t>19</a:t>
            </a:fld>
            <a:endParaRPr lang="en-US" dirty="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58863" y="850900"/>
            <a:ext cx="4573587" cy="3430588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9195" y="4417786"/>
            <a:ext cx="6417469" cy="3714750"/>
          </a:xfrm>
          <a:noFill/>
          <a:ln/>
        </p:spPr>
        <p:txBody>
          <a:bodyPr lIns="91256" tIns="45628" rIns="91256" bIns="45628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899469"/>
            <a:fld id="{22D555F6-71DE-4680-8F9B-2645FAC4F926}" type="slidenum">
              <a:rPr lang="en-US" smtClean="0"/>
              <a:pPr defTabSz="899469"/>
              <a:t>21</a:t>
            </a:fld>
            <a:endParaRPr lang="en-US" dirty="0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0412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5030391" cy="4116917"/>
          </a:xfrm>
          <a:noFill/>
          <a:ln/>
        </p:spPr>
        <p:txBody>
          <a:bodyPr/>
          <a:lstStyle/>
          <a:p>
            <a:r>
              <a:rPr lang="en-US" smtClean="0"/>
              <a:t>-No backbone: nodes must self-configure into a network.</a:t>
            </a:r>
          </a:p>
          <a:p>
            <a:r>
              <a:rPr lang="en-US" smtClean="0"/>
              <a:t>-In principle all nodes can communicate with all other nodes, but multihop routing can reduce the interference associated with direct transmission.</a:t>
            </a:r>
          </a:p>
          <a:p>
            <a:r>
              <a:rPr lang="en-US" smtClean="0"/>
              <a:t>-Topology dynamic since nodes move around and link characteristics change.</a:t>
            </a:r>
          </a:p>
          <a:p>
            <a:r>
              <a:rPr lang="en-US" smtClean="0"/>
              <a:t>-Applications: appliances and entertainment units in the home, community networks that bypass the Internet. Military networks for robust flexible easily-deployed network (every soldier is a node).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AC568-5DE2-45F0-8FB4-0E66ED0761DA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F956-61ED-448A-927F-3C4C62837087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E5BF-A5B1-4240-8AFF-E23471B25FCC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1B9E9-6137-4910-8A98-C140D83B3797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E7C56-FAA6-453A-9666-32C04D2A0D7B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0894-5941-42B4-A0AE-0C5D238862D0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BF2B-D55B-446D-908B-3D7505C7D2A1}" type="datetime1">
              <a:rPr lang="en-US" smtClean="0"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5F1D2-C1A4-4073-A909-376BEDCEE61A}" type="datetime1">
              <a:rPr lang="en-US" smtClean="0"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E2399-5746-4603-80B6-934752EEAD4F}" type="datetime1">
              <a:rPr lang="en-US" smtClean="0"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5A495-7012-4401-BC14-10F19CEA2B8A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33048-80C4-4423-B76A-9AFB44EE051A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DFEA6-D995-4415-8D8D-506937E1D237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jpeg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Line 59"/>
          <p:cNvSpPr>
            <a:spLocks noChangeShapeType="1"/>
          </p:cNvSpPr>
          <p:nvPr/>
        </p:nvSpPr>
        <p:spPr bwMode="auto">
          <a:xfrm flipH="1">
            <a:off x="5943600" y="4916488"/>
            <a:ext cx="928688" cy="8080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285750"/>
            <a:ext cx="8520113" cy="1143000"/>
          </a:xfrm>
          <a:noFill/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4400" smtClean="0"/>
              <a:t>Cellular Systems:</a:t>
            </a:r>
            <a:br>
              <a:rPr lang="en-US" sz="4400" smtClean="0"/>
            </a:br>
            <a:r>
              <a:rPr lang="en-US" sz="4000" smtClean="0"/>
              <a:t>Reuse channels to maximize capacity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951788" cy="898525"/>
          </a:xfrm>
          <a:noFill/>
        </p:spPr>
        <p:txBody>
          <a:bodyPr>
            <a:normAutofit fontScale="62500" lnSpcReduction="20000"/>
          </a:bodyPr>
          <a:lstStyle/>
          <a:p>
            <a:pPr>
              <a:lnSpc>
                <a:spcPct val="110000"/>
              </a:lnSpc>
            </a:pPr>
            <a:r>
              <a:rPr lang="en-US" sz="2000" smtClean="0"/>
              <a:t>Geographic region divided into cells</a:t>
            </a:r>
          </a:p>
          <a:p>
            <a:pPr>
              <a:lnSpc>
                <a:spcPct val="60000"/>
              </a:lnSpc>
            </a:pPr>
            <a:r>
              <a:rPr lang="en-US" sz="2000" smtClean="0"/>
              <a:t>Frequencies/timeslots/codes reused at spatially-separated locations.</a:t>
            </a:r>
          </a:p>
          <a:p>
            <a:pPr>
              <a:lnSpc>
                <a:spcPct val="80000"/>
              </a:lnSpc>
            </a:pPr>
            <a:r>
              <a:rPr lang="en-US" sz="2000" smtClean="0"/>
              <a:t>Co-channel interference between same color cells.</a:t>
            </a:r>
          </a:p>
          <a:p>
            <a:pPr>
              <a:lnSpc>
                <a:spcPct val="80000"/>
              </a:lnSpc>
            </a:pPr>
            <a:r>
              <a:rPr lang="en-US" sz="2000" smtClean="0"/>
              <a:t>Base stations/MTSOs coordinate handoff and control functions</a:t>
            </a:r>
          </a:p>
          <a:p>
            <a:pPr>
              <a:lnSpc>
                <a:spcPct val="80000"/>
              </a:lnSpc>
            </a:pPr>
            <a:r>
              <a:rPr lang="en-US" sz="2000" smtClean="0"/>
              <a:t>Shrinking cell size increases capacity, as well as networking burden</a:t>
            </a:r>
          </a:p>
        </p:txBody>
      </p:sp>
      <p:sp>
        <p:nvSpPr>
          <p:cNvPr id="25605" name="Line 4"/>
          <p:cNvSpPr>
            <a:spLocks noChangeShapeType="1"/>
          </p:cNvSpPr>
          <p:nvPr/>
        </p:nvSpPr>
        <p:spPr bwMode="auto">
          <a:xfrm>
            <a:off x="3868738" y="4795838"/>
            <a:ext cx="0" cy="1143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5606" name="Line 5"/>
          <p:cNvSpPr>
            <a:spLocks noChangeShapeType="1"/>
          </p:cNvSpPr>
          <p:nvPr/>
        </p:nvSpPr>
        <p:spPr bwMode="auto">
          <a:xfrm>
            <a:off x="5341938" y="4768850"/>
            <a:ext cx="0" cy="1143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990600" y="3276600"/>
            <a:ext cx="5246688" cy="3303588"/>
            <a:chOff x="412" y="1834"/>
            <a:chExt cx="3305" cy="2081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412" y="1834"/>
              <a:ext cx="3305" cy="2081"/>
              <a:chOff x="412" y="1834"/>
              <a:chExt cx="3305" cy="2081"/>
            </a:xfrm>
          </p:grpSpPr>
          <p:sp>
            <p:nvSpPr>
              <p:cNvPr id="25614" name="AutoShape 8"/>
              <p:cNvSpPr>
                <a:spLocks noChangeArrowheads="1"/>
              </p:cNvSpPr>
              <p:nvPr/>
            </p:nvSpPr>
            <p:spPr bwMode="auto">
              <a:xfrm>
                <a:off x="2289" y="3394"/>
                <a:ext cx="816" cy="514"/>
              </a:xfrm>
              <a:prstGeom prst="hexagon">
                <a:avLst>
                  <a:gd name="adj" fmla="val 39681"/>
                  <a:gd name="vf" fmla="val 115470"/>
                </a:avLst>
              </a:prstGeom>
              <a:solidFill>
                <a:srgbClr val="00867A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15" name="AutoShape 9"/>
              <p:cNvSpPr>
                <a:spLocks noChangeArrowheads="1"/>
              </p:cNvSpPr>
              <p:nvPr/>
            </p:nvSpPr>
            <p:spPr bwMode="auto">
              <a:xfrm>
                <a:off x="2291" y="2874"/>
                <a:ext cx="815" cy="515"/>
              </a:xfrm>
              <a:prstGeom prst="hexagon">
                <a:avLst>
                  <a:gd name="adj" fmla="val 39556"/>
                  <a:gd name="vf" fmla="val 115470"/>
                </a:avLst>
              </a:prstGeom>
              <a:solidFill>
                <a:srgbClr val="330099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16" name="AutoShape 10"/>
              <p:cNvSpPr>
                <a:spLocks noChangeArrowheads="1"/>
              </p:cNvSpPr>
              <p:nvPr/>
            </p:nvSpPr>
            <p:spPr bwMode="auto">
              <a:xfrm>
                <a:off x="1065" y="2352"/>
                <a:ext cx="815" cy="515"/>
              </a:xfrm>
              <a:prstGeom prst="hexagon">
                <a:avLst>
                  <a:gd name="adj" fmla="val 39556"/>
                  <a:gd name="vf" fmla="val 115470"/>
                </a:avLst>
              </a:prstGeom>
              <a:solidFill>
                <a:schemeClr val="accent1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17" name="AutoShape 11"/>
              <p:cNvSpPr>
                <a:spLocks noChangeArrowheads="1"/>
              </p:cNvSpPr>
              <p:nvPr/>
            </p:nvSpPr>
            <p:spPr bwMode="auto">
              <a:xfrm>
                <a:off x="459" y="3139"/>
                <a:ext cx="814" cy="514"/>
              </a:xfrm>
              <a:prstGeom prst="hexagon">
                <a:avLst>
                  <a:gd name="adj" fmla="val 39584"/>
                  <a:gd name="vf" fmla="val 115470"/>
                </a:avLst>
              </a:prstGeom>
              <a:solidFill>
                <a:schemeClr val="accent1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18" name="AutoShape 12"/>
              <p:cNvSpPr>
                <a:spLocks noChangeArrowheads="1"/>
              </p:cNvSpPr>
              <p:nvPr/>
            </p:nvSpPr>
            <p:spPr bwMode="auto">
              <a:xfrm>
                <a:off x="460" y="2613"/>
                <a:ext cx="814" cy="514"/>
              </a:xfrm>
              <a:prstGeom prst="hexagon">
                <a:avLst>
                  <a:gd name="adj" fmla="val 39584"/>
                  <a:gd name="vf" fmla="val 115470"/>
                </a:avLst>
              </a:prstGeom>
              <a:solidFill>
                <a:srgbClr val="00867A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19" name="AutoShape 13"/>
              <p:cNvSpPr>
                <a:spLocks noChangeArrowheads="1"/>
              </p:cNvSpPr>
              <p:nvPr/>
            </p:nvSpPr>
            <p:spPr bwMode="auto">
              <a:xfrm>
                <a:off x="458" y="2095"/>
                <a:ext cx="814" cy="513"/>
              </a:xfrm>
              <a:prstGeom prst="hexagon">
                <a:avLst>
                  <a:gd name="adj" fmla="val 39661"/>
                  <a:gd name="vf" fmla="val 115470"/>
                </a:avLst>
              </a:prstGeom>
              <a:solidFill>
                <a:srgbClr val="330099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0" name="Oval 14"/>
              <p:cNvSpPr>
                <a:spLocks noChangeArrowheads="1"/>
              </p:cNvSpPr>
              <p:nvPr/>
            </p:nvSpPr>
            <p:spPr bwMode="auto">
              <a:xfrm>
                <a:off x="850" y="2334"/>
                <a:ext cx="29" cy="34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1" name="Oval 15"/>
              <p:cNvSpPr>
                <a:spLocks noChangeArrowheads="1"/>
              </p:cNvSpPr>
              <p:nvPr/>
            </p:nvSpPr>
            <p:spPr bwMode="auto">
              <a:xfrm>
                <a:off x="853" y="2853"/>
                <a:ext cx="27" cy="34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2" name="Oval 16"/>
              <p:cNvSpPr>
                <a:spLocks noChangeArrowheads="1"/>
              </p:cNvSpPr>
              <p:nvPr/>
            </p:nvSpPr>
            <p:spPr bwMode="auto">
              <a:xfrm>
                <a:off x="851" y="3378"/>
                <a:ext cx="28" cy="34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3" name="Oval 17"/>
              <p:cNvSpPr>
                <a:spLocks noChangeArrowheads="1"/>
              </p:cNvSpPr>
              <p:nvPr/>
            </p:nvSpPr>
            <p:spPr bwMode="auto">
              <a:xfrm>
                <a:off x="1459" y="2592"/>
                <a:ext cx="29" cy="33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4" name="AutoShape 18"/>
              <p:cNvSpPr>
                <a:spLocks noChangeArrowheads="1"/>
              </p:cNvSpPr>
              <p:nvPr/>
            </p:nvSpPr>
            <p:spPr bwMode="auto">
              <a:xfrm>
                <a:off x="1071" y="1834"/>
                <a:ext cx="815" cy="516"/>
              </a:xfrm>
              <a:prstGeom prst="hexagon">
                <a:avLst>
                  <a:gd name="adj" fmla="val 39479"/>
                  <a:gd name="vf" fmla="val 115470"/>
                </a:avLst>
              </a:prstGeom>
              <a:solidFill>
                <a:srgbClr val="00867A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5" name="AutoShape 19"/>
              <p:cNvSpPr>
                <a:spLocks noChangeArrowheads="1"/>
              </p:cNvSpPr>
              <p:nvPr/>
            </p:nvSpPr>
            <p:spPr bwMode="auto">
              <a:xfrm>
                <a:off x="1683" y="2097"/>
                <a:ext cx="815" cy="514"/>
              </a:xfrm>
              <a:prstGeom prst="hexagon">
                <a:avLst>
                  <a:gd name="adj" fmla="val 39633"/>
                  <a:gd name="vf" fmla="val 115470"/>
                </a:avLst>
              </a:prstGeom>
              <a:solidFill>
                <a:srgbClr val="330099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6" name="AutoShape 20"/>
              <p:cNvSpPr>
                <a:spLocks noChangeArrowheads="1"/>
              </p:cNvSpPr>
              <p:nvPr/>
            </p:nvSpPr>
            <p:spPr bwMode="auto">
              <a:xfrm>
                <a:off x="2292" y="1834"/>
                <a:ext cx="815" cy="516"/>
              </a:xfrm>
              <a:prstGeom prst="hexagon">
                <a:avLst>
                  <a:gd name="adj" fmla="val 39479"/>
                  <a:gd name="vf" fmla="val 115470"/>
                </a:avLst>
              </a:prstGeom>
              <a:solidFill>
                <a:srgbClr val="00867A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7" name="Oval 21"/>
              <p:cNvSpPr>
                <a:spLocks noChangeArrowheads="1"/>
              </p:cNvSpPr>
              <p:nvPr/>
            </p:nvSpPr>
            <p:spPr bwMode="auto">
              <a:xfrm>
                <a:off x="2685" y="2074"/>
                <a:ext cx="27" cy="33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8" name="Oval 22"/>
              <p:cNvSpPr>
                <a:spLocks noChangeArrowheads="1"/>
              </p:cNvSpPr>
              <p:nvPr/>
            </p:nvSpPr>
            <p:spPr bwMode="auto">
              <a:xfrm>
                <a:off x="1464" y="2074"/>
                <a:ext cx="28" cy="33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9" name="Oval 23"/>
              <p:cNvSpPr>
                <a:spLocks noChangeArrowheads="1"/>
              </p:cNvSpPr>
              <p:nvPr/>
            </p:nvSpPr>
            <p:spPr bwMode="auto">
              <a:xfrm>
                <a:off x="2077" y="2337"/>
                <a:ext cx="27" cy="34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0" name="AutoShape 24"/>
              <p:cNvSpPr>
                <a:spLocks noChangeArrowheads="1"/>
              </p:cNvSpPr>
              <p:nvPr/>
            </p:nvSpPr>
            <p:spPr bwMode="auto">
              <a:xfrm>
                <a:off x="1069" y="2881"/>
                <a:ext cx="815" cy="513"/>
              </a:xfrm>
              <a:prstGeom prst="hexagon">
                <a:avLst>
                  <a:gd name="adj" fmla="val 39710"/>
                  <a:gd name="vf" fmla="val 115470"/>
                </a:avLst>
              </a:prstGeom>
              <a:solidFill>
                <a:srgbClr val="330099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1" name="AutoShape 25"/>
              <p:cNvSpPr>
                <a:spLocks noChangeArrowheads="1"/>
              </p:cNvSpPr>
              <p:nvPr/>
            </p:nvSpPr>
            <p:spPr bwMode="auto">
              <a:xfrm>
                <a:off x="1683" y="3136"/>
                <a:ext cx="815" cy="515"/>
              </a:xfrm>
              <a:prstGeom prst="hexagon">
                <a:avLst>
                  <a:gd name="adj" fmla="val 39556"/>
                  <a:gd name="vf" fmla="val 115470"/>
                </a:avLst>
              </a:prstGeom>
              <a:solidFill>
                <a:schemeClr val="accent1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2" name="Oval 26"/>
              <p:cNvSpPr>
                <a:spLocks noChangeArrowheads="1"/>
              </p:cNvSpPr>
              <p:nvPr/>
            </p:nvSpPr>
            <p:spPr bwMode="auto">
              <a:xfrm>
                <a:off x="1462" y="3120"/>
                <a:ext cx="28" cy="34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3" name="Oval 27"/>
              <p:cNvSpPr>
                <a:spLocks noChangeArrowheads="1"/>
              </p:cNvSpPr>
              <p:nvPr/>
            </p:nvSpPr>
            <p:spPr bwMode="auto">
              <a:xfrm>
                <a:off x="2684" y="3114"/>
                <a:ext cx="28" cy="34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4" name="AutoShape 28"/>
              <p:cNvSpPr>
                <a:spLocks noChangeArrowheads="1"/>
              </p:cNvSpPr>
              <p:nvPr/>
            </p:nvSpPr>
            <p:spPr bwMode="auto">
              <a:xfrm>
                <a:off x="1069" y="3399"/>
                <a:ext cx="815" cy="516"/>
              </a:xfrm>
              <a:prstGeom prst="hexagon">
                <a:avLst>
                  <a:gd name="adj" fmla="val 39479"/>
                  <a:gd name="vf" fmla="val 115470"/>
                </a:avLst>
              </a:prstGeom>
              <a:solidFill>
                <a:srgbClr val="00867A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5" name="Oval 29"/>
              <p:cNvSpPr>
                <a:spLocks noChangeArrowheads="1"/>
              </p:cNvSpPr>
              <p:nvPr/>
            </p:nvSpPr>
            <p:spPr bwMode="auto">
              <a:xfrm>
                <a:off x="1462" y="3641"/>
                <a:ext cx="28" cy="33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6" name="Oval 30"/>
              <p:cNvSpPr>
                <a:spLocks noChangeArrowheads="1"/>
              </p:cNvSpPr>
              <p:nvPr/>
            </p:nvSpPr>
            <p:spPr bwMode="auto">
              <a:xfrm>
                <a:off x="2077" y="3376"/>
                <a:ext cx="27" cy="34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7" name="Oval 31"/>
              <p:cNvSpPr>
                <a:spLocks noChangeArrowheads="1"/>
              </p:cNvSpPr>
              <p:nvPr/>
            </p:nvSpPr>
            <p:spPr bwMode="auto">
              <a:xfrm>
                <a:off x="2682" y="3634"/>
                <a:ext cx="28" cy="34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8" name="AutoShape 32"/>
              <p:cNvSpPr>
                <a:spLocks noChangeArrowheads="1"/>
              </p:cNvSpPr>
              <p:nvPr/>
            </p:nvSpPr>
            <p:spPr bwMode="auto">
              <a:xfrm>
                <a:off x="1680" y="2613"/>
                <a:ext cx="814" cy="515"/>
              </a:xfrm>
              <a:prstGeom prst="hexagon">
                <a:avLst>
                  <a:gd name="adj" fmla="val 39507"/>
                  <a:gd name="vf" fmla="val 115470"/>
                </a:avLst>
              </a:prstGeom>
              <a:solidFill>
                <a:srgbClr val="00867A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9" name="AutoShape 33"/>
              <p:cNvSpPr>
                <a:spLocks noChangeArrowheads="1"/>
              </p:cNvSpPr>
              <p:nvPr/>
            </p:nvSpPr>
            <p:spPr bwMode="auto">
              <a:xfrm>
                <a:off x="2292" y="2353"/>
                <a:ext cx="815" cy="514"/>
              </a:xfrm>
              <a:prstGeom prst="hexagon">
                <a:avLst>
                  <a:gd name="adj" fmla="val 39633"/>
                  <a:gd name="vf" fmla="val 115470"/>
                </a:avLst>
              </a:prstGeom>
              <a:solidFill>
                <a:schemeClr val="accent1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0" name="Oval 34"/>
              <p:cNvSpPr>
                <a:spLocks noChangeArrowheads="1"/>
              </p:cNvSpPr>
              <p:nvPr/>
            </p:nvSpPr>
            <p:spPr bwMode="auto">
              <a:xfrm>
                <a:off x="2073" y="2854"/>
                <a:ext cx="28" cy="34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1" name="Oval 35"/>
              <p:cNvSpPr>
                <a:spLocks noChangeArrowheads="1"/>
              </p:cNvSpPr>
              <p:nvPr/>
            </p:nvSpPr>
            <p:spPr bwMode="auto">
              <a:xfrm>
                <a:off x="2685" y="2593"/>
                <a:ext cx="27" cy="33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2" name="AutoShape 36"/>
              <p:cNvSpPr>
                <a:spLocks noChangeArrowheads="1"/>
              </p:cNvSpPr>
              <p:nvPr/>
            </p:nvSpPr>
            <p:spPr bwMode="auto">
              <a:xfrm>
                <a:off x="2902" y="3137"/>
                <a:ext cx="815" cy="514"/>
              </a:xfrm>
              <a:prstGeom prst="hexagon">
                <a:avLst>
                  <a:gd name="adj" fmla="val 39633"/>
                  <a:gd name="vf" fmla="val 115470"/>
                </a:avLst>
              </a:prstGeom>
              <a:solidFill>
                <a:schemeClr val="accent1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3" name="AutoShape 37"/>
              <p:cNvSpPr>
                <a:spLocks noChangeArrowheads="1"/>
              </p:cNvSpPr>
              <p:nvPr/>
            </p:nvSpPr>
            <p:spPr bwMode="auto">
              <a:xfrm>
                <a:off x="2899" y="2618"/>
                <a:ext cx="815" cy="515"/>
              </a:xfrm>
              <a:prstGeom prst="hexagon">
                <a:avLst>
                  <a:gd name="adj" fmla="val 39556"/>
                  <a:gd name="vf" fmla="val 115470"/>
                </a:avLst>
              </a:prstGeom>
              <a:solidFill>
                <a:srgbClr val="00867A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4" name="AutoShape 38"/>
              <p:cNvSpPr>
                <a:spLocks noChangeArrowheads="1"/>
              </p:cNvSpPr>
              <p:nvPr/>
            </p:nvSpPr>
            <p:spPr bwMode="auto">
              <a:xfrm>
                <a:off x="2900" y="2097"/>
                <a:ext cx="815" cy="514"/>
              </a:xfrm>
              <a:prstGeom prst="hexagon">
                <a:avLst>
                  <a:gd name="adj" fmla="val 39633"/>
                  <a:gd name="vf" fmla="val 115470"/>
                </a:avLst>
              </a:prstGeom>
              <a:solidFill>
                <a:srgbClr val="330099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5" name="Oval 39"/>
              <p:cNvSpPr>
                <a:spLocks noChangeArrowheads="1"/>
              </p:cNvSpPr>
              <p:nvPr/>
            </p:nvSpPr>
            <p:spPr bwMode="auto">
              <a:xfrm>
                <a:off x="3293" y="2858"/>
                <a:ext cx="28" cy="34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6" name="Oval 40"/>
              <p:cNvSpPr>
                <a:spLocks noChangeArrowheads="1"/>
              </p:cNvSpPr>
              <p:nvPr/>
            </p:nvSpPr>
            <p:spPr bwMode="auto">
              <a:xfrm>
                <a:off x="3294" y="2337"/>
                <a:ext cx="28" cy="34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7" name="Oval 41"/>
              <p:cNvSpPr>
                <a:spLocks noChangeArrowheads="1"/>
              </p:cNvSpPr>
              <p:nvPr/>
            </p:nvSpPr>
            <p:spPr bwMode="auto">
              <a:xfrm>
                <a:off x="3295" y="3377"/>
                <a:ext cx="28" cy="34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8" name="Rectangle 42"/>
              <p:cNvSpPr>
                <a:spLocks noChangeArrowheads="1"/>
              </p:cNvSpPr>
              <p:nvPr/>
            </p:nvSpPr>
            <p:spPr bwMode="auto">
              <a:xfrm>
                <a:off x="1182" y="2370"/>
                <a:ext cx="59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/>
              <a:p>
                <a:pPr algn="ctr"/>
                <a:r>
                  <a:rPr lang="en-US" sz="1200">
                    <a:latin typeface="Arial Black" pitchFamily="34" charset="0"/>
                  </a:rPr>
                  <a:t>BASE</a:t>
                </a:r>
              </a:p>
              <a:p>
                <a:pPr algn="ctr"/>
                <a:r>
                  <a:rPr lang="en-US" sz="1200">
                    <a:latin typeface="Arial Black" pitchFamily="34" charset="0"/>
                  </a:rPr>
                  <a:t>STATION</a:t>
                </a:r>
              </a:p>
            </p:txBody>
          </p:sp>
          <p:sp>
            <p:nvSpPr>
              <p:cNvPr id="25649" name="Line 43"/>
              <p:cNvSpPr>
                <a:spLocks noChangeShapeType="1"/>
              </p:cNvSpPr>
              <p:nvPr/>
            </p:nvSpPr>
            <p:spPr bwMode="auto">
              <a:xfrm>
                <a:off x="1603" y="2728"/>
                <a:ext cx="0" cy="72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50" name="Line 44"/>
              <p:cNvSpPr>
                <a:spLocks noChangeShapeType="1"/>
              </p:cNvSpPr>
              <p:nvPr/>
            </p:nvSpPr>
            <p:spPr bwMode="auto">
              <a:xfrm>
                <a:off x="2248" y="2642"/>
                <a:ext cx="0" cy="71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51" name="Line 45"/>
              <p:cNvSpPr>
                <a:spLocks noChangeShapeType="1"/>
              </p:cNvSpPr>
              <p:nvPr/>
            </p:nvSpPr>
            <p:spPr bwMode="auto">
              <a:xfrm>
                <a:off x="412" y="3043"/>
                <a:ext cx="73" cy="9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52" name="Freeform 46"/>
              <p:cNvSpPr>
                <a:spLocks/>
              </p:cNvSpPr>
              <p:nvPr/>
            </p:nvSpPr>
            <p:spPr bwMode="auto">
              <a:xfrm>
                <a:off x="1467" y="2646"/>
                <a:ext cx="132" cy="64"/>
              </a:xfrm>
              <a:custGeom>
                <a:avLst/>
                <a:gdLst>
                  <a:gd name="T0" fmla="*/ 0 w 132"/>
                  <a:gd name="T1" fmla="*/ 0 h 64"/>
                  <a:gd name="T2" fmla="*/ 6 w 132"/>
                  <a:gd name="T3" fmla="*/ 0 h 64"/>
                  <a:gd name="T4" fmla="*/ 12 w 132"/>
                  <a:gd name="T5" fmla="*/ 2 h 64"/>
                  <a:gd name="T6" fmla="*/ 17 w 132"/>
                  <a:gd name="T7" fmla="*/ 2 h 64"/>
                  <a:gd name="T8" fmla="*/ 17 w 132"/>
                  <a:gd name="T9" fmla="*/ 10 h 64"/>
                  <a:gd name="T10" fmla="*/ 22 w 132"/>
                  <a:gd name="T11" fmla="*/ 7 h 64"/>
                  <a:gd name="T12" fmla="*/ 27 w 132"/>
                  <a:gd name="T13" fmla="*/ 5 h 64"/>
                  <a:gd name="T14" fmla="*/ 31 w 132"/>
                  <a:gd name="T15" fmla="*/ 13 h 64"/>
                  <a:gd name="T16" fmla="*/ 33 w 132"/>
                  <a:gd name="T17" fmla="*/ 21 h 64"/>
                  <a:gd name="T18" fmla="*/ 38 w 132"/>
                  <a:gd name="T19" fmla="*/ 23 h 64"/>
                  <a:gd name="T20" fmla="*/ 43 w 132"/>
                  <a:gd name="T21" fmla="*/ 21 h 64"/>
                  <a:gd name="T22" fmla="*/ 45 w 132"/>
                  <a:gd name="T23" fmla="*/ 28 h 64"/>
                  <a:gd name="T24" fmla="*/ 50 w 132"/>
                  <a:gd name="T25" fmla="*/ 26 h 64"/>
                  <a:gd name="T26" fmla="*/ 61 w 132"/>
                  <a:gd name="T27" fmla="*/ 21 h 64"/>
                  <a:gd name="T28" fmla="*/ 64 w 132"/>
                  <a:gd name="T29" fmla="*/ 28 h 64"/>
                  <a:gd name="T30" fmla="*/ 66 w 132"/>
                  <a:gd name="T31" fmla="*/ 36 h 64"/>
                  <a:gd name="T32" fmla="*/ 73 w 132"/>
                  <a:gd name="T33" fmla="*/ 34 h 64"/>
                  <a:gd name="T34" fmla="*/ 78 w 132"/>
                  <a:gd name="T35" fmla="*/ 31 h 64"/>
                  <a:gd name="T36" fmla="*/ 82 w 132"/>
                  <a:gd name="T37" fmla="*/ 39 h 64"/>
                  <a:gd name="T38" fmla="*/ 89 w 132"/>
                  <a:gd name="T39" fmla="*/ 44 h 64"/>
                  <a:gd name="T40" fmla="*/ 99 w 132"/>
                  <a:gd name="T41" fmla="*/ 42 h 64"/>
                  <a:gd name="T42" fmla="*/ 103 w 132"/>
                  <a:gd name="T43" fmla="*/ 49 h 64"/>
                  <a:gd name="T44" fmla="*/ 110 w 132"/>
                  <a:gd name="T45" fmla="*/ 55 h 64"/>
                  <a:gd name="T46" fmla="*/ 117 w 132"/>
                  <a:gd name="T47" fmla="*/ 55 h 64"/>
                  <a:gd name="T48" fmla="*/ 131 w 132"/>
                  <a:gd name="T49" fmla="*/ 63 h 6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32"/>
                  <a:gd name="T76" fmla="*/ 0 h 64"/>
                  <a:gd name="T77" fmla="*/ 132 w 132"/>
                  <a:gd name="T78" fmla="*/ 64 h 6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32" h="64">
                    <a:moveTo>
                      <a:pt x="0" y="0"/>
                    </a:moveTo>
                    <a:lnTo>
                      <a:pt x="6" y="0"/>
                    </a:lnTo>
                    <a:lnTo>
                      <a:pt x="12" y="2"/>
                    </a:lnTo>
                    <a:lnTo>
                      <a:pt x="17" y="2"/>
                    </a:lnTo>
                    <a:lnTo>
                      <a:pt x="17" y="10"/>
                    </a:lnTo>
                    <a:lnTo>
                      <a:pt x="22" y="7"/>
                    </a:lnTo>
                    <a:lnTo>
                      <a:pt x="27" y="5"/>
                    </a:lnTo>
                    <a:lnTo>
                      <a:pt x="31" y="13"/>
                    </a:lnTo>
                    <a:lnTo>
                      <a:pt x="33" y="21"/>
                    </a:lnTo>
                    <a:lnTo>
                      <a:pt x="38" y="23"/>
                    </a:lnTo>
                    <a:lnTo>
                      <a:pt x="43" y="21"/>
                    </a:lnTo>
                    <a:lnTo>
                      <a:pt x="45" y="28"/>
                    </a:lnTo>
                    <a:lnTo>
                      <a:pt x="50" y="26"/>
                    </a:lnTo>
                    <a:lnTo>
                      <a:pt x="61" y="21"/>
                    </a:lnTo>
                    <a:lnTo>
                      <a:pt x="64" y="28"/>
                    </a:lnTo>
                    <a:lnTo>
                      <a:pt x="66" y="36"/>
                    </a:lnTo>
                    <a:lnTo>
                      <a:pt x="73" y="34"/>
                    </a:lnTo>
                    <a:lnTo>
                      <a:pt x="78" y="31"/>
                    </a:lnTo>
                    <a:lnTo>
                      <a:pt x="82" y="39"/>
                    </a:lnTo>
                    <a:lnTo>
                      <a:pt x="89" y="44"/>
                    </a:lnTo>
                    <a:lnTo>
                      <a:pt x="99" y="42"/>
                    </a:lnTo>
                    <a:lnTo>
                      <a:pt x="103" y="49"/>
                    </a:lnTo>
                    <a:lnTo>
                      <a:pt x="110" y="55"/>
                    </a:lnTo>
                    <a:lnTo>
                      <a:pt x="117" y="55"/>
                    </a:lnTo>
                    <a:lnTo>
                      <a:pt x="131" y="63"/>
                    </a:lnTo>
                  </a:path>
                </a:pathLst>
              </a:custGeom>
              <a:noFill/>
              <a:ln w="12700" cap="rnd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53" name="Freeform 47"/>
              <p:cNvSpPr>
                <a:spLocks/>
              </p:cNvSpPr>
              <p:nvPr/>
            </p:nvSpPr>
            <p:spPr bwMode="auto">
              <a:xfrm>
                <a:off x="2103" y="2896"/>
                <a:ext cx="160" cy="82"/>
              </a:xfrm>
              <a:custGeom>
                <a:avLst/>
                <a:gdLst>
                  <a:gd name="T0" fmla="*/ 0 w 160"/>
                  <a:gd name="T1" fmla="*/ 0 h 82"/>
                  <a:gd name="T2" fmla="*/ 8 w 160"/>
                  <a:gd name="T3" fmla="*/ 1 h 82"/>
                  <a:gd name="T4" fmla="*/ 15 w 160"/>
                  <a:gd name="T5" fmla="*/ 4 h 82"/>
                  <a:gd name="T6" fmla="*/ 22 w 160"/>
                  <a:gd name="T7" fmla="*/ 5 h 82"/>
                  <a:gd name="T8" fmla="*/ 21 w 160"/>
                  <a:gd name="T9" fmla="*/ 12 h 82"/>
                  <a:gd name="T10" fmla="*/ 28 w 160"/>
                  <a:gd name="T11" fmla="*/ 11 h 82"/>
                  <a:gd name="T12" fmla="*/ 35 w 160"/>
                  <a:gd name="T13" fmla="*/ 9 h 82"/>
                  <a:gd name="T14" fmla="*/ 38 w 160"/>
                  <a:gd name="T15" fmla="*/ 17 h 82"/>
                  <a:gd name="T16" fmla="*/ 39 w 160"/>
                  <a:gd name="T17" fmla="*/ 25 h 82"/>
                  <a:gd name="T18" fmla="*/ 46 w 160"/>
                  <a:gd name="T19" fmla="*/ 28 h 82"/>
                  <a:gd name="T20" fmla="*/ 52 w 160"/>
                  <a:gd name="T21" fmla="*/ 27 h 82"/>
                  <a:gd name="T22" fmla="*/ 54 w 160"/>
                  <a:gd name="T23" fmla="*/ 34 h 82"/>
                  <a:gd name="T24" fmla="*/ 61 w 160"/>
                  <a:gd name="T25" fmla="*/ 33 h 82"/>
                  <a:gd name="T26" fmla="*/ 75 w 160"/>
                  <a:gd name="T27" fmla="*/ 30 h 82"/>
                  <a:gd name="T28" fmla="*/ 78 w 160"/>
                  <a:gd name="T29" fmla="*/ 38 h 82"/>
                  <a:gd name="T30" fmla="*/ 79 w 160"/>
                  <a:gd name="T31" fmla="*/ 45 h 82"/>
                  <a:gd name="T32" fmla="*/ 89 w 160"/>
                  <a:gd name="T33" fmla="*/ 44 h 82"/>
                  <a:gd name="T34" fmla="*/ 96 w 160"/>
                  <a:gd name="T35" fmla="*/ 42 h 82"/>
                  <a:gd name="T36" fmla="*/ 99 w 160"/>
                  <a:gd name="T37" fmla="*/ 50 h 82"/>
                  <a:gd name="T38" fmla="*/ 107 w 160"/>
                  <a:gd name="T39" fmla="*/ 56 h 82"/>
                  <a:gd name="T40" fmla="*/ 121 w 160"/>
                  <a:gd name="T41" fmla="*/ 55 h 82"/>
                  <a:gd name="T42" fmla="*/ 124 w 160"/>
                  <a:gd name="T43" fmla="*/ 64 h 82"/>
                  <a:gd name="T44" fmla="*/ 133 w 160"/>
                  <a:gd name="T45" fmla="*/ 69 h 82"/>
                  <a:gd name="T46" fmla="*/ 141 w 160"/>
                  <a:gd name="T47" fmla="*/ 71 h 82"/>
                  <a:gd name="T48" fmla="*/ 159 w 160"/>
                  <a:gd name="T49" fmla="*/ 81 h 8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60"/>
                  <a:gd name="T76" fmla="*/ 0 h 82"/>
                  <a:gd name="T77" fmla="*/ 160 w 160"/>
                  <a:gd name="T78" fmla="*/ 82 h 82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60" h="82">
                    <a:moveTo>
                      <a:pt x="0" y="0"/>
                    </a:moveTo>
                    <a:lnTo>
                      <a:pt x="8" y="1"/>
                    </a:lnTo>
                    <a:lnTo>
                      <a:pt x="15" y="4"/>
                    </a:lnTo>
                    <a:lnTo>
                      <a:pt x="22" y="5"/>
                    </a:lnTo>
                    <a:lnTo>
                      <a:pt x="21" y="12"/>
                    </a:lnTo>
                    <a:lnTo>
                      <a:pt x="28" y="11"/>
                    </a:lnTo>
                    <a:lnTo>
                      <a:pt x="35" y="9"/>
                    </a:lnTo>
                    <a:lnTo>
                      <a:pt x="38" y="17"/>
                    </a:lnTo>
                    <a:lnTo>
                      <a:pt x="39" y="25"/>
                    </a:lnTo>
                    <a:lnTo>
                      <a:pt x="46" y="28"/>
                    </a:lnTo>
                    <a:lnTo>
                      <a:pt x="52" y="27"/>
                    </a:lnTo>
                    <a:lnTo>
                      <a:pt x="54" y="34"/>
                    </a:lnTo>
                    <a:lnTo>
                      <a:pt x="61" y="33"/>
                    </a:lnTo>
                    <a:lnTo>
                      <a:pt x="75" y="30"/>
                    </a:lnTo>
                    <a:lnTo>
                      <a:pt x="78" y="38"/>
                    </a:lnTo>
                    <a:lnTo>
                      <a:pt x="79" y="45"/>
                    </a:lnTo>
                    <a:lnTo>
                      <a:pt x="89" y="44"/>
                    </a:lnTo>
                    <a:lnTo>
                      <a:pt x="96" y="42"/>
                    </a:lnTo>
                    <a:lnTo>
                      <a:pt x="99" y="50"/>
                    </a:lnTo>
                    <a:lnTo>
                      <a:pt x="107" y="56"/>
                    </a:lnTo>
                    <a:lnTo>
                      <a:pt x="121" y="55"/>
                    </a:lnTo>
                    <a:lnTo>
                      <a:pt x="124" y="64"/>
                    </a:lnTo>
                    <a:lnTo>
                      <a:pt x="133" y="69"/>
                    </a:lnTo>
                    <a:lnTo>
                      <a:pt x="141" y="71"/>
                    </a:lnTo>
                    <a:lnTo>
                      <a:pt x="159" y="81"/>
                    </a:lnTo>
                  </a:path>
                </a:pathLst>
              </a:custGeom>
              <a:noFill/>
              <a:ln w="12700" cap="rnd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54" name="Freeform 48"/>
              <p:cNvSpPr>
                <a:spLocks/>
              </p:cNvSpPr>
              <p:nvPr/>
            </p:nvSpPr>
            <p:spPr bwMode="auto">
              <a:xfrm>
                <a:off x="2111" y="2659"/>
                <a:ext cx="142" cy="191"/>
              </a:xfrm>
              <a:custGeom>
                <a:avLst/>
                <a:gdLst>
                  <a:gd name="T0" fmla="*/ 136 w 142"/>
                  <a:gd name="T1" fmla="*/ 0 h 191"/>
                  <a:gd name="T2" fmla="*/ 141 w 142"/>
                  <a:gd name="T3" fmla="*/ 18 h 191"/>
                  <a:gd name="T4" fmla="*/ 136 w 142"/>
                  <a:gd name="T5" fmla="*/ 31 h 191"/>
                  <a:gd name="T6" fmla="*/ 116 w 142"/>
                  <a:gd name="T7" fmla="*/ 31 h 191"/>
                  <a:gd name="T8" fmla="*/ 102 w 142"/>
                  <a:gd name="T9" fmla="*/ 31 h 191"/>
                  <a:gd name="T10" fmla="*/ 102 w 142"/>
                  <a:gd name="T11" fmla="*/ 45 h 191"/>
                  <a:gd name="T12" fmla="*/ 106 w 142"/>
                  <a:gd name="T13" fmla="*/ 58 h 191"/>
                  <a:gd name="T14" fmla="*/ 92 w 142"/>
                  <a:gd name="T15" fmla="*/ 63 h 191"/>
                  <a:gd name="T16" fmla="*/ 92 w 142"/>
                  <a:gd name="T17" fmla="*/ 76 h 191"/>
                  <a:gd name="T18" fmla="*/ 82 w 142"/>
                  <a:gd name="T19" fmla="*/ 113 h 191"/>
                  <a:gd name="T20" fmla="*/ 68 w 142"/>
                  <a:gd name="T21" fmla="*/ 117 h 191"/>
                  <a:gd name="T22" fmla="*/ 63 w 142"/>
                  <a:gd name="T23" fmla="*/ 131 h 191"/>
                  <a:gd name="T24" fmla="*/ 48 w 142"/>
                  <a:gd name="T25" fmla="*/ 135 h 191"/>
                  <a:gd name="T26" fmla="*/ 48 w 142"/>
                  <a:gd name="T27" fmla="*/ 149 h 191"/>
                  <a:gd name="T28" fmla="*/ 34 w 142"/>
                  <a:gd name="T29" fmla="*/ 149 h 191"/>
                  <a:gd name="T30" fmla="*/ 29 w 142"/>
                  <a:gd name="T31" fmla="*/ 162 h 191"/>
                  <a:gd name="T32" fmla="*/ 19 w 142"/>
                  <a:gd name="T33" fmla="*/ 180 h 191"/>
                  <a:gd name="T34" fmla="*/ 4 w 142"/>
                  <a:gd name="T35" fmla="*/ 185 h 191"/>
                  <a:gd name="T36" fmla="*/ 0 w 142"/>
                  <a:gd name="T37" fmla="*/ 190 h 19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42"/>
                  <a:gd name="T58" fmla="*/ 0 h 191"/>
                  <a:gd name="T59" fmla="*/ 142 w 142"/>
                  <a:gd name="T60" fmla="*/ 191 h 191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42" h="191">
                    <a:moveTo>
                      <a:pt x="136" y="0"/>
                    </a:moveTo>
                    <a:lnTo>
                      <a:pt x="141" y="18"/>
                    </a:lnTo>
                    <a:lnTo>
                      <a:pt x="136" y="31"/>
                    </a:lnTo>
                    <a:lnTo>
                      <a:pt x="116" y="31"/>
                    </a:lnTo>
                    <a:lnTo>
                      <a:pt x="102" y="31"/>
                    </a:lnTo>
                    <a:lnTo>
                      <a:pt x="102" y="45"/>
                    </a:lnTo>
                    <a:lnTo>
                      <a:pt x="106" y="58"/>
                    </a:lnTo>
                    <a:lnTo>
                      <a:pt x="92" y="63"/>
                    </a:lnTo>
                    <a:lnTo>
                      <a:pt x="92" y="76"/>
                    </a:lnTo>
                    <a:lnTo>
                      <a:pt x="82" y="113"/>
                    </a:lnTo>
                    <a:lnTo>
                      <a:pt x="68" y="117"/>
                    </a:lnTo>
                    <a:lnTo>
                      <a:pt x="63" y="131"/>
                    </a:lnTo>
                    <a:lnTo>
                      <a:pt x="48" y="135"/>
                    </a:lnTo>
                    <a:lnTo>
                      <a:pt x="48" y="149"/>
                    </a:lnTo>
                    <a:lnTo>
                      <a:pt x="34" y="149"/>
                    </a:lnTo>
                    <a:lnTo>
                      <a:pt x="29" y="162"/>
                    </a:lnTo>
                    <a:lnTo>
                      <a:pt x="19" y="180"/>
                    </a:lnTo>
                    <a:lnTo>
                      <a:pt x="4" y="185"/>
                    </a:lnTo>
                    <a:lnTo>
                      <a:pt x="0" y="190"/>
                    </a:lnTo>
                  </a:path>
                </a:pathLst>
              </a:custGeom>
              <a:noFill/>
              <a:ln w="12700" cap="rnd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55" name="Freeform 49"/>
              <p:cNvSpPr>
                <a:spLocks/>
              </p:cNvSpPr>
              <p:nvPr/>
            </p:nvSpPr>
            <p:spPr bwMode="auto">
              <a:xfrm>
                <a:off x="3220" y="2899"/>
                <a:ext cx="59" cy="63"/>
              </a:xfrm>
              <a:custGeom>
                <a:avLst/>
                <a:gdLst>
                  <a:gd name="T0" fmla="*/ 58 w 59"/>
                  <a:gd name="T1" fmla="*/ 0 h 63"/>
                  <a:gd name="T2" fmla="*/ 58 w 59"/>
                  <a:gd name="T3" fmla="*/ 17 h 63"/>
                  <a:gd name="T4" fmla="*/ 58 w 59"/>
                  <a:gd name="T5" fmla="*/ 0 h 63"/>
                  <a:gd name="T6" fmla="*/ 38 w 59"/>
                  <a:gd name="T7" fmla="*/ 13 h 63"/>
                  <a:gd name="T8" fmla="*/ 38 w 59"/>
                  <a:gd name="T9" fmla="*/ 26 h 63"/>
                  <a:gd name="T10" fmla="*/ 29 w 59"/>
                  <a:gd name="T11" fmla="*/ 39 h 63"/>
                  <a:gd name="T12" fmla="*/ 29 w 59"/>
                  <a:gd name="T13" fmla="*/ 53 h 63"/>
                  <a:gd name="T14" fmla="*/ 14 w 59"/>
                  <a:gd name="T15" fmla="*/ 44 h 63"/>
                  <a:gd name="T16" fmla="*/ 9 w 59"/>
                  <a:gd name="T17" fmla="*/ 57 h 63"/>
                  <a:gd name="T18" fmla="*/ 0 w 59"/>
                  <a:gd name="T19" fmla="*/ 62 h 6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9"/>
                  <a:gd name="T31" fmla="*/ 0 h 63"/>
                  <a:gd name="T32" fmla="*/ 59 w 59"/>
                  <a:gd name="T33" fmla="*/ 63 h 63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9" h="63">
                    <a:moveTo>
                      <a:pt x="58" y="0"/>
                    </a:moveTo>
                    <a:lnTo>
                      <a:pt x="58" y="17"/>
                    </a:lnTo>
                    <a:lnTo>
                      <a:pt x="58" y="0"/>
                    </a:lnTo>
                    <a:lnTo>
                      <a:pt x="38" y="13"/>
                    </a:lnTo>
                    <a:lnTo>
                      <a:pt x="38" y="26"/>
                    </a:lnTo>
                    <a:lnTo>
                      <a:pt x="29" y="39"/>
                    </a:lnTo>
                    <a:lnTo>
                      <a:pt x="29" y="53"/>
                    </a:lnTo>
                    <a:lnTo>
                      <a:pt x="14" y="44"/>
                    </a:lnTo>
                    <a:lnTo>
                      <a:pt x="9" y="57"/>
                    </a:lnTo>
                    <a:lnTo>
                      <a:pt x="0" y="62"/>
                    </a:lnTo>
                  </a:path>
                </a:pathLst>
              </a:custGeom>
              <a:noFill/>
              <a:ln w="12700" cap="rnd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13" name="Freeform 50"/>
            <p:cNvSpPr>
              <a:spLocks/>
            </p:cNvSpPr>
            <p:nvPr/>
          </p:nvSpPr>
          <p:spPr bwMode="auto">
            <a:xfrm>
              <a:off x="2724" y="2978"/>
              <a:ext cx="476" cy="144"/>
            </a:xfrm>
            <a:custGeom>
              <a:avLst/>
              <a:gdLst>
                <a:gd name="T0" fmla="*/ 0 w 476"/>
                <a:gd name="T1" fmla="*/ 143 h 144"/>
                <a:gd name="T2" fmla="*/ 36 w 476"/>
                <a:gd name="T3" fmla="*/ 131 h 144"/>
                <a:gd name="T4" fmla="*/ 64 w 476"/>
                <a:gd name="T5" fmla="*/ 123 h 144"/>
                <a:gd name="T6" fmla="*/ 72 w 476"/>
                <a:gd name="T7" fmla="*/ 123 h 144"/>
                <a:gd name="T8" fmla="*/ 95 w 476"/>
                <a:gd name="T9" fmla="*/ 128 h 144"/>
                <a:gd name="T10" fmla="*/ 114 w 476"/>
                <a:gd name="T11" fmla="*/ 114 h 144"/>
                <a:gd name="T12" fmla="*/ 122 w 476"/>
                <a:gd name="T13" fmla="*/ 112 h 144"/>
                <a:gd name="T14" fmla="*/ 164 w 476"/>
                <a:gd name="T15" fmla="*/ 114 h 144"/>
                <a:gd name="T16" fmla="*/ 187 w 476"/>
                <a:gd name="T17" fmla="*/ 89 h 144"/>
                <a:gd name="T18" fmla="*/ 209 w 476"/>
                <a:gd name="T19" fmla="*/ 84 h 144"/>
                <a:gd name="T20" fmla="*/ 254 w 476"/>
                <a:gd name="T21" fmla="*/ 61 h 144"/>
                <a:gd name="T22" fmla="*/ 285 w 476"/>
                <a:gd name="T23" fmla="*/ 61 h 144"/>
                <a:gd name="T24" fmla="*/ 307 w 476"/>
                <a:gd name="T25" fmla="*/ 42 h 144"/>
                <a:gd name="T26" fmla="*/ 338 w 476"/>
                <a:gd name="T27" fmla="*/ 42 h 144"/>
                <a:gd name="T28" fmla="*/ 357 w 476"/>
                <a:gd name="T29" fmla="*/ 22 h 144"/>
                <a:gd name="T30" fmla="*/ 421 w 476"/>
                <a:gd name="T31" fmla="*/ 22 h 144"/>
                <a:gd name="T32" fmla="*/ 427 w 476"/>
                <a:gd name="T33" fmla="*/ 5 h 144"/>
                <a:gd name="T34" fmla="*/ 452 w 476"/>
                <a:gd name="T35" fmla="*/ 0 h 144"/>
                <a:gd name="T36" fmla="*/ 461 w 476"/>
                <a:gd name="T37" fmla="*/ 2 h 144"/>
                <a:gd name="T38" fmla="*/ 475 w 476"/>
                <a:gd name="T39" fmla="*/ 0 h 14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476"/>
                <a:gd name="T61" fmla="*/ 0 h 144"/>
                <a:gd name="T62" fmla="*/ 476 w 476"/>
                <a:gd name="T63" fmla="*/ 144 h 14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476" h="144">
                  <a:moveTo>
                    <a:pt x="0" y="143"/>
                  </a:moveTo>
                  <a:lnTo>
                    <a:pt x="36" y="131"/>
                  </a:lnTo>
                  <a:lnTo>
                    <a:pt x="64" y="123"/>
                  </a:lnTo>
                  <a:lnTo>
                    <a:pt x="72" y="123"/>
                  </a:lnTo>
                  <a:lnTo>
                    <a:pt x="95" y="128"/>
                  </a:lnTo>
                  <a:lnTo>
                    <a:pt x="114" y="114"/>
                  </a:lnTo>
                  <a:lnTo>
                    <a:pt x="122" y="112"/>
                  </a:lnTo>
                  <a:lnTo>
                    <a:pt x="164" y="114"/>
                  </a:lnTo>
                  <a:lnTo>
                    <a:pt x="187" y="89"/>
                  </a:lnTo>
                  <a:lnTo>
                    <a:pt x="209" y="84"/>
                  </a:lnTo>
                  <a:lnTo>
                    <a:pt x="254" y="61"/>
                  </a:lnTo>
                  <a:lnTo>
                    <a:pt x="285" y="61"/>
                  </a:lnTo>
                  <a:lnTo>
                    <a:pt x="307" y="42"/>
                  </a:lnTo>
                  <a:lnTo>
                    <a:pt x="338" y="42"/>
                  </a:lnTo>
                  <a:lnTo>
                    <a:pt x="357" y="22"/>
                  </a:lnTo>
                  <a:lnTo>
                    <a:pt x="421" y="22"/>
                  </a:lnTo>
                  <a:lnTo>
                    <a:pt x="427" y="5"/>
                  </a:lnTo>
                  <a:lnTo>
                    <a:pt x="452" y="0"/>
                  </a:lnTo>
                  <a:lnTo>
                    <a:pt x="461" y="2"/>
                  </a:lnTo>
                  <a:lnTo>
                    <a:pt x="475" y="0"/>
                  </a:lnTo>
                </a:path>
              </a:pathLst>
            </a:custGeom>
            <a:noFill/>
            <a:ln w="12700" cap="rnd">
              <a:solidFill>
                <a:srgbClr val="CC99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08" name="Rectangle 55"/>
          <p:cNvSpPr>
            <a:spLocks noChangeArrowheads="1"/>
          </p:cNvSpPr>
          <p:nvPr/>
        </p:nvSpPr>
        <p:spPr bwMode="auto">
          <a:xfrm>
            <a:off x="6872288" y="4229100"/>
            <a:ext cx="1295400" cy="8382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Text Box 56"/>
          <p:cNvSpPr txBox="1">
            <a:spLocks noChangeArrowheads="1"/>
          </p:cNvSpPr>
          <p:nvPr/>
        </p:nvSpPr>
        <p:spPr bwMode="auto">
          <a:xfrm>
            <a:off x="7024688" y="4421188"/>
            <a:ext cx="1081087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MTSO</a:t>
            </a:r>
          </a:p>
        </p:txBody>
      </p:sp>
      <p:sp>
        <p:nvSpPr>
          <p:cNvPr id="25610" name="Line 57"/>
          <p:cNvSpPr>
            <a:spLocks noChangeShapeType="1"/>
          </p:cNvSpPr>
          <p:nvPr/>
        </p:nvSpPr>
        <p:spPr bwMode="auto">
          <a:xfrm flipH="1" flipV="1">
            <a:off x="6170613" y="4229100"/>
            <a:ext cx="701675" cy="2381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5611" name="Line 58"/>
          <p:cNvSpPr>
            <a:spLocks noChangeShapeType="1"/>
          </p:cNvSpPr>
          <p:nvPr/>
        </p:nvSpPr>
        <p:spPr bwMode="auto">
          <a:xfrm flipH="1">
            <a:off x="6170613" y="4730750"/>
            <a:ext cx="701675" cy="412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pic>
        <p:nvPicPr>
          <p:cNvPr id="5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Cellular Phone Networks</a:t>
            </a:r>
          </a:p>
        </p:txBody>
      </p:sp>
      <p:sp>
        <p:nvSpPr>
          <p:cNvPr id="26627" name="Oval 3"/>
          <p:cNvSpPr>
            <a:spLocks noChangeArrowheads="1"/>
          </p:cNvSpPr>
          <p:nvPr/>
        </p:nvSpPr>
        <p:spPr bwMode="auto">
          <a:xfrm>
            <a:off x="2438400" y="1828800"/>
            <a:ext cx="2047875" cy="1798638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Oval 4"/>
          <p:cNvSpPr>
            <a:spLocks noChangeArrowheads="1"/>
          </p:cNvSpPr>
          <p:nvPr/>
        </p:nvSpPr>
        <p:spPr bwMode="auto">
          <a:xfrm>
            <a:off x="304800" y="1979613"/>
            <a:ext cx="2047875" cy="1798637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208338" y="2773363"/>
            <a:ext cx="479425" cy="474662"/>
            <a:chOff x="2021" y="1747"/>
            <a:chExt cx="302" cy="299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021" y="1829"/>
              <a:ext cx="302" cy="217"/>
              <a:chOff x="2021" y="1746"/>
              <a:chExt cx="302" cy="217"/>
            </a:xfrm>
          </p:grpSpPr>
          <p:sp>
            <p:nvSpPr>
              <p:cNvPr id="26683" name="Rectangle 7"/>
              <p:cNvSpPr>
                <a:spLocks noChangeArrowheads="1"/>
              </p:cNvSpPr>
              <p:nvPr/>
            </p:nvSpPr>
            <p:spPr bwMode="auto">
              <a:xfrm>
                <a:off x="2021" y="1746"/>
                <a:ext cx="302" cy="20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84" name="Text Box 8"/>
              <p:cNvSpPr txBox="1">
                <a:spLocks noChangeArrowheads="1"/>
              </p:cNvSpPr>
              <p:nvPr/>
            </p:nvSpPr>
            <p:spPr bwMode="auto">
              <a:xfrm>
                <a:off x="2041" y="1751"/>
                <a:ext cx="268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  <a:latin typeface="Garamond" pitchFamily="18" charset="0"/>
                  </a:rPr>
                  <a:t>BS</a:t>
                </a:r>
              </a:p>
            </p:txBody>
          </p:sp>
        </p:grpSp>
        <p:sp>
          <p:nvSpPr>
            <p:cNvPr id="26682" name="Line 9"/>
            <p:cNvSpPr>
              <a:spLocks noChangeShapeType="1"/>
            </p:cNvSpPr>
            <p:nvPr/>
          </p:nvSpPr>
          <p:spPr bwMode="auto">
            <a:xfrm flipV="1">
              <a:off x="2258" y="1747"/>
              <a:ext cx="0" cy="10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743200" y="2359025"/>
            <a:ext cx="542925" cy="379413"/>
            <a:chOff x="2231" y="1386"/>
            <a:chExt cx="342" cy="239"/>
          </a:xfrm>
        </p:grpSpPr>
        <p:pic>
          <p:nvPicPr>
            <p:cNvPr id="26679" name="Picture 11" descr="tn00332_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31" y="1455"/>
              <a:ext cx="342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680" name="Line 12"/>
            <p:cNvSpPr>
              <a:spLocks noChangeShapeType="1"/>
            </p:cNvSpPr>
            <p:nvPr/>
          </p:nvSpPr>
          <p:spPr bwMode="auto">
            <a:xfrm flipV="1">
              <a:off x="2427" y="1386"/>
              <a:ext cx="0" cy="10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1501775" y="3151188"/>
            <a:ext cx="542925" cy="379412"/>
            <a:chOff x="2231" y="1386"/>
            <a:chExt cx="342" cy="239"/>
          </a:xfrm>
        </p:grpSpPr>
        <p:pic>
          <p:nvPicPr>
            <p:cNvPr id="26677" name="Picture 14" descr="tn00332_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31" y="1455"/>
              <a:ext cx="342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678" name="Line 15"/>
            <p:cNvSpPr>
              <a:spLocks noChangeShapeType="1"/>
            </p:cNvSpPr>
            <p:nvPr/>
          </p:nvSpPr>
          <p:spPr bwMode="auto">
            <a:xfrm flipV="1">
              <a:off x="2427" y="1386"/>
              <a:ext cx="0" cy="10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995363" y="2635250"/>
            <a:ext cx="479425" cy="474663"/>
            <a:chOff x="2021" y="1747"/>
            <a:chExt cx="302" cy="299"/>
          </a:xfrm>
        </p:grpSpPr>
        <p:grpSp>
          <p:nvGrpSpPr>
            <p:cNvPr id="7" name="Group 17"/>
            <p:cNvGrpSpPr>
              <a:grpSpLocks/>
            </p:cNvGrpSpPr>
            <p:nvPr/>
          </p:nvGrpSpPr>
          <p:grpSpPr bwMode="auto">
            <a:xfrm>
              <a:off x="2021" y="1829"/>
              <a:ext cx="302" cy="217"/>
              <a:chOff x="2021" y="1746"/>
              <a:chExt cx="302" cy="217"/>
            </a:xfrm>
          </p:grpSpPr>
          <p:sp>
            <p:nvSpPr>
              <p:cNvPr id="26675" name="Rectangle 18"/>
              <p:cNvSpPr>
                <a:spLocks noChangeArrowheads="1"/>
              </p:cNvSpPr>
              <p:nvPr/>
            </p:nvSpPr>
            <p:spPr bwMode="auto">
              <a:xfrm>
                <a:off x="2021" y="1746"/>
                <a:ext cx="302" cy="20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76" name="Text Box 19"/>
              <p:cNvSpPr txBox="1">
                <a:spLocks noChangeArrowheads="1"/>
              </p:cNvSpPr>
              <p:nvPr/>
            </p:nvSpPr>
            <p:spPr bwMode="auto">
              <a:xfrm>
                <a:off x="2041" y="1751"/>
                <a:ext cx="268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  <a:latin typeface="Garamond" pitchFamily="18" charset="0"/>
                  </a:rPr>
                  <a:t>BS</a:t>
                </a:r>
              </a:p>
            </p:txBody>
          </p:sp>
        </p:grpSp>
        <p:sp>
          <p:nvSpPr>
            <p:cNvPr id="26674" name="Line 20"/>
            <p:cNvSpPr>
              <a:spLocks noChangeShapeType="1"/>
            </p:cNvSpPr>
            <p:nvPr/>
          </p:nvSpPr>
          <p:spPr bwMode="auto">
            <a:xfrm flipV="1">
              <a:off x="2258" y="1747"/>
              <a:ext cx="0" cy="10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33" name="Freeform 21"/>
          <p:cNvSpPr>
            <a:spLocks/>
          </p:cNvSpPr>
          <p:nvPr/>
        </p:nvSpPr>
        <p:spPr bwMode="auto">
          <a:xfrm>
            <a:off x="1450975" y="2641600"/>
            <a:ext cx="334963" cy="479425"/>
          </a:xfrm>
          <a:custGeom>
            <a:avLst/>
            <a:gdLst>
              <a:gd name="T0" fmla="*/ 0 w 211"/>
              <a:gd name="T1" fmla="*/ 0 h 302"/>
              <a:gd name="T2" fmla="*/ 2147483647 w 211"/>
              <a:gd name="T3" fmla="*/ 2147483647 h 302"/>
              <a:gd name="T4" fmla="*/ 0 60000 65536"/>
              <a:gd name="T5" fmla="*/ 0 60000 65536"/>
              <a:gd name="T6" fmla="*/ 0 w 211"/>
              <a:gd name="T7" fmla="*/ 0 h 302"/>
              <a:gd name="T8" fmla="*/ 211 w 211"/>
              <a:gd name="T9" fmla="*/ 302 h 30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1" h="302">
                <a:moveTo>
                  <a:pt x="0" y="0"/>
                </a:moveTo>
                <a:cubicBezTo>
                  <a:pt x="89" y="126"/>
                  <a:pt x="179" y="253"/>
                  <a:pt x="211" y="302"/>
                </a:cubicBezTo>
              </a:path>
            </a:pathLst>
          </a:custGeom>
          <a:noFill/>
          <a:ln w="19050">
            <a:solidFill>
              <a:srgbClr val="0033CC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4" name="Line 22"/>
          <p:cNvSpPr>
            <a:spLocks noChangeShapeType="1"/>
          </p:cNvSpPr>
          <p:nvPr/>
        </p:nvSpPr>
        <p:spPr bwMode="auto">
          <a:xfrm flipH="1" flipV="1">
            <a:off x="3163888" y="2366963"/>
            <a:ext cx="363537" cy="376237"/>
          </a:xfrm>
          <a:prstGeom prst="line">
            <a:avLst/>
          </a:prstGeom>
          <a:noFill/>
          <a:ln w="19050">
            <a:solidFill>
              <a:srgbClr val="0033CC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1060450" y="4341813"/>
            <a:ext cx="987425" cy="566737"/>
            <a:chOff x="467" y="3045"/>
            <a:chExt cx="622" cy="357"/>
          </a:xfrm>
        </p:grpSpPr>
        <p:sp>
          <p:nvSpPr>
            <p:cNvPr id="26671" name="Rectangle 24"/>
            <p:cNvSpPr>
              <a:spLocks noChangeArrowheads="1"/>
            </p:cNvSpPr>
            <p:nvPr/>
          </p:nvSpPr>
          <p:spPr bwMode="auto">
            <a:xfrm>
              <a:off x="467" y="3045"/>
              <a:ext cx="622" cy="357"/>
            </a:xfrm>
            <a:prstGeom prst="rect">
              <a:avLst/>
            </a:prstGeom>
            <a:noFill/>
            <a:ln w="28575">
              <a:solidFill>
                <a:srgbClr val="0033CC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2" name="Text Box 25"/>
            <p:cNvSpPr txBox="1">
              <a:spLocks noChangeArrowheads="1"/>
            </p:cNvSpPr>
            <p:nvPr/>
          </p:nvSpPr>
          <p:spPr bwMode="auto">
            <a:xfrm>
              <a:off x="525" y="3096"/>
              <a:ext cx="487" cy="2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  <a:latin typeface="Garamond" pitchFamily="18" charset="0"/>
                </a:rPr>
                <a:t>MTSO</a:t>
              </a:r>
            </a:p>
          </p:txBody>
        </p:sp>
      </p:grpSp>
      <p:sp>
        <p:nvSpPr>
          <p:cNvPr id="26636" name="Freeform 26"/>
          <p:cNvSpPr>
            <a:spLocks/>
          </p:cNvSpPr>
          <p:nvPr/>
        </p:nvSpPr>
        <p:spPr bwMode="auto">
          <a:xfrm>
            <a:off x="769938" y="3076575"/>
            <a:ext cx="508000" cy="1625600"/>
          </a:xfrm>
          <a:custGeom>
            <a:avLst/>
            <a:gdLst>
              <a:gd name="T0" fmla="*/ 2147483647 w 320"/>
              <a:gd name="T1" fmla="*/ 0 h 1024"/>
              <a:gd name="T2" fmla="*/ 2147483647 w 320"/>
              <a:gd name="T3" fmla="*/ 2147483647 h 1024"/>
              <a:gd name="T4" fmla="*/ 2147483647 w 320"/>
              <a:gd name="T5" fmla="*/ 2147483647 h 1024"/>
              <a:gd name="T6" fmla="*/ 2147483647 w 320"/>
              <a:gd name="T7" fmla="*/ 2147483647 h 1024"/>
              <a:gd name="T8" fmla="*/ 2147483647 w 320"/>
              <a:gd name="T9" fmla="*/ 2147483647 h 1024"/>
              <a:gd name="T10" fmla="*/ 0 w 320"/>
              <a:gd name="T11" fmla="*/ 2147483647 h 1024"/>
              <a:gd name="T12" fmla="*/ 2147483647 w 320"/>
              <a:gd name="T13" fmla="*/ 2147483647 h 1024"/>
              <a:gd name="T14" fmla="*/ 2147483647 w 320"/>
              <a:gd name="T15" fmla="*/ 2147483647 h 10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20"/>
              <a:gd name="T25" fmla="*/ 0 h 1024"/>
              <a:gd name="T26" fmla="*/ 320 w 320"/>
              <a:gd name="T27" fmla="*/ 1024 h 102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20" h="1024">
                <a:moveTo>
                  <a:pt x="320" y="0"/>
                </a:moveTo>
                <a:cubicBezTo>
                  <a:pt x="302" y="3"/>
                  <a:pt x="283" y="3"/>
                  <a:pt x="265" y="9"/>
                </a:cubicBezTo>
                <a:cubicBezTo>
                  <a:pt x="215" y="26"/>
                  <a:pt x="172" y="81"/>
                  <a:pt x="128" y="110"/>
                </a:cubicBezTo>
                <a:cubicBezTo>
                  <a:pt x="98" y="153"/>
                  <a:pt x="65" y="194"/>
                  <a:pt x="36" y="238"/>
                </a:cubicBezTo>
                <a:cubicBezTo>
                  <a:pt x="25" y="254"/>
                  <a:pt x="18" y="293"/>
                  <a:pt x="18" y="293"/>
                </a:cubicBezTo>
                <a:cubicBezTo>
                  <a:pt x="13" y="360"/>
                  <a:pt x="0" y="427"/>
                  <a:pt x="0" y="494"/>
                </a:cubicBezTo>
                <a:cubicBezTo>
                  <a:pt x="0" y="643"/>
                  <a:pt x="37" y="776"/>
                  <a:pt x="82" y="915"/>
                </a:cubicBezTo>
                <a:cubicBezTo>
                  <a:pt x="93" y="949"/>
                  <a:pt x="145" y="996"/>
                  <a:pt x="173" y="1024"/>
                </a:cubicBezTo>
              </a:path>
            </a:pathLst>
          </a:custGeom>
          <a:noFill/>
          <a:ln w="19050">
            <a:solidFill>
              <a:srgbClr val="CC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6637" name="Freeform 27"/>
          <p:cNvSpPr>
            <a:spLocks/>
          </p:cNvSpPr>
          <p:nvPr/>
        </p:nvSpPr>
        <p:spPr bwMode="auto">
          <a:xfrm>
            <a:off x="1916113" y="3106738"/>
            <a:ext cx="1292225" cy="1247775"/>
          </a:xfrm>
          <a:custGeom>
            <a:avLst/>
            <a:gdLst>
              <a:gd name="T0" fmla="*/ 2147483647 w 814"/>
              <a:gd name="T1" fmla="*/ 0 h 786"/>
              <a:gd name="T2" fmla="*/ 2147483647 w 814"/>
              <a:gd name="T3" fmla="*/ 2147483647 h 786"/>
              <a:gd name="T4" fmla="*/ 2147483647 w 814"/>
              <a:gd name="T5" fmla="*/ 2147483647 h 786"/>
              <a:gd name="T6" fmla="*/ 2147483647 w 814"/>
              <a:gd name="T7" fmla="*/ 2147483647 h 786"/>
              <a:gd name="T8" fmla="*/ 2147483647 w 814"/>
              <a:gd name="T9" fmla="*/ 2147483647 h 786"/>
              <a:gd name="T10" fmla="*/ 2147483647 w 814"/>
              <a:gd name="T11" fmla="*/ 2147483647 h 786"/>
              <a:gd name="T12" fmla="*/ 2147483647 w 814"/>
              <a:gd name="T13" fmla="*/ 2147483647 h 786"/>
              <a:gd name="T14" fmla="*/ 2147483647 w 814"/>
              <a:gd name="T15" fmla="*/ 2147483647 h 786"/>
              <a:gd name="T16" fmla="*/ 0 w 814"/>
              <a:gd name="T17" fmla="*/ 2147483647 h 786"/>
              <a:gd name="T18" fmla="*/ 2147483647 w 814"/>
              <a:gd name="T19" fmla="*/ 2147483647 h 78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814"/>
              <a:gd name="T31" fmla="*/ 0 h 786"/>
              <a:gd name="T32" fmla="*/ 814 w 814"/>
              <a:gd name="T33" fmla="*/ 786 h 78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814" h="786">
                <a:moveTo>
                  <a:pt x="814" y="0"/>
                </a:moveTo>
                <a:cubicBezTo>
                  <a:pt x="753" y="20"/>
                  <a:pt x="722" y="28"/>
                  <a:pt x="658" y="36"/>
                </a:cubicBezTo>
                <a:cubicBezTo>
                  <a:pt x="563" y="68"/>
                  <a:pt x="472" y="101"/>
                  <a:pt x="375" y="128"/>
                </a:cubicBezTo>
                <a:cubicBezTo>
                  <a:pt x="348" y="145"/>
                  <a:pt x="317" y="153"/>
                  <a:pt x="292" y="173"/>
                </a:cubicBezTo>
                <a:cubicBezTo>
                  <a:pt x="261" y="198"/>
                  <a:pt x="233" y="241"/>
                  <a:pt x="210" y="274"/>
                </a:cubicBezTo>
                <a:cubicBezTo>
                  <a:pt x="201" y="286"/>
                  <a:pt x="193" y="299"/>
                  <a:pt x="183" y="310"/>
                </a:cubicBezTo>
                <a:cubicBezTo>
                  <a:pt x="174" y="320"/>
                  <a:pt x="163" y="328"/>
                  <a:pt x="155" y="338"/>
                </a:cubicBezTo>
                <a:cubicBezTo>
                  <a:pt x="108" y="399"/>
                  <a:pt x="78" y="468"/>
                  <a:pt x="36" y="530"/>
                </a:cubicBezTo>
                <a:cubicBezTo>
                  <a:pt x="14" y="597"/>
                  <a:pt x="17" y="671"/>
                  <a:pt x="0" y="740"/>
                </a:cubicBezTo>
                <a:cubicBezTo>
                  <a:pt x="3" y="755"/>
                  <a:pt x="9" y="786"/>
                  <a:pt x="9" y="786"/>
                </a:cubicBezTo>
              </a:path>
            </a:pathLst>
          </a:custGeom>
          <a:noFill/>
          <a:ln w="12700">
            <a:solidFill>
              <a:srgbClr val="CC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6638" name="Rectangle 28"/>
          <p:cNvSpPr>
            <a:spLocks noChangeArrowheads="1"/>
          </p:cNvSpPr>
          <p:nvPr/>
        </p:nvSpPr>
        <p:spPr bwMode="auto">
          <a:xfrm>
            <a:off x="2895600" y="4495800"/>
            <a:ext cx="987425" cy="541338"/>
          </a:xfrm>
          <a:prstGeom prst="rect">
            <a:avLst/>
          </a:prstGeom>
          <a:noFill/>
          <a:ln w="28575">
            <a:solidFill>
              <a:srgbClr val="0033CC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Text Box 29"/>
          <p:cNvSpPr txBox="1">
            <a:spLocks noChangeArrowheads="1"/>
          </p:cNvSpPr>
          <p:nvPr/>
        </p:nvSpPr>
        <p:spPr bwMode="auto">
          <a:xfrm>
            <a:off x="3048000" y="4572000"/>
            <a:ext cx="7239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Garamond" pitchFamily="18" charset="0"/>
              </a:rPr>
              <a:t>PSTN</a:t>
            </a:r>
          </a:p>
        </p:txBody>
      </p:sp>
      <p:grpSp>
        <p:nvGrpSpPr>
          <p:cNvPr id="9" name="Group 30"/>
          <p:cNvGrpSpPr>
            <a:grpSpLocks/>
          </p:cNvGrpSpPr>
          <p:nvPr/>
        </p:nvGrpSpPr>
        <p:grpSpPr bwMode="auto">
          <a:xfrm>
            <a:off x="4811713" y="4319588"/>
            <a:ext cx="987425" cy="566737"/>
            <a:chOff x="467" y="3045"/>
            <a:chExt cx="622" cy="357"/>
          </a:xfrm>
        </p:grpSpPr>
        <p:sp>
          <p:nvSpPr>
            <p:cNvPr id="26669" name="Rectangle 31"/>
            <p:cNvSpPr>
              <a:spLocks noChangeArrowheads="1"/>
            </p:cNvSpPr>
            <p:nvPr/>
          </p:nvSpPr>
          <p:spPr bwMode="auto">
            <a:xfrm>
              <a:off x="467" y="3045"/>
              <a:ext cx="622" cy="357"/>
            </a:xfrm>
            <a:prstGeom prst="rect">
              <a:avLst/>
            </a:prstGeom>
            <a:noFill/>
            <a:ln w="28575">
              <a:solidFill>
                <a:srgbClr val="0033CC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0" name="Text Box 32"/>
            <p:cNvSpPr txBox="1">
              <a:spLocks noChangeArrowheads="1"/>
            </p:cNvSpPr>
            <p:nvPr/>
          </p:nvSpPr>
          <p:spPr bwMode="auto">
            <a:xfrm>
              <a:off x="525" y="3096"/>
              <a:ext cx="487" cy="2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  <a:latin typeface="Garamond" pitchFamily="18" charset="0"/>
                </a:rPr>
                <a:t>MTSO</a:t>
              </a:r>
            </a:p>
          </p:txBody>
        </p:sp>
      </p:grpSp>
      <p:sp>
        <p:nvSpPr>
          <p:cNvPr id="26641" name="Oval 33"/>
          <p:cNvSpPr>
            <a:spLocks noChangeArrowheads="1"/>
          </p:cNvSpPr>
          <p:nvPr/>
        </p:nvSpPr>
        <p:spPr bwMode="auto">
          <a:xfrm>
            <a:off x="6370638" y="4498975"/>
            <a:ext cx="2047875" cy="1798638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" name="Group 34"/>
          <p:cNvGrpSpPr>
            <a:grpSpLocks/>
          </p:cNvGrpSpPr>
          <p:nvPr/>
        </p:nvGrpSpPr>
        <p:grpSpPr bwMode="auto">
          <a:xfrm>
            <a:off x="7104063" y="5292725"/>
            <a:ext cx="479425" cy="474663"/>
            <a:chOff x="2021" y="1747"/>
            <a:chExt cx="302" cy="299"/>
          </a:xfrm>
        </p:grpSpPr>
        <p:grpSp>
          <p:nvGrpSpPr>
            <p:cNvPr id="11" name="Group 35"/>
            <p:cNvGrpSpPr>
              <a:grpSpLocks/>
            </p:cNvGrpSpPr>
            <p:nvPr/>
          </p:nvGrpSpPr>
          <p:grpSpPr bwMode="auto">
            <a:xfrm>
              <a:off x="2021" y="1829"/>
              <a:ext cx="302" cy="217"/>
              <a:chOff x="2021" y="1746"/>
              <a:chExt cx="302" cy="217"/>
            </a:xfrm>
          </p:grpSpPr>
          <p:sp>
            <p:nvSpPr>
              <p:cNvPr id="26667" name="Rectangle 36"/>
              <p:cNvSpPr>
                <a:spLocks noChangeArrowheads="1"/>
              </p:cNvSpPr>
              <p:nvPr/>
            </p:nvSpPr>
            <p:spPr bwMode="auto">
              <a:xfrm>
                <a:off x="2021" y="1746"/>
                <a:ext cx="302" cy="20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8" name="Text Box 37"/>
              <p:cNvSpPr txBox="1">
                <a:spLocks noChangeArrowheads="1"/>
              </p:cNvSpPr>
              <p:nvPr/>
            </p:nvSpPr>
            <p:spPr bwMode="auto">
              <a:xfrm>
                <a:off x="2041" y="1751"/>
                <a:ext cx="268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  <a:latin typeface="Garamond" pitchFamily="18" charset="0"/>
                  </a:rPr>
                  <a:t>BS</a:t>
                </a:r>
              </a:p>
            </p:txBody>
          </p:sp>
        </p:grpSp>
        <p:sp>
          <p:nvSpPr>
            <p:cNvPr id="26666" name="Line 38"/>
            <p:cNvSpPr>
              <a:spLocks noChangeShapeType="1"/>
            </p:cNvSpPr>
            <p:nvPr/>
          </p:nvSpPr>
          <p:spPr bwMode="auto">
            <a:xfrm flipV="1">
              <a:off x="2258" y="1747"/>
              <a:ext cx="0" cy="10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39"/>
          <p:cNvGrpSpPr>
            <a:grpSpLocks/>
          </p:cNvGrpSpPr>
          <p:nvPr/>
        </p:nvGrpSpPr>
        <p:grpSpPr bwMode="auto">
          <a:xfrm>
            <a:off x="6638925" y="4878388"/>
            <a:ext cx="542925" cy="379412"/>
            <a:chOff x="2231" y="1386"/>
            <a:chExt cx="342" cy="239"/>
          </a:xfrm>
        </p:grpSpPr>
        <p:pic>
          <p:nvPicPr>
            <p:cNvPr id="26663" name="Picture 40" descr="tn00332_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31" y="1455"/>
              <a:ext cx="342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664" name="Line 41"/>
            <p:cNvSpPr>
              <a:spLocks noChangeShapeType="1"/>
            </p:cNvSpPr>
            <p:nvPr/>
          </p:nvSpPr>
          <p:spPr bwMode="auto">
            <a:xfrm flipV="1">
              <a:off x="2427" y="1386"/>
              <a:ext cx="0" cy="10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44" name="Line 42"/>
          <p:cNvSpPr>
            <a:spLocks noChangeShapeType="1"/>
          </p:cNvSpPr>
          <p:nvPr/>
        </p:nvSpPr>
        <p:spPr bwMode="auto">
          <a:xfrm flipH="1" flipV="1">
            <a:off x="7059613" y="4886325"/>
            <a:ext cx="363537" cy="376238"/>
          </a:xfrm>
          <a:prstGeom prst="line">
            <a:avLst/>
          </a:prstGeom>
          <a:noFill/>
          <a:ln w="19050">
            <a:solidFill>
              <a:srgbClr val="0033CC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45" name="Text Box 43"/>
          <p:cNvSpPr txBox="1">
            <a:spLocks noChangeArrowheads="1"/>
          </p:cNvSpPr>
          <p:nvPr/>
        </p:nvSpPr>
        <p:spPr bwMode="auto">
          <a:xfrm>
            <a:off x="1752600" y="1676400"/>
            <a:ext cx="12636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800" i="1">
                <a:solidFill>
                  <a:srgbClr val="000000"/>
                </a:solidFill>
                <a:latin typeface="Garamond" pitchFamily="18" charset="0"/>
              </a:rPr>
              <a:t>San Francisco</a:t>
            </a:r>
          </a:p>
        </p:txBody>
      </p:sp>
      <p:sp>
        <p:nvSpPr>
          <p:cNvPr id="26646" name="Text Box 44"/>
          <p:cNvSpPr txBox="1">
            <a:spLocks noChangeArrowheads="1"/>
          </p:cNvSpPr>
          <p:nvPr/>
        </p:nvSpPr>
        <p:spPr bwMode="auto">
          <a:xfrm>
            <a:off x="6924675" y="4051300"/>
            <a:ext cx="1027113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800" i="1">
                <a:solidFill>
                  <a:srgbClr val="000000"/>
                </a:solidFill>
                <a:latin typeface="Garamond" pitchFamily="18" charset="0"/>
              </a:rPr>
              <a:t>New York</a:t>
            </a:r>
          </a:p>
        </p:txBody>
      </p:sp>
      <p:sp>
        <p:nvSpPr>
          <p:cNvPr id="26647" name="Freeform 45"/>
          <p:cNvSpPr>
            <a:spLocks/>
          </p:cNvSpPr>
          <p:nvPr/>
        </p:nvSpPr>
        <p:spPr bwMode="auto">
          <a:xfrm>
            <a:off x="5472113" y="4905375"/>
            <a:ext cx="1758950" cy="741363"/>
          </a:xfrm>
          <a:custGeom>
            <a:avLst/>
            <a:gdLst>
              <a:gd name="T0" fmla="*/ 0 w 1108"/>
              <a:gd name="T1" fmla="*/ 0 h 467"/>
              <a:gd name="T2" fmla="*/ 2147483647 w 1108"/>
              <a:gd name="T3" fmla="*/ 2147483647 h 467"/>
              <a:gd name="T4" fmla="*/ 2147483647 w 1108"/>
              <a:gd name="T5" fmla="*/ 2147483647 h 467"/>
              <a:gd name="T6" fmla="*/ 2147483647 w 1108"/>
              <a:gd name="T7" fmla="*/ 2147483647 h 467"/>
              <a:gd name="T8" fmla="*/ 2147483647 w 1108"/>
              <a:gd name="T9" fmla="*/ 2147483647 h 467"/>
              <a:gd name="T10" fmla="*/ 2147483647 w 1108"/>
              <a:gd name="T11" fmla="*/ 2147483647 h 467"/>
              <a:gd name="T12" fmla="*/ 2147483647 w 1108"/>
              <a:gd name="T13" fmla="*/ 2147483647 h 467"/>
              <a:gd name="T14" fmla="*/ 2147483647 w 1108"/>
              <a:gd name="T15" fmla="*/ 2147483647 h 467"/>
              <a:gd name="T16" fmla="*/ 2147483647 w 1108"/>
              <a:gd name="T17" fmla="*/ 2147483647 h 467"/>
              <a:gd name="T18" fmla="*/ 2147483647 w 1108"/>
              <a:gd name="T19" fmla="*/ 2147483647 h 46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108"/>
              <a:gd name="T31" fmla="*/ 0 h 467"/>
              <a:gd name="T32" fmla="*/ 1108 w 1108"/>
              <a:gd name="T33" fmla="*/ 467 h 46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108" h="467">
                <a:moveTo>
                  <a:pt x="0" y="0"/>
                </a:moveTo>
                <a:cubicBezTo>
                  <a:pt x="3" y="9"/>
                  <a:pt x="7" y="18"/>
                  <a:pt x="9" y="28"/>
                </a:cubicBezTo>
                <a:cubicBezTo>
                  <a:pt x="13" y="49"/>
                  <a:pt x="12" y="71"/>
                  <a:pt x="18" y="92"/>
                </a:cubicBezTo>
                <a:cubicBezTo>
                  <a:pt x="25" y="117"/>
                  <a:pt x="50" y="134"/>
                  <a:pt x="64" y="156"/>
                </a:cubicBezTo>
                <a:cubicBezTo>
                  <a:pt x="89" y="195"/>
                  <a:pt x="112" y="241"/>
                  <a:pt x="146" y="275"/>
                </a:cubicBezTo>
                <a:cubicBezTo>
                  <a:pt x="191" y="320"/>
                  <a:pt x="239" y="322"/>
                  <a:pt x="292" y="348"/>
                </a:cubicBezTo>
                <a:cubicBezTo>
                  <a:pt x="401" y="402"/>
                  <a:pt x="510" y="422"/>
                  <a:pt x="630" y="439"/>
                </a:cubicBezTo>
                <a:cubicBezTo>
                  <a:pt x="684" y="456"/>
                  <a:pt x="741" y="449"/>
                  <a:pt x="795" y="467"/>
                </a:cubicBezTo>
                <a:cubicBezTo>
                  <a:pt x="827" y="462"/>
                  <a:pt x="906" y="448"/>
                  <a:pt x="932" y="448"/>
                </a:cubicBezTo>
                <a:cubicBezTo>
                  <a:pt x="1108" y="448"/>
                  <a:pt x="930" y="458"/>
                  <a:pt x="1024" y="458"/>
                </a:cubicBezTo>
              </a:path>
            </a:pathLst>
          </a:custGeom>
          <a:noFill/>
          <a:ln w="19050">
            <a:solidFill>
              <a:srgbClr val="CC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6648" name="Line 46"/>
          <p:cNvSpPr>
            <a:spLocks noChangeShapeType="1"/>
          </p:cNvSpPr>
          <p:nvPr/>
        </p:nvSpPr>
        <p:spPr bwMode="auto">
          <a:xfrm>
            <a:off x="1981200" y="4648200"/>
            <a:ext cx="885825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49" name="Line 47"/>
          <p:cNvSpPr>
            <a:spLocks noChangeShapeType="1"/>
          </p:cNvSpPr>
          <p:nvPr/>
        </p:nvSpPr>
        <p:spPr bwMode="auto">
          <a:xfrm>
            <a:off x="3886200" y="4648200"/>
            <a:ext cx="885825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13" name="Group 48"/>
          <p:cNvGrpSpPr>
            <a:grpSpLocks/>
          </p:cNvGrpSpPr>
          <p:nvPr/>
        </p:nvGrpSpPr>
        <p:grpSpPr bwMode="auto">
          <a:xfrm>
            <a:off x="2481263" y="5727700"/>
            <a:ext cx="492125" cy="311150"/>
            <a:chOff x="1036" y="2861"/>
            <a:chExt cx="438" cy="288"/>
          </a:xfrm>
        </p:grpSpPr>
        <p:grpSp>
          <p:nvGrpSpPr>
            <p:cNvPr id="14" name="Group 49"/>
            <p:cNvGrpSpPr>
              <a:grpSpLocks/>
            </p:cNvGrpSpPr>
            <p:nvPr/>
          </p:nvGrpSpPr>
          <p:grpSpPr bwMode="auto">
            <a:xfrm>
              <a:off x="1138" y="2929"/>
              <a:ext cx="242" cy="220"/>
              <a:chOff x="1138" y="2929"/>
              <a:chExt cx="406" cy="347"/>
            </a:xfrm>
          </p:grpSpPr>
          <p:sp>
            <p:nvSpPr>
              <p:cNvPr id="26661" name="Oval 50"/>
              <p:cNvSpPr>
                <a:spLocks noChangeArrowheads="1"/>
              </p:cNvSpPr>
              <p:nvPr/>
            </p:nvSpPr>
            <p:spPr bwMode="auto">
              <a:xfrm>
                <a:off x="1249" y="3021"/>
                <a:ext cx="174" cy="164"/>
              </a:xfrm>
              <a:prstGeom prst="ellipse">
                <a:avLst/>
              </a:prstGeom>
              <a:noFill/>
              <a:ln w="38100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2" name="Oval 51"/>
              <p:cNvSpPr>
                <a:spLocks noChangeArrowheads="1"/>
              </p:cNvSpPr>
              <p:nvPr/>
            </p:nvSpPr>
            <p:spPr bwMode="auto">
              <a:xfrm>
                <a:off x="1138" y="2929"/>
                <a:ext cx="406" cy="347"/>
              </a:xfrm>
              <a:prstGeom prst="ellipse">
                <a:avLst/>
              </a:prstGeom>
              <a:noFill/>
              <a:ln w="38100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658" name="Oval 52"/>
            <p:cNvSpPr>
              <a:spLocks noChangeArrowheads="1"/>
            </p:cNvSpPr>
            <p:nvPr/>
          </p:nvSpPr>
          <p:spPr bwMode="auto">
            <a:xfrm>
              <a:off x="1036" y="2865"/>
              <a:ext cx="87" cy="103"/>
            </a:xfrm>
            <a:prstGeom prst="ellipse">
              <a:avLst/>
            </a:prstGeom>
            <a:noFill/>
            <a:ln w="38100">
              <a:solidFill>
                <a:srgbClr val="0033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9" name="Rectangle 53"/>
            <p:cNvSpPr>
              <a:spLocks noChangeArrowheads="1"/>
            </p:cNvSpPr>
            <p:nvPr/>
          </p:nvSpPr>
          <p:spPr bwMode="auto">
            <a:xfrm>
              <a:off x="1119" y="2862"/>
              <a:ext cx="269" cy="64"/>
            </a:xfrm>
            <a:prstGeom prst="rect">
              <a:avLst/>
            </a:prstGeom>
            <a:noFill/>
            <a:ln w="38100">
              <a:solidFill>
                <a:srgbClr val="0033CC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0" name="Oval 54"/>
            <p:cNvSpPr>
              <a:spLocks noChangeArrowheads="1"/>
            </p:cNvSpPr>
            <p:nvPr/>
          </p:nvSpPr>
          <p:spPr bwMode="auto">
            <a:xfrm>
              <a:off x="1378" y="2861"/>
              <a:ext cx="96" cy="112"/>
            </a:xfrm>
            <a:prstGeom prst="ellipse">
              <a:avLst/>
            </a:prstGeom>
            <a:noFill/>
            <a:ln w="38100">
              <a:solidFill>
                <a:srgbClr val="0033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51" name="Freeform 55"/>
          <p:cNvSpPr>
            <a:spLocks/>
          </p:cNvSpPr>
          <p:nvPr/>
        </p:nvSpPr>
        <p:spPr bwMode="auto">
          <a:xfrm>
            <a:off x="2895600" y="5029200"/>
            <a:ext cx="581025" cy="933450"/>
          </a:xfrm>
          <a:custGeom>
            <a:avLst/>
            <a:gdLst>
              <a:gd name="T0" fmla="*/ 0 w 366"/>
              <a:gd name="T1" fmla="*/ 2147483647 h 588"/>
              <a:gd name="T2" fmla="*/ 2147483647 w 366"/>
              <a:gd name="T3" fmla="*/ 2147483647 h 588"/>
              <a:gd name="T4" fmla="*/ 2147483647 w 366"/>
              <a:gd name="T5" fmla="*/ 2147483647 h 588"/>
              <a:gd name="T6" fmla="*/ 2147483647 w 366"/>
              <a:gd name="T7" fmla="*/ 2147483647 h 588"/>
              <a:gd name="T8" fmla="*/ 2147483647 w 366"/>
              <a:gd name="T9" fmla="*/ 2147483647 h 588"/>
              <a:gd name="T10" fmla="*/ 2147483647 w 366"/>
              <a:gd name="T11" fmla="*/ 2147483647 h 588"/>
              <a:gd name="T12" fmla="*/ 2147483647 w 366"/>
              <a:gd name="T13" fmla="*/ 2147483647 h 588"/>
              <a:gd name="T14" fmla="*/ 2147483647 w 366"/>
              <a:gd name="T15" fmla="*/ 2147483647 h 588"/>
              <a:gd name="T16" fmla="*/ 2147483647 w 366"/>
              <a:gd name="T17" fmla="*/ 2147483647 h 588"/>
              <a:gd name="T18" fmla="*/ 2147483647 w 366"/>
              <a:gd name="T19" fmla="*/ 2147483647 h 588"/>
              <a:gd name="T20" fmla="*/ 2147483647 w 366"/>
              <a:gd name="T21" fmla="*/ 0 h 58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66"/>
              <a:gd name="T34" fmla="*/ 0 h 588"/>
              <a:gd name="T35" fmla="*/ 366 w 366"/>
              <a:gd name="T36" fmla="*/ 588 h 58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66" h="588">
                <a:moveTo>
                  <a:pt x="0" y="567"/>
                </a:moveTo>
                <a:cubicBezTo>
                  <a:pt x="18" y="573"/>
                  <a:pt x="36" y="588"/>
                  <a:pt x="55" y="586"/>
                </a:cubicBezTo>
                <a:cubicBezTo>
                  <a:pt x="74" y="584"/>
                  <a:pt x="92" y="573"/>
                  <a:pt x="110" y="567"/>
                </a:cubicBezTo>
                <a:cubicBezTo>
                  <a:pt x="119" y="564"/>
                  <a:pt x="138" y="558"/>
                  <a:pt x="138" y="558"/>
                </a:cubicBezTo>
                <a:cubicBezTo>
                  <a:pt x="158" y="528"/>
                  <a:pt x="163" y="497"/>
                  <a:pt x="183" y="467"/>
                </a:cubicBezTo>
                <a:cubicBezTo>
                  <a:pt x="191" y="416"/>
                  <a:pt x="182" y="388"/>
                  <a:pt x="192" y="339"/>
                </a:cubicBezTo>
                <a:cubicBezTo>
                  <a:pt x="189" y="330"/>
                  <a:pt x="182" y="321"/>
                  <a:pt x="183" y="311"/>
                </a:cubicBezTo>
                <a:cubicBezTo>
                  <a:pt x="186" y="284"/>
                  <a:pt x="210" y="212"/>
                  <a:pt x="220" y="183"/>
                </a:cubicBezTo>
                <a:cubicBezTo>
                  <a:pt x="237" y="131"/>
                  <a:pt x="217" y="148"/>
                  <a:pt x="247" y="110"/>
                </a:cubicBezTo>
                <a:cubicBezTo>
                  <a:pt x="265" y="87"/>
                  <a:pt x="269" y="93"/>
                  <a:pt x="293" y="74"/>
                </a:cubicBezTo>
                <a:cubicBezTo>
                  <a:pt x="321" y="51"/>
                  <a:pt x="335" y="17"/>
                  <a:pt x="366" y="0"/>
                </a:cubicBezTo>
              </a:path>
            </a:pathLst>
          </a:custGeom>
          <a:noFill/>
          <a:ln w="19050">
            <a:solidFill>
              <a:srgbClr val="0033CC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6652" name="Rectangle 56"/>
          <p:cNvSpPr>
            <a:spLocks noChangeArrowheads="1"/>
          </p:cNvSpPr>
          <p:nvPr/>
        </p:nvSpPr>
        <p:spPr bwMode="auto">
          <a:xfrm>
            <a:off x="2895600" y="3810000"/>
            <a:ext cx="987425" cy="541338"/>
          </a:xfrm>
          <a:prstGeom prst="rect">
            <a:avLst/>
          </a:prstGeom>
          <a:noFill/>
          <a:ln w="28575">
            <a:solidFill>
              <a:srgbClr val="0033CC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53" name="Text Box 57"/>
          <p:cNvSpPr txBox="1">
            <a:spLocks noChangeArrowheads="1"/>
          </p:cNvSpPr>
          <p:nvPr/>
        </p:nvSpPr>
        <p:spPr bwMode="auto">
          <a:xfrm>
            <a:off x="2971800" y="3886200"/>
            <a:ext cx="877888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Garamond" pitchFamily="18" charset="0"/>
              </a:rPr>
              <a:t>Internet</a:t>
            </a:r>
          </a:p>
        </p:txBody>
      </p:sp>
      <p:sp>
        <p:nvSpPr>
          <p:cNvPr id="26654" name="Line 59"/>
          <p:cNvSpPr>
            <a:spLocks noChangeShapeType="1"/>
          </p:cNvSpPr>
          <p:nvPr/>
        </p:nvSpPr>
        <p:spPr bwMode="auto">
          <a:xfrm>
            <a:off x="2057400" y="4419600"/>
            <a:ext cx="3048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 type="triangle" w="med" len="med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6655" name="Line 60"/>
          <p:cNvSpPr>
            <a:spLocks noChangeShapeType="1"/>
          </p:cNvSpPr>
          <p:nvPr/>
        </p:nvSpPr>
        <p:spPr bwMode="auto">
          <a:xfrm flipV="1">
            <a:off x="2362200" y="4114800"/>
            <a:ext cx="0" cy="30480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6656" name="Line 61"/>
          <p:cNvSpPr>
            <a:spLocks noChangeShapeType="1"/>
          </p:cNvSpPr>
          <p:nvPr/>
        </p:nvSpPr>
        <p:spPr bwMode="auto">
          <a:xfrm>
            <a:off x="2362200" y="4114800"/>
            <a:ext cx="5334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6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27063" y="187325"/>
            <a:ext cx="7772400" cy="1143000"/>
          </a:xfrm>
          <a:noFill/>
        </p:spPr>
        <p:txBody>
          <a:bodyPr anchor="ctr">
            <a:normAutofit fontScale="90000"/>
          </a:bodyPr>
          <a:lstStyle/>
          <a:p>
            <a:r>
              <a:rPr lang="en-US" smtClean="0">
                <a:solidFill>
                  <a:srgbClr val="3333CC"/>
                </a:solidFill>
              </a:rPr>
              <a:t>3G Cellular Design: </a:t>
            </a:r>
            <a:br>
              <a:rPr lang="en-US" smtClean="0">
                <a:solidFill>
                  <a:srgbClr val="3333CC"/>
                </a:solidFill>
              </a:rPr>
            </a:br>
            <a:r>
              <a:rPr lang="en-US" sz="3600" smtClean="0">
                <a:solidFill>
                  <a:srgbClr val="3333CC"/>
                </a:solidFill>
              </a:rPr>
              <a:t>Voice and Data</a:t>
            </a:r>
          </a:p>
        </p:txBody>
      </p:sp>
      <p:sp>
        <p:nvSpPr>
          <p:cNvPr id="2765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12738" y="1639888"/>
            <a:ext cx="8556625" cy="4276725"/>
          </a:xfrm>
          <a:noFill/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sz="2800" smtClean="0"/>
              <a:t>Data is bursty, whereas voice is continuous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Typically require different access and routing strategies 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3G “widens the data pipe”: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384 Kbps.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Standard based on wideband CDMA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Packet-based switching for both voice and data</a:t>
            </a:r>
          </a:p>
          <a:p>
            <a:pPr>
              <a:lnSpc>
                <a:spcPct val="110000"/>
              </a:lnSpc>
            </a:pPr>
            <a:r>
              <a:rPr lang="en-US" smtClean="0"/>
              <a:t>3G cellular struggling in Europe and Asia</a:t>
            </a:r>
            <a:endParaRPr lang="en-US" sz="2800" smtClean="0"/>
          </a:p>
          <a:p>
            <a:pPr>
              <a:lnSpc>
                <a:spcPct val="110000"/>
              </a:lnSpc>
            </a:pPr>
            <a:r>
              <a:rPr lang="en-US" sz="2800" smtClean="0"/>
              <a:t>Evolution of existing systems (2.5G,2.6798G):</a:t>
            </a:r>
          </a:p>
          <a:p>
            <a:pPr lvl="2">
              <a:lnSpc>
                <a:spcPct val="70000"/>
              </a:lnSpc>
            </a:pPr>
            <a:r>
              <a:rPr lang="en-US" smtClean="0">
                <a:solidFill>
                  <a:srgbClr val="3333CC"/>
                </a:solidFill>
              </a:rPr>
              <a:t>GSM+EDGE</a:t>
            </a:r>
          </a:p>
          <a:p>
            <a:pPr lvl="2">
              <a:lnSpc>
                <a:spcPct val="70000"/>
              </a:lnSpc>
            </a:pPr>
            <a:r>
              <a:rPr lang="en-US" smtClean="0">
                <a:solidFill>
                  <a:srgbClr val="3333CC"/>
                </a:solidFill>
              </a:rPr>
              <a:t>IS-95(CDMA)+HDR</a:t>
            </a:r>
          </a:p>
          <a:p>
            <a:pPr lvl="2">
              <a:lnSpc>
                <a:spcPct val="70000"/>
              </a:lnSpc>
            </a:pPr>
            <a:r>
              <a:rPr lang="en-US" smtClean="0">
                <a:solidFill>
                  <a:srgbClr val="3333CC"/>
                </a:solidFill>
              </a:rPr>
              <a:t>100 Kbps may be enough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rgbClr val="3333CC"/>
                </a:solidFill>
              </a:rPr>
              <a:t>What is beyond 3G?</a:t>
            </a:r>
          </a:p>
        </p:txBody>
      </p:sp>
      <p:sp>
        <p:nvSpPr>
          <p:cNvPr id="78852" name="Text Box 1028"/>
          <p:cNvSpPr txBox="1">
            <a:spLocks noChangeArrowheads="1"/>
          </p:cNvSpPr>
          <p:nvPr/>
        </p:nvSpPr>
        <p:spPr bwMode="auto">
          <a:xfrm>
            <a:off x="5029200" y="6172200"/>
            <a:ext cx="3708400" cy="469900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C0000"/>
                </a:solidFill>
              </a:rPr>
              <a:t>The trillion dollar question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2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609600" y="2286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pPr algn="ctr">
              <a:lnSpc>
                <a:spcPct val="80000"/>
              </a:lnSpc>
            </a:pPr>
            <a:r>
              <a:rPr lang="en-US" sz="4800" b="1">
                <a:solidFill>
                  <a:srgbClr val="0000CC"/>
                </a:solidFill>
                <a:latin typeface="Garamond" pitchFamily="18" charset="0"/>
              </a:rPr>
              <a:t>Wireless Local Area Networks (WLANs)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423863" y="4065588"/>
            <a:ext cx="8324850" cy="192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rgbClr val="0000CC"/>
              </a:buClr>
              <a:buSzPct val="75000"/>
              <a:buFont typeface="Wingdings" pitchFamily="2" charset="2"/>
              <a:buChar char="l"/>
            </a:pPr>
            <a:r>
              <a:rPr lang="en-US" sz="2800" b="1">
                <a:solidFill>
                  <a:srgbClr val="0000CC"/>
                </a:solidFill>
                <a:latin typeface="Garamond" pitchFamily="18" charset="0"/>
              </a:rPr>
              <a:t>WLANs connect “local” computers (100m range)</a:t>
            </a:r>
          </a:p>
          <a:p>
            <a:pPr marL="342900" indent="-342900">
              <a:spcBef>
                <a:spcPct val="20000"/>
              </a:spcBef>
              <a:buClr>
                <a:srgbClr val="0000CC"/>
              </a:buClr>
              <a:buSzPct val="75000"/>
              <a:buFont typeface="Wingdings" pitchFamily="2" charset="2"/>
              <a:buChar char="l"/>
            </a:pPr>
            <a:r>
              <a:rPr lang="en-US" sz="2800" b="1">
                <a:solidFill>
                  <a:srgbClr val="0000CC"/>
                </a:solidFill>
                <a:latin typeface="Garamond" pitchFamily="18" charset="0"/>
              </a:rPr>
              <a:t>Breaks data into packets</a:t>
            </a:r>
          </a:p>
          <a:p>
            <a:pPr marL="342900" indent="-342900">
              <a:spcBef>
                <a:spcPct val="20000"/>
              </a:spcBef>
              <a:buClr>
                <a:srgbClr val="0000CC"/>
              </a:buClr>
              <a:buSzPct val="75000"/>
              <a:buFont typeface="Wingdings" pitchFamily="2" charset="2"/>
              <a:buChar char="l"/>
            </a:pPr>
            <a:r>
              <a:rPr lang="en-US" sz="2800" b="1">
                <a:solidFill>
                  <a:srgbClr val="0000CC"/>
                </a:solidFill>
                <a:latin typeface="Garamond" pitchFamily="18" charset="0"/>
              </a:rPr>
              <a:t>Channel access is shared (random access)</a:t>
            </a:r>
          </a:p>
          <a:p>
            <a:pPr marL="342900" indent="-342900">
              <a:spcBef>
                <a:spcPct val="20000"/>
              </a:spcBef>
              <a:buClr>
                <a:srgbClr val="0000CC"/>
              </a:buClr>
              <a:buSzPct val="75000"/>
              <a:buFont typeface="Wingdings" pitchFamily="2" charset="2"/>
              <a:buChar char="l"/>
            </a:pPr>
            <a:r>
              <a:rPr lang="en-US" sz="2800" b="1">
                <a:solidFill>
                  <a:srgbClr val="0000CC"/>
                </a:solidFill>
                <a:latin typeface="Garamond" pitchFamily="18" charset="0"/>
              </a:rPr>
              <a:t>Backbone Internet provides best-effort service</a:t>
            </a:r>
          </a:p>
          <a:p>
            <a:pPr marL="742950" lvl="1" indent="-285750">
              <a:spcBef>
                <a:spcPct val="20000"/>
              </a:spcBef>
              <a:buClr>
                <a:srgbClr val="0000CC"/>
              </a:buClr>
              <a:buSzPct val="75000"/>
              <a:buFont typeface="Wingdings" pitchFamily="2" charset="2"/>
              <a:buChar char="l"/>
            </a:pPr>
            <a:r>
              <a:rPr lang="en-US" sz="2800" b="1">
                <a:solidFill>
                  <a:srgbClr val="0000CC"/>
                </a:solidFill>
                <a:latin typeface="Garamond" pitchFamily="18" charset="0"/>
              </a:rPr>
              <a:t>Poor performance in some apps (e.g. video)</a:t>
            </a:r>
          </a:p>
        </p:txBody>
      </p:sp>
      <p:pic>
        <p:nvPicPr>
          <p:cNvPr id="28676" name="Picture 4" descr="bs00580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938" y="2073275"/>
            <a:ext cx="1290637" cy="108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Picture 5" descr="bs00580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5163" y="1728788"/>
            <a:ext cx="1290637" cy="108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Picture 6" descr="bs00580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8238" y="2965450"/>
            <a:ext cx="1290637" cy="108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288925" y="1724025"/>
            <a:ext cx="10985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rgbClr val="0033CC"/>
                </a:solidFill>
              </a:rPr>
              <a:t>01011011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4054475" y="2101850"/>
            <a:ext cx="1081088" cy="94456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4083050" y="2120900"/>
            <a:ext cx="984250" cy="915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/>
            <a:r>
              <a:rPr lang="en-US" sz="1800" b="1"/>
              <a:t>Internet</a:t>
            </a:r>
          </a:p>
          <a:p>
            <a:pPr algn="ctr"/>
            <a:r>
              <a:rPr lang="en-US" sz="1800" b="1"/>
              <a:t>Access</a:t>
            </a:r>
          </a:p>
          <a:p>
            <a:pPr algn="ctr"/>
            <a:r>
              <a:rPr lang="en-US" sz="1800" b="1"/>
              <a:t>Point</a:t>
            </a:r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1738313" y="1903413"/>
            <a:ext cx="3046412" cy="1984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4770438" y="33226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4846638" y="1766888"/>
            <a:ext cx="60325" cy="350837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>
            <a:off x="4983163" y="1858963"/>
            <a:ext cx="1433512" cy="11287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>
            <a:off x="5029200" y="1812925"/>
            <a:ext cx="2271713" cy="4921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2117725" y="1679575"/>
            <a:ext cx="6413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rgbClr val="0033CC"/>
                </a:solidFill>
              </a:rPr>
              <a:t>0101</a:t>
            </a:r>
          </a:p>
        </p:txBody>
      </p: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3475038" y="1631950"/>
            <a:ext cx="6413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rgbClr val="0033CC"/>
                </a:solidFill>
              </a:rPr>
              <a:t>1011</a:t>
            </a:r>
          </a:p>
        </p:txBody>
      </p:sp>
      <p:pic>
        <p:nvPicPr>
          <p:cNvPr id="1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229600" cy="1143000"/>
          </a:xfrm>
        </p:spPr>
        <p:txBody>
          <a:bodyPr/>
          <a:lstStyle/>
          <a:p>
            <a:r>
              <a:rPr lang="en-US" smtClean="0"/>
              <a:t>Wireless LAN Standards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7848600" cy="4114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sz="2800" smtClean="0"/>
              <a:t>802.11b </a:t>
            </a:r>
            <a:r>
              <a:rPr lang="en-US" sz="2800" smtClean="0">
                <a:solidFill>
                  <a:srgbClr val="CC0000"/>
                </a:solidFill>
              </a:rPr>
              <a:t>(Current Generation)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Standard for 2.4GHz ISM band (80 MHz)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Frequency hopped spread spectrum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1.6-10 Mbps, 500 ft range</a:t>
            </a:r>
          </a:p>
          <a:p>
            <a:pPr lvl="1">
              <a:lnSpc>
                <a:spcPct val="10000"/>
              </a:lnSpc>
            </a:pPr>
            <a:endParaRPr lang="en-US" sz="2400" smtClean="0"/>
          </a:p>
          <a:p>
            <a:pPr>
              <a:lnSpc>
                <a:spcPct val="110000"/>
              </a:lnSpc>
            </a:pPr>
            <a:r>
              <a:rPr lang="en-US" sz="2800" smtClean="0"/>
              <a:t>802.11a </a:t>
            </a:r>
            <a:r>
              <a:rPr lang="en-US" sz="2800" smtClean="0">
                <a:solidFill>
                  <a:srgbClr val="CC0000"/>
                </a:solidFill>
              </a:rPr>
              <a:t>(Emerging Generation)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Standard for 5GHz NII band (300 MHz)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OFDM with time division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20-70 Mbps, variable range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Similar to HiperLAN in Europe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802.11g </a:t>
            </a:r>
            <a:r>
              <a:rPr lang="en-US" sz="2800" smtClean="0">
                <a:solidFill>
                  <a:srgbClr val="CC0000"/>
                </a:solidFill>
              </a:rPr>
              <a:t>(New Standard)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Standard in 2.4 GHz and 5 GHz bands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OFDM 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Speeds up to 54 Mbps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858000" y="1905000"/>
            <a:ext cx="2413000" cy="4648200"/>
            <a:chOff x="4320" y="1200"/>
            <a:chExt cx="1520" cy="2928"/>
          </a:xfrm>
        </p:grpSpPr>
        <p:sp>
          <p:nvSpPr>
            <p:cNvPr id="29701" name="AutoShape 4"/>
            <p:cNvSpPr>
              <a:spLocks/>
            </p:cNvSpPr>
            <p:nvPr/>
          </p:nvSpPr>
          <p:spPr bwMode="auto">
            <a:xfrm>
              <a:off x="4320" y="1200"/>
              <a:ext cx="144" cy="2928"/>
            </a:xfrm>
            <a:prstGeom prst="rightBrace">
              <a:avLst>
                <a:gd name="adj1" fmla="val 169444"/>
                <a:gd name="adj2" fmla="val 50000"/>
              </a:avLst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Text Box 5"/>
            <p:cNvSpPr txBox="1">
              <a:spLocks noChangeArrowheads="1"/>
            </p:cNvSpPr>
            <p:nvPr/>
          </p:nvSpPr>
          <p:spPr bwMode="auto">
            <a:xfrm>
              <a:off x="4550" y="1946"/>
              <a:ext cx="1290" cy="97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</a:rPr>
                <a:t>Many WLAN </a:t>
              </a:r>
            </a:p>
            <a:p>
              <a:r>
                <a:rPr lang="en-US" b="1">
                  <a:solidFill>
                    <a:srgbClr val="000000"/>
                  </a:solidFill>
                </a:rPr>
                <a:t>cards support</a:t>
              </a:r>
            </a:p>
            <a:p>
              <a:r>
                <a:rPr lang="en-US" b="1">
                  <a:solidFill>
                    <a:srgbClr val="000000"/>
                  </a:solidFill>
                </a:rPr>
                <a:t>all 3 </a:t>
              </a:r>
            </a:p>
            <a:p>
              <a:r>
                <a:rPr lang="en-US" b="1">
                  <a:solidFill>
                    <a:srgbClr val="000000"/>
                  </a:solidFill>
                </a:rPr>
                <a:t>standards</a:t>
              </a:r>
            </a:p>
          </p:txBody>
        </p:sp>
      </p:grp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Satellite Systems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700588" y="1462088"/>
            <a:ext cx="3281362" cy="3311525"/>
            <a:chOff x="3017" y="1050"/>
            <a:chExt cx="2295" cy="2278"/>
          </a:xfrm>
        </p:grpSpPr>
        <p:pic>
          <p:nvPicPr>
            <p:cNvPr id="30729" name="Picture 4" descr="mp00640_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237" y="1050"/>
              <a:ext cx="2075" cy="20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730" name="Freeform 5"/>
            <p:cNvSpPr>
              <a:spLocks/>
            </p:cNvSpPr>
            <p:nvPr/>
          </p:nvSpPr>
          <p:spPr bwMode="auto">
            <a:xfrm>
              <a:off x="3017" y="1371"/>
              <a:ext cx="2021" cy="1957"/>
            </a:xfrm>
            <a:custGeom>
              <a:avLst/>
              <a:gdLst>
                <a:gd name="T0" fmla="*/ 622 w 2021"/>
                <a:gd name="T1" fmla="*/ 64 h 1957"/>
                <a:gd name="T2" fmla="*/ 457 w 2021"/>
                <a:gd name="T3" fmla="*/ 430 h 1957"/>
                <a:gd name="T4" fmla="*/ 466 w 2021"/>
                <a:gd name="T5" fmla="*/ 704 h 1957"/>
                <a:gd name="T6" fmla="*/ 558 w 2021"/>
                <a:gd name="T7" fmla="*/ 960 h 1957"/>
                <a:gd name="T8" fmla="*/ 777 w 2021"/>
                <a:gd name="T9" fmla="*/ 1253 h 1957"/>
                <a:gd name="T10" fmla="*/ 1134 w 2021"/>
                <a:gd name="T11" fmla="*/ 1381 h 1957"/>
                <a:gd name="T12" fmla="*/ 1545 w 2021"/>
                <a:gd name="T13" fmla="*/ 1399 h 1957"/>
                <a:gd name="T14" fmla="*/ 1957 w 2021"/>
                <a:gd name="T15" fmla="*/ 1271 h 1957"/>
                <a:gd name="T16" fmla="*/ 2021 w 2021"/>
                <a:gd name="T17" fmla="*/ 1655 h 1957"/>
                <a:gd name="T18" fmla="*/ 567 w 2021"/>
                <a:gd name="T19" fmla="*/ 1957 h 1957"/>
                <a:gd name="T20" fmla="*/ 0 w 2021"/>
                <a:gd name="T21" fmla="*/ 10 h 1957"/>
                <a:gd name="T22" fmla="*/ 722 w 2021"/>
                <a:gd name="T23" fmla="*/ 0 h 1957"/>
                <a:gd name="T24" fmla="*/ 622 w 2021"/>
                <a:gd name="T25" fmla="*/ 64 h 195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21"/>
                <a:gd name="T40" fmla="*/ 0 h 1957"/>
                <a:gd name="T41" fmla="*/ 2021 w 2021"/>
                <a:gd name="T42" fmla="*/ 1957 h 195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21" h="1957">
                  <a:moveTo>
                    <a:pt x="622" y="64"/>
                  </a:moveTo>
                  <a:lnTo>
                    <a:pt x="457" y="430"/>
                  </a:lnTo>
                  <a:lnTo>
                    <a:pt x="466" y="704"/>
                  </a:lnTo>
                  <a:lnTo>
                    <a:pt x="558" y="960"/>
                  </a:lnTo>
                  <a:lnTo>
                    <a:pt x="777" y="1253"/>
                  </a:lnTo>
                  <a:lnTo>
                    <a:pt x="1134" y="1381"/>
                  </a:lnTo>
                  <a:lnTo>
                    <a:pt x="1545" y="1399"/>
                  </a:lnTo>
                  <a:lnTo>
                    <a:pt x="1957" y="1271"/>
                  </a:lnTo>
                  <a:lnTo>
                    <a:pt x="2021" y="1655"/>
                  </a:lnTo>
                  <a:lnTo>
                    <a:pt x="567" y="1957"/>
                  </a:lnTo>
                  <a:lnTo>
                    <a:pt x="0" y="10"/>
                  </a:lnTo>
                  <a:lnTo>
                    <a:pt x="722" y="0"/>
                  </a:lnTo>
                  <a:lnTo>
                    <a:pt x="622" y="64"/>
                  </a:lnTo>
                  <a:close/>
                </a:path>
              </a:pathLst>
            </a:custGeom>
            <a:solidFill>
              <a:schemeClr val="tx1"/>
            </a:solidFill>
            <a:ln w="12700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24" name="Oval 6"/>
          <p:cNvSpPr>
            <a:spLocks noChangeArrowheads="1"/>
          </p:cNvSpPr>
          <p:nvPr/>
        </p:nvSpPr>
        <p:spPr bwMode="auto">
          <a:xfrm>
            <a:off x="5735638" y="2152650"/>
            <a:ext cx="1103312" cy="668338"/>
          </a:xfrm>
          <a:prstGeom prst="ellipse">
            <a:avLst/>
          </a:prstGeom>
          <a:noFill/>
          <a:ln w="28575">
            <a:solidFill>
              <a:srgbClr val="0033CC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725" name="Picture 7" descr="dd01352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43088" y="1658938"/>
            <a:ext cx="560387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6" name="Line 8"/>
          <p:cNvSpPr>
            <a:spLocks noChangeShapeType="1"/>
          </p:cNvSpPr>
          <p:nvPr/>
        </p:nvSpPr>
        <p:spPr bwMode="auto">
          <a:xfrm>
            <a:off x="2341563" y="1895475"/>
            <a:ext cx="4025900" cy="244475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0727" name="Line 9"/>
          <p:cNvSpPr>
            <a:spLocks noChangeShapeType="1"/>
          </p:cNvSpPr>
          <p:nvPr/>
        </p:nvSpPr>
        <p:spPr bwMode="auto">
          <a:xfrm>
            <a:off x="2363788" y="1887538"/>
            <a:ext cx="3879850" cy="898525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0728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90513" y="2963863"/>
            <a:ext cx="8472487" cy="202565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0000"/>
              </a:lnSpc>
            </a:pPr>
            <a:r>
              <a:rPr lang="en-US" sz="2800" smtClean="0"/>
              <a:t>Cover very large areas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Different orbit heights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GEOs (39000 Km) versus LEOs (2000 Km)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Optimized for one-way transmission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Radio and movie broadcasting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Most two-way systems struggling or bankrupt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Expensive alternative to terrestrial system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A few ambitious systems on the horizon</a:t>
            </a:r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Paging Systems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1950" y="1600200"/>
            <a:ext cx="7848600" cy="4114800"/>
          </a:xfrm>
        </p:spPr>
        <p:txBody>
          <a:bodyPr/>
          <a:lstStyle/>
          <a:p>
            <a:r>
              <a:rPr lang="en-US" smtClean="0"/>
              <a:t>Broad coverage for short messaging</a:t>
            </a:r>
          </a:p>
          <a:p>
            <a:pPr>
              <a:lnSpc>
                <a:spcPct val="110000"/>
              </a:lnSpc>
            </a:pPr>
            <a:r>
              <a:rPr lang="en-US" smtClean="0"/>
              <a:t>Message broadcast from all base stations</a:t>
            </a:r>
          </a:p>
          <a:p>
            <a:pPr>
              <a:lnSpc>
                <a:spcPct val="110000"/>
              </a:lnSpc>
            </a:pPr>
            <a:r>
              <a:rPr lang="en-US" smtClean="0"/>
              <a:t>Simple terminals</a:t>
            </a:r>
          </a:p>
          <a:p>
            <a:pPr>
              <a:lnSpc>
                <a:spcPct val="110000"/>
              </a:lnSpc>
            </a:pPr>
            <a:r>
              <a:rPr lang="en-US" smtClean="0"/>
              <a:t>Optimized for 1-way transmission</a:t>
            </a:r>
          </a:p>
          <a:p>
            <a:pPr>
              <a:lnSpc>
                <a:spcPct val="110000"/>
              </a:lnSpc>
            </a:pPr>
            <a:r>
              <a:rPr lang="en-US" smtClean="0"/>
              <a:t>Answer-back hard</a:t>
            </a:r>
          </a:p>
          <a:p>
            <a:pPr>
              <a:lnSpc>
                <a:spcPct val="110000"/>
              </a:lnSpc>
            </a:pPr>
            <a:r>
              <a:rPr lang="en-US" smtClean="0"/>
              <a:t>Overtaken by cellular</a:t>
            </a:r>
          </a:p>
        </p:txBody>
      </p:sp>
      <p:pic>
        <p:nvPicPr>
          <p:cNvPr id="2054" name="Picture 4" descr="dd01352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51688" y="3081338"/>
            <a:ext cx="560387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Oval 6"/>
          <p:cNvSpPr>
            <a:spLocks noChangeArrowheads="1"/>
          </p:cNvSpPr>
          <p:nvPr/>
        </p:nvSpPr>
        <p:spPr bwMode="auto">
          <a:xfrm>
            <a:off x="3581400" y="5429250"/>
            <a:ext cx="2647950" cy="1047750"/>
          </a:xfrm>
          <a:prstGeom prst="ellipse">
            <a:avLst/>
          </a:prstGeom>
          <a:solidFill>
            <a:schemeClr val="accent1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7"/>
          <p:cNvSpPr>
            <a:spLocks noChangeArrowheads="1"/>
          </p:cNvSpPr>
          <p:nvPr/>
        </p:nvSpPr>
        <p:spPr bwMode="auto">
          <a:xfrm>
            <a:off x="4705350" y="4408488"/>
            <a:ext cx="400050" cy="1516062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Oval 8"/>
          <p:cNvSpPr>
            <a:spLocks noChangeArrowheads="1"/>
          </p:cNvSpPr>
          <p:nvPr/>
        </p:nvSpPr>
        <p:spPr bwMode="auto">
          <a:xfrm>
            <a:off x="6108700" y="5429250"/>
            <a:ext cx="2647950" cy="1047750"/>
          </a:xfrm>
          <a:prstGeom prst="ellipse">
            <a:avLst/>
          </a:prstGeom>
          <a:solidFill>
            <a:schemeClr val="accent1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Line 9"/>
          <p:cNvSpPr>
            <a:spLocks noChangeShapeType="1"/>
          </p:cNvSpPr>
          <p:nvPr/>
        </p:nvSpPr>
        <p:spPr bwMode="auto">
          <a:xfrm flipH="1">
            <a:off x="7137400" y="3525838"/>
            <a:ext cx="177800" cy="1731962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9" name="Line 10"/>
          <p:cNvSpPr>
            <a:spLocks noChangeShapeType="1"/>
          </p:cNvSpPr>
          <p:nvPr/>
        </p:nvSpPr>
        <p:spPr bwMode="auto">
          <a:xfrm>
            <a:off x="7537450" y="3544888"/>
            <a:ext cx="444500" cy="1674812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 type="triangle" w="med" len="med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060" name="Line 11"/>
          <p:cNvSpPr>
            <a:spLocks noChangeShapeType="1"/>
          </p:cNvSpPr>
          <p:nvPr/>
        </p:nvSpPr>
        <p:spPr bwMode="auto">
          <a:xfrm>
            <a:off x="4876800" y="4438650"/>
            <a:ext cx="800100" cy="80010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050" name="Object 1024"/>
          <p:cNvGraphicFramePr>
            <a:graphicFrameLocks/>
          </p:cNvGraphicFramePr>
          <p:nvPr/>
        </p:nvGraphicFramePr>
        <p:xfrm>
          <a:off x="6796088" y="5268913"/>
          <a:ext cx="441325" cy="785812"/>
        </p:xfrm>
        <a:graphic>
          <a:graphicData uri="http://schemas.openxmlformats.org/presentationml/2006/ole">
            <p:oleObj spid="_x0000_s1026" name="CorelDRAW 6.0" r:id="rId4" imgW="1776240" imgH="2495520" progId="">
              <p:embed/>
            </p:oleObj>
          </a:graphicData>
        </a:graphic>
      </p:graphicFrame>
      <p:sp>
        <p:nvSpPr>
          <p:cNvPr id="2061" name="AutoShape 14"/>
          <p:cNvSpPr>
            <a:spLocks noChangeArrowheads="1"/>
          </p:cNvSpPr>
          <p:nvPr/>
        </p:nvSpPr>
        <p:spPr bwMode="auto">
          <a:xfrm>
            <a:off x="7943850" y="5284788"/>
            <a:ext cx="228600" cy="468312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2" name="AutoShape 15"/>
          <p:cNvSpPr>
            <a:spLocks noChangeArrowheads="1"/>
          </p:cNvSpPr>
          <p:nvPr/>
        </p:nvSpPr>
        <p:spPr bwMode="auto">
          <a:xfrm rot="8617050">
            <a:off x="7677150" y="5067300"/>
            <a:ext cx="514350" cy="457200"/>
          </a:xfrm>
          <a:custGeom>
            <a:avLst/>
            <a:gdLst>
              <a:gd name="T0" fmla="*/ 2147483647 w 21600"/>
              <a:gd name="T1" fmla="*/ 0 h 21600"/>
              <a:gd name="T2" fmla="*/ 868131427 w 21600"/>
              <a:gd name="T3" fmla="*/ 2147483647 h 21600"/>
              <a:gd name="T4" fmla="*/ 2147483647 w 21600"/>
              <a:gd name="T5" fmla="*/ 1083935803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000000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51" name="Object 1025"/>
          <p:cNvGraphicFramePr>
            <a:graphicFrameLocks/>
          </p:cNvGraphicFramePr>
          <p:nvPr/>
        </p:nvGraphicFramePr>
        <p:xfrm>
          <a:off x="5291138" y="5249863"/>
          <a:ext cx="441325" cy="785812"/>
        </p:xfrm>
        <a:graphic>
          <a:graphicData uri="http://schemas.openxmlformats.org/presentationml/2006/ole">
            <p:oleObj spid="_x0000_s1027" name="CorelDRAW 6.0" r:id="rId5" imgW="1776240" imgH="2495520" progId="">
              <p:embed/>
            </p:oleObj>
          </a:graphicData>
        </a:graphic>
      </p:graphicFrame>
      <p:sp>
        <p:nvSpPr>
          <p:cNvPr id="2063" name="Line 17"/>
          <p:cNvSpPr>
            <a:spLocks noChangeShapeType="1"/>
          </p:cNvSpPr>
          <p:nvPr/>
        </p:nvSpPr>
        <p:spPr bwMode="auto">
          <a:xfrm flipV="1">
            <a:off x="7315200" y="5238750"/>
            <a:ext cx="647700" cy="1905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26988" y="6734175"/>
            <a:ext cx="1165225" cy="12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500">
                <a:latin typeface="Arial" charset="0"/>
              </a:rPr>
              <a:t>8C32810.61-Cimini-7/98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Bluetooth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39750" y="1863725"/>
            <a:ext cx="8210550" cy="4567238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mtClean="0"/>
              <a:t>Cable replacement RF technology (low cost)</a:t>
            </a:r>
          </a:p>
          <a:p>
            <a:pPr>
              <a:lnSpc>
                <a:spcPct val="110000"/>
              </a:lnSpc>
            </a:pPr>
            <a:r>
              <a:rPr lang="en-US" smtClean="0"/>
              <a:t>Short range (10m, extendable to 100m)</a:t>
            </a:r>
          </a:p>
          <a:p>
            <a:pPr>
              <a:lnSpc>
                <a:spcPct val="110000"/>
              </a:lnSpc>
            </a:pPr>
            <a:r>
              <a:rPr lang="en-US" smtClean="0"/>
              <a:t>2.4 GHz band (crowded)</a:t>
            </a:r>
          </a:p>
          <a:p>
            <a:pPr>
              <a:lnSpc>
                <a:spcPct val="110000"/>
              </a:lnSpc>
            </a:pPr>
            <a:r>
              <a:rPr lang="en-US" smtClean="0"/>
              <a:t>1 Data (700 Kbps) and 3 voice channels</a:t>
            </a:r>
          </a:p>
          <a:p>
            <a:pPr>
              <a:lnSpc>
                <a:spcPct val="0"/>
              </a:lnSpc>
            </a:pPr>
            <a:endParaRPr lang="en-US" smtClean="0"/>
          </a:p>
          <a:p>
            <a:r>
              <a:rPr lang="en-US" smtClean="0"/>
              <a:t>Widely supported by telecommunications, PC, and consumer electronics companies</a:t>
            </a:r>
          </a:p>
          <a:p>
            <a:pPr>
              <a:lnSpc>
                <a:spcPct val="10000"/>
              </a:lnSpc>
            </a:pPr>
            <a:endParaRPr lang="en-US" smtClean="0"/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966788"/>
            <a:ext cx="7772400" cy="487362"/>
          </a:xfrm>
        </p:spPr>
        <p:txBody>
          <a:bodyPr>
            <a:normAutofit fontScale="90000"/>
          </a:bodyPr>
          <a:lstStyle/>
          <a:p>
            <a:r>
              <a:rPr lang="en-US" smtClean="0"/>
              <a:t>Ultrawideband Radio (UWB)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1938" y="1685925"/>
            <a:ext cx="8110537" cy="5413375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800" smtClean="0"/>
              <a:t>UWB is an impulse radio: sends pulses of tens of picoseconds(10</a:t>
            </a:r>
            <a:r>
              <a:rPr lang="en-US" sz="2800" baseline="30000" smtClean="0"/>
              <a:t>-12</a:t>
            </a:r>
            <a:r>
              <a:rPr lang="en-US" sz="2800" smtClean="0"/>
              <a:t>) to nanoseconds (10</a:t>
            </a:r>
            <a:r>
              <a:rPr lang="en-US" sz="2800" baseline="30000" smtClean="0"/>
              <a:t>-9</a:t>
            </a:r>
            <a:r>
              <a:rPr lang="en-US" sz="2800" smtClean="0"/>
              <a:t>)</a:t>
            </a:r>
          </a:p>
          <a:p>
            <a:pPr>
              <a:lnSpc>
                <a:spcPct val="40000"/>
              </a:lnSpc>
            </a:pPr>
            <a:endParaRPr lang="en-US" sz="1400" smtClean="0"/>
          </a:p>
          <a:p>
            <a:pPr>
              <a:lnSpc>
                <a:spcPct val="80000"/>
              </a:lnSpc>
            </a:pPr>
            <a:r>
              <a:rPr lang="en-US" sz="2800" smtClean="0"/>
              <a:t>Duty cycle of only a fraction of a percent</a:t>
            </a:r>
          </a:p>
          <a:p>
            <a:pPr>
              <a:lnSpc>
                <a:spcPct val="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A carrier is not necessarily needed</a:t>
            </a:r>
          </a:p>
          <a:p>
            <a:pPr>
              <a:lnSpc>
                <a:spcPct val="40000"/>
              </a:lnSpc>
            </a:pPr>
            <a:endParaRPr lang="en-US" sz="1400" smtClean="0"/>
          </a:p>
          <a:p>
            <a:pPr>
              <a:lnSpc>
                <a:spcPct val="80000"/>
              </a:lnSpc>
            </a:pPr>
            <a:r>
              <a:rPr lang="en-US" sz="2800" smtClean="0"/>
              <a:t>Uses a lot of bandwidth (GHz)</a:t>
            </a:r>
          </a:p>
          <a:p>
            <a:pPr>
              <a:lnSpc>
                <a:spcPct val="0"/>
              </a:lnSpc>
            </a:pPr>
            <a:endParaRPr lang="en-US" sz="2800" smtClean="0"/>
          </a:p>
          <a:p>
            <a:pPr>
              <a:lnSpc>
                <a:spcPct val="110000"/>
              </a:lnSpc>
            </a:pPr>
            <a:r>
              <a:rPr lang="en-US" sz="2800" smtClean="0"/>
              <a:t>Low probability of detection </a:t>
            </a:r>
          </a:p>
          <a:p>
            <a:pPr>
              <a:lnSpc>
                <a:spcPct val="0"/>
              </a:lnSpc>
            </a:pPr>
            <a:endParaRPr lang="en-US" sz="2800" smtClean="0"/>
          </a:p>
          <a:p>
            <a:pPr>
              <a:lnSpc>
                <a:spcPct val="110000"/>
              </a:lnSpc>
            </a:pPr>
            <a:r>
              <a:rPr lang="en-US" sz="2800" smtClean="0"/>
              <a:t>Excellent ranging capability</a:t>
            </a:r>
          </a:p>
          <a:p>
            <a:pPr>
              <a:lnSpc>
                <a:spcPct val="10000"/>
              </a:lnSpc>
            </a:pPr>
            <a:endParaRPr lang="en-US" sz="2800" smtClean="0"/>
          </a:p>
          <a:p>
            <a:pPr>
              <a:lnSpc>
                <a:spcPct val="110000"/>
              </a:lnSpc>
            </a:pPr>
            <a:r>
              <a:rPr lang="en-US" sz="2800" smtClean="0"/>
              <a:t>Multipath highly resolvable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Can use OFDM to get around multipath problem.</a:t>
            </a:r>
            <a:r>
              <a:rPr lang="en-US" sz="1600" smtClean="0"/>
              <a:t>			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727075"/>
            <a:ext cx="8910638" cy="466725"/>
          </a:xfrm>
        </p:spPr>
        <p:txBody>
          <a:bodyPr>
            <a:normAutofit fontScale="90000"/>
          </a:bodyPr>
          <a:lstStyle/>
          <a:p>
            <a:r>
              <a:rPr lang="en-US" sz="4400" smtClean="0"/>
              <a:t>Why is UWB Interesting?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572500" cy="4630738"/>
          </a:xfrm>
        </p:spPr>
        <p:txBody>
          <a:bodyPr>
            <a:normAutofit lnSpcReduction="10000"/>
          </a:bodyPr>
          <a:lstStyle/>
          <a:p>
            <a:pPr marL="285750" indent="-285750">
              <a:lnSpc>
                <a:spcPct val="110000"/>
              </a:lnSpc>
              <a:spcBef>
                <a:spcPct val="25000"/>
              </a:spcBef>
            </a:pPr>
            <a:r>
              <a:rPr lang="en-US" sz="2800" smtClean="0"/>
              <a:t>Unique Location and Positioning properties</a:t>
            </a:r>
          </a:p>
          <a:p>
            <a:pPr marL="685800" lvl="1" indent="-228600">
              <a:lnSpc>
                <a:spcPct val="70000"/>
              </a:lnSpc>
              <a:spcBef>
                <a:spcPct val="0"/>
              </a:spcBef>
            </a:pPr>
            <a:r>
              <a:rPr lang="en-US" sz="2400" smtClean="0"/>
              <a:t>1 cm accuracy possible</a:t>
            </a:r>
          </a:p>
          <a:p>
            <a:pPr marL="285750" indent="-285750">
              <a:lnSpc>
                <a:spcPct val="110000"/>
              </a:lnSpc>
              <a:spcBef>
                <a:spcPct val="25000"/>
              </a:spcBef>
            </a:pPr>
            <a:r>
              <a:rPr lang="en-US" sz="2800" smtClean="0"/>
              <a:t>Low Power CMOS transmitters</a:t>
            </a:r>
          </a:p>
          <a:p>
            <a:pPr marL="685800" lvl="1" indent="-228600">
              <a:lnSpc>
                <a:spcPct val="70000"/>
              </a:lnSpc>
              <a:spcBef>
                <a:spcPct val="0"/>
              </a:spcBef>
            </a:pPr>
            <a:r>
              <a:rPr lang="en-US" sz="2400" smtClean="0"/>
              <a:t>100 times lower than Bluetooth for same range/data rate</a:t>
            </a:r>
          </a:p>
          <a:p>
            <a:pPr marL="285750" indent="-285750">
              <a:lnSpc>
                <a:spcPct val="110000"/>
              </a:lnSpc>
              <a:spcBef>
                <a:spcPct val="25000"/>
              </a:spcBef>
            </a:pPr>
            <a:r>
              <a:rPr lang="en-US" sz="2800" smtClean="0"/>
              <a:t>Very high data rates possible</a:t>
            </a:r>
          </a:p>
          <a:p>
            <a:pPr marL="685800" lvl="1" indent="-228600">
              <a:lnSpc>
                <a:spcPct val="70000"/>
              </a:lnSpc>
              <a:spcBef>
                <a:spcPct val="0"/>
              </a:spcBef>
            </a:pPr>
            <a:r>
              <a:rPr lang="en-US" sz="2400" smtClean="0"/>
              <a:t>500 Mbps at ≈10 feet under current regulations</a:t>
            </a:r>
          </a:p>
          <a:p>
            <a:pPr marL="285750" indent="-285750">
              <a:lnSpc>
                <a:spcPct val="110000"/>
              </a:lnSpc>
              <a:spcBef>
                <a:spcPct val="25000"/>
              </a:spcBef>
            </a:pPr>
            <a:r>
              <a:rPr lang="en-US" sz="2800" smtClean="0"/>
              <a:t>7.5 Ghz of “free spectrum” in the U.S.</a:t>
            </a:r>
          </a:p>
          <a:p>
            <a:pPr marL="685800" lvl="1" indent="-228600">
              <a:lnSpc>
                <a:spcPct val="70000"/>
              </a:lnSpc>
              <a:spcBef>
                <a:spcPct val="0"/>
              </a:spcBef>
            </a:pPr>
            <a:r>
              <a:rPr lang="en-US" sz="2400" smtClean="0"/>
              <a:t>FCC recently legalized UWB for commercial use</a:t>
            </a:r>
          </a:p>
          <a:p>
            <a:pPr marL="685800" lvl="1" indent="-228600">
              <a:lnSpc>
                <a:spcPct val="70000"/>
              </a:lnSpc>
              <a:spcBef>
                <a:spcPct val="0"/>
              </a:spcBef>
            </a:pPr>
            <a:r>
              <a:rPr lang="en-US" sz="2400" smtClean="0"/>
              <a:t>Spectrum allocation overlays existing users, but its allowed power level is very low to minimize interference (underlay system)</a:t>
            </a:r>
          </a:p>
          <a:p>
            <a:pPr marL="285750" indent="-285750">
              <a:lnSpc>
                <a:spcPct val="110000"/>
              </a:lnSpc>
              <a:spcBef>
                <a:spcPct val="25000"/>
              </a:spcBef>
            </a:pPr>
            <a:r>
              <a:rPr lang="en-US" sz="2800" smtClean="0"/>
              <a:t>Data rate scales with the shorter pulse widths made possible with ever faster CMOS circuits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Introduction to wireless system design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Emerging Systems</a:t>
            </a:r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Ad hoc wireless networks</a:t>
            </a:r>
          </a:p>
          <a:p>
            <a:r>
              <a:rPr lang="en-US" smtClean="0"/>
              <a:t>Sensor networks</a:t>
            </a:r>
          </a:p>
          <a:p>
            <a:r>
              <a:rPr lang="en-US" smtClean="0"/>
              <a:t>Distributed control networks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Ad-Hoc Networks</a:t>
            </a:r>
          </a:p>
        </p:txBody>
      </p:sp>
      <p:sp>
        <p:nvSpPr>
          <p:cNvPr id="39939" name="AutoShape 3"/>
          <p:cNvSpPr>
            <a:spLocks noChangeArrowheads="1"/>
          </p:cNvSpPr>
          <p:nvPr/>
        </p:nvSpPr>
        <p:spPr bwMode="auto">
          <a:xfrm>
            <a:off x="1833563" y="2714625"/>
            <a:ext cx="304800" cy="3048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AutoShape 4"/>
          <p:cNvSpPr>
            <a:spLocks noChangeArrowheads="1"/>
          </p:cNvSpPr>
          <p:nvPr/>
        </p:nvSpPr>
        <p:spPr bwMode="auto">
          <a:xfrm>
            <a:off x="1909763" y="1876425"/>
            <a:ext cx="304800" cy="3048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AutoShape 5"/>
          <p:cNvSpPr>
            <a:spLocks noChangeArrowheads="1"/>
          </p:cNvSpPr>
          <p:nvPr/>
        </p:nvSpPr>
        <p:spPr bwMode="auto">
          <a:xfrm>
            <a:off x="3967163" y="3629025"/>
            <a:ext cx="304800" cy="3048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AutoShape 6"/>
          <p:cNvSpPr>
            <a:spLocks noChangeArrowheads="1"/>
          </p:cNvSpPr>
          <p:nvPr/>
        </p:nvSpPr>
        <p:spPr bwMode="auto">
          <a:xfrm>
            <a:off x="5643563" y="2867025"/>
            <a:ext cx="304800" cy="3048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AutoShape 7"/>
          <p:cNvSpPr>
            <a:spLocks noChangeArrowheads="1"/>
          </p:cNvSpPr>
          <p:nvPr/>
        </p:nvSpPr>
        <p:spPr bwMode="auto">
          <a:xfrm>
            <a:off x="3128963" y="2790825"/>
            <a:ext cx="304800" cy="3048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4" name="AutoShape 8"/>
          <p:cNvSpPr>
            <a:spLocks noChangeArrowheads="1"/>
          </p:cNvSpPr>
          <p:nvPr/>
        </p:nvSpPr>
        <p:spPr bwMode="auto">
          <a:xfrm>
            <a:off x="5262563" y="2105025"/>
            <a:ext cx="304800" cy="3048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5" name="AutoShape 9"/>
          <p:cNvSpPr>
            <a:spLocks noChangeArrowheads="1"/>
          </p:cNvSpPr>
          <p:nvPr/>
        </p:nvSpPr>
        <p:spPr bwMode="auto">
          <a:xfrm>
            <a:off x="6405563" y="2409825"/>
            <a:ext cx="304800" cy="3048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AutoShape 10"/>
          <p:cNvSpPr>
            <a:spLocks noChangeArrowheads="1"/>
          </p:cNvSpPr>
          <p:nvPr/>
        </p:nvSpPr>
        <p:spPr bwMode="auto">
          <a:xfrm>
            <a:off x="3128963" y="2028825"/>
            <a:ext cx="304800" cy="3048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7" name="AutoShape 11"/>
          <p:cNvSpPr>
            <a:spLocks noChangeArrowheads="1"/>
          </p:cNvSpPr>
          <p:nvPr/>
        </p:nvSpPr>
        <p:spPr bwMode="auto">
          <a:xfrm>
            <a:off x="4424363" y="2714625"/>
            <a:ext cx="304800" cy="3048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AutoShape 12"/>
          <p:cNvSpPr>
            <a:spLocks noChangeArrowheads="1"/>
          </p:cNvSpPr>
          <p:nvPr/>
        </p:nvSpPr>
        <p:spPr bwMode="auto">
          <a:xfrm>
            <a:off x="2214563" y="3248025"/>
            <a:ext cx="304800" cy="3048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9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942975" y="3973513"/>
            <a:ext cx="7699375" cy="26066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smtClean="0"/>
              <a:t>Peer-to-peer communications.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No backbone infrastructure.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Routing can be multihop.</a:t>
            </a:r>
          </a:p>
          <a:p>
            <a:pPr>
              <a:lnSpc>
                <a:spcPct val="100000"/>
              </a:lnSpc>
            </a:pPr>
            <a:r>
              <a:rPr lang="en-US" sz="2800" smtClean="0"/>
              <a:t>Topology is dynamic.</a:t>
            </a:r>
          </a:p>
          <a:p>
            <a:pPr>
              <a:lnSpc>
                <a:spcPct val="100000"/>
              </a:lnSpc>
            </a:pPr>
            <a:r>
              <a:rPr lang="en-US" sz="2800" smtClean="0"/>
              <a:t>Fully connected with different link SINRs</a:t>
            </a:r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>
            <a:off x="1985963" y="2257425"/>
            <a:ext cx="0" cy="381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>
            <a:off x="2062163" y="3019425"/>
            <a:ext cx="152400" cy="228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 flipV="1">
            <a:off x="2595563" y="3019425"/>
            <a:ext cx="457200" cy="228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>
            <a:off x="2366963" y="1952625"/>
            <a:ext cx="762000" cy="152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3281363" y="2409825"/>
            <a:ext cx="0" cy="304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5" name="Line 19"/>
          <p:cNvSpPr>
            <a:spLocks noChangeShapeType="1"/>
          </p:cNvSpPr>
          <p:nvPr/>
        </p:nvSpPr>
        <p:spPr bwMode="auto">
          <a:xfrm>
            <a:off x="3509963" y="2867025"/>
            <a:ext cx="8382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6" name="Line 20"/>
          <p:cNvSpPr>
            <a:spLocks noChangeShapeType="1"/>
          </p:cNvSpPr>
          <p:nvPr/>
        </p:nvSpPr>
        <p:spPr bwMode="auto">
          <a:xfrm>
            <a:off x="3509963" y="2181225"/>
            <a:ext cx="914400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7" name="Line 21"/>
          <p:cNvSpPr>
            <a:spLocks noChangeShapeType="1"/>
          </p:cNvSpPr>
          <p:nvPr/>
        </p:nvSpPr>
        <p:spPr bwMode="auto">
          <a:xfrm flipV="1">
            <a:off x="4195763" y="3019425"/>
            <a:ext cx="304800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8" name="Line 22"/>
          <p:cNvSpPr>
            <a:spLocks noChangeShapeType="1"/>
          </p:cNvSpPr>
          <p:nvPr/>
        </p:nvSpPr>
        <p:spPr bwMode="auto">
          <a:xfrm flipV="1">
            <a:off x="4652963" y="2333625"/>
            <a:ext cx="609600" cy="304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9" name="Line 23"/>
          <p:cNvSpPr>
            <a:spLocks noChangeShapeType="1"/>
          </p:cNvSpPr>
          <p:nvPr/>
        </p:nvSpPr>
        <p:spPr bwMode="auto">
          <a:xfrm>
            <a:off x="5643563" y="2181225"/>
            <a:ext cx="685800" cy="228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60" name="Line 24"/>
          <p:cNvSpPr>
            <a:spLocks noChangeShapeType="1"/>
          </p:cNvSpPr>
          <p:nvPr/>
        </p:nvSpPr>
        <p:spPr bwMode="auto">
          <a:xfrm>
            <a:off x="4805363" y="2867025"/>
            <a:ext cx="762000" cy="76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61" name="Line 25"/>
          <p:cNvSpPr>
            <a:spLocks noChangeShapeType="1"/>
          </p:cNvSpPr>
          <p:nvPr/>
        </p:nvSpPr>
        <p:spPr bwMode="auto">
          <a:xfrm flipV="1">
            <a:off x="5948363" y="2638425"/>
            <a:ext cx="381000" cy="2286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2190750" y="2224088"/>
            <a:ext cx="4119563" cy="1509712"/>
            <a:chOff x="1473" y="1371"/>
            <a:chExt cx="2595" cy="951"/>
          </a:xfrm>
        </p:grpSpPr>
        <p:sp>
          <p:nvSpPr>
            <p:cNvPr id="39963" name="Line 27"/>
            <p:cNvSpPr>
              <a:spLocks noChangeShapeType="1"/>
            </p:cNvSpPr>
            <p:nvPr/>
          </p:nvSpPr>
          <p:spPr bwMode="auto">
            <a:xfrm flipH="1" flipV="1">
              <a:off x="1710" y="2151"/>
              <a:ext cx="837" cy="17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prstDash val="sysDot"/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4" name="Line 28"/>
            <p:cNvSpPr>
              <a:spLocks noChangeShapeType="1"/>
            </p:cNvSpPr>
            <p:nvPr/>
          </p:nvSpPr>
          <p:spPr bwMode="auto">
            <a:xfrm flipH="1" flipV="1">
              <a:off x="1473" y="1815"/>
              <a:ext cx="1071" cy="44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prstDash val="sysDot"/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5" name="Line 29"/>
            <p:cNvSpPr>
              <a:spLocks noChangeShapeType="1"/>
            </p:cNvSpPr>
            <p:nvPr/>
          </p:nvSpPr>
          <p:spPr bwMode="auto">
            <a:xfrm flipH="1" flipV="1">
              <a:off x="1497" y="1371"/>
              <a:ext cx="1107" cy="864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prstDash val="sysDot"/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6" name="Line 30"/>
            <p:cNvSpPr>
              <a:spLocks noChangeShapeType="1"/>
            </p:cNvSpPr>
            <p:nvPr/>
          </p:nvSpPr>
          <p:spPr bwMode="auto">
            <a:xfrm flipH="1" flipV="1">
              <a:off x="2214" y="1458"/>
              <a:ext cx="405" cy="756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prstDash val="sysDot"/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7" name="Line 31"/>
            <p:cNvSpPr>
              <a:spLocks noChangeShapeType="1"/>
            </p:cNvSpPr>
            <p:nvPr/>
          </p:nvSpPr>
          <p:spPr bwMode="auto">
            <a:xfrm flipH="1" flipV="1">
              <a:off x="2256" y="1932"/>
              <a:ext cx="297" cy="243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prstDash val="sysDot"/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8" name="Line 32"/>
            <p:cNvSpPr>
              <a:spLocks noChangeShapeType="1"/>
            </p:cNvSpPr>
            <p:nvPr/>
          </p:nvSpPr>
          <p:spPr bwMode="auto">
            <a:xfrm flipV="1">
              <a:off x="2805" y="1527"/>
              <a:ext cx="675" cy="738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prstDash val="sysDot"/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9" name="Line 33"/>
            <p:cNvSpPr>
              <a:spLocks noChangeShapeType="1"/>
            </p:cNvSpPr>
            <p:nvPr/>
          </p:nvSpPr>
          <p:spPr bwMode="auto">
            <a:xfrm flipV="1">
              <a:off x="2811" y="1938"/>
              <a:ext cx="810" cy="36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prstDash val="sysDot"/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70" name="Line 34"/>
            <p:cNvSpPr>
              <a:spLocks noChangeShapeType="1"/>
            </p:cNvSpPr>
            <p:nvPr/>
          </p:nvSpPr>
          <p:spPr bwMode="auto">
            <a:xfrm flipV="1">
              <a:off x="2853" y="1584"/>
              <a:ext cx="1215" cy="63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prstDash val="sysDot"/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Issues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0525" y="1895475"/>
            <a:ext cx="8148638" cy="4648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smtClean="0"/>
              <a:t>Ad-hoc networks provide a flexible network infrastructure for many emerging applications.</a:t>
            </a:r>
          </a:p>
          <a:p>
            <a:pPr>
              <a:lnSpc>
                <a:spcPct val="40000"/>
              </a:lnSpc>
            </a:pPr>
            <a:endParaRPr lang="en-US" sz="2800" smtClean="0"/>
          </a:p>
          <a:p>
            <a:pPr>
              <a:lnSpc>
                <a:spcPct val="80000"/>
              </a:lnSpc>
            </a:pPr>
            <a:r>
              <a:rPr lang="en-US" sz="2800" smtClean="0"/>
              <a:t>The capacity of such networks is generally unknown.</a:t>
            </a:r>
          </a:p>
          <a:p>
            <a:pPr>
              <a:lnSpc>
                <a:spcPct val="40000"/>
              </a:lnSpc>
            </a:pPr>
            <a:endParaRPr lang="en-US" sz="2800" smtClean="0"/>
          </a:p>
          <a:p>
            <a:pPr>
              <a:lnSpc>
                <a:spcPct val="80000"/>
              </a:lnSpc>
            </a:pPr>
            <a:r>
              <a:rPr lang="en-US" sz="2800" smtClean="0"/>
              <a:t>Transmission, access, and routing strategies for ad-hoc networks are generally ad-hoc.</a:t>
            </a:r>
          </a:p>
          <a:p>
            <a:pPr>
              <a:lnSpc>
                <a:spcPct val="30000"/>
              </a:lnSpc>
            </a:pPr>
            <a:endParaRPr lang="en-US" sz="2800" smtClean="0"/>
          </a:p>
          <a:p>
            <a:pPr>
              <a:lnSpc>
                <a:spcPct val="100000"/>
              </a:lnSpc>
            </a:pPr>
            <a:r>
              <a:rPr lang="en-US" sz="2800" smtClean="0"/>
              <a:t>Crosslayer design critical and very challenging.</a:t>
            </a:r>
          </a:p>
          <a:p>
            <a:pPr>
              <a:lnSpc>
                <a:spcPct val="40000"/>
              </a:lnSpc>
            </a:pPr>
            <a:endParaRPr lang="en-US" sz="2800" smtClean="0"/>
          </a:p>
          <a:p>
            <a:pPr>
              <a:lnSpc>
                <a:spcPct val="80000"/>
              </a:lnSpc>
            </a:pPr>
            <a:r>
              <a:rPr lang="en-US" sz="2800" smtClean="0"/>
              <a:t>Energy constraints impose interesting design tradeoffs for communication and networking.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Challenges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0388" y="1936750"/>
            <a:ext cx="800735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Wireless channels are a difficult and capacity-limited broadcast communications medium</a:t>
            </a:r>
          </a:p>
          <a:p>
            <a:pPr>
              <a:lnSpc>
                <a:spcPct val="2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Traffic patterns, user locations, and network conditions are constantly changing</a:t>
            </a:r>
          </a:p>
          <a:p>
            <a:pPr>
              <a:lnSpc>
                <a:spcPct val="3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Applications are heterogeneous with hard constraints that must be met by the network</a:t>
            </a:r>
          </a:p>
          <a:p>
            <a:pPr>
              <a:lnSpc>
                <a:spcPct val="2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Energy and delay constraints change design principles across all layers of the protocol stack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Evolution of Current Systems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2425" y="1717675"/>
            <a:ext cx="859155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sz="2800" smtClean="0"/>
              <a:t>Wireless systems today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2G Cellular: ~30-70 Kbps.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WLANs: ~10 Mbps.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Next Generation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3G Cellular: ~300 Kbps.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WLANs: ~70 Mbps.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Technology Enhancements </a:t>
            </a:r>
          </a:p>
          <a:p>
            <a:pPr lvl="1">
              <a:lnSpc>
                <a:spcPct val="70000"/>
              </a:lnSpc>
            </a:pPr>
            <a:r>
              <a:rPr lang="en-US" sz="2400" smtClean="0">
                <a:solidFill>
                  <a:srgbClr val="000000"/>
                </a:solidFill>
              </a:rPr>
              <a:t>Hardware:</a:t>
            </a:r>
            <a:r>
              <a:rPr lang="en-US" sz="2400" smtClean="0"/>
              <a:t> Better batteries, Better circuits/processors.</a:t>
            </a:r>
          </a:p>
          <a:p>
            <a:pPr lvl="1">
              <a:lnSpc>
                <a:spcPct val="70000"/>
              </a:lnSpc>
            </a:pPr>
            <a:r>
              <a:rPr lang="en-US" sz="2400" smtClean="0">
                <a:solidFill>
                  <a:srgbClr val="000000"/>
                </a:solidFill>
              </a:rPr>
              <a:t>Link:</a:t>
            </a:r>
            <a:r>
              <a:rPr lang="en-US" sz="2400" smtClean="0"/>
              <a:t> Antennas, modulation, coding, adaptivity, DSP, BW.</a:t>
            </a:r>
          </a:p>
          <a:p>
            <a:pPr lvl="1">
              <a:lnSpc>
                <a:spcPct val="70000"/>
              </a:lnSpc>
            </a:pPr>
            <a:r>
              <a:rPr lang="en-US" sz="2400" smtClean="0">
                <a:solidFill>
                  <a:srgbClr val="000000"/>
                </a:solidFill>
              </a:rPr>
              <a:t>Network:</a:t>
            </a:r>
            <a:r>
              <a:rPr lang="en-US" sz="2400" smtClean="0"/>
              <a:t> Dynamic resource allocation, Mobility support.</a:t>
            </a:r>
          </a:p>
          <a:p>
            <a:pPr lvl="1">
              <a:lnSpc>
                <a:spcPct val="70000"/>
              </a:lnSpc>
            </a:pPr>
            <a:r>
              <a:rPr lang="en-US" sz="2400" smtClean="0">
                <a:solidFill>
                  <a:srgbClr val="000000"/>
                </a:solidFill>
              </a:rPr>
              <a:t>Application:</a:t>
            </a:r>
            <a:r>
              <a:rPr lang="en-US" sz="2400" smtClean="0"/>
              <a:t> Soft and adaptive QoS.</a:t>
            </a:r>
          </a:p>
          <a:p>
            <a:pPr lvl="1">
              <a:lnSpc>
                <a:spcPct val="70000"/>
              </a:lnSpc>
            </a:pPr>
            <a:endParaRPr lang="en-US" smtClean="0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708025" y="5749925"/>
            <a:ext cx="18415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 sz="4000">
              <a:solidFill>
                <a:srgbClr val="CC0000"/>
              </a:solidFill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Future Generations</a:t>
            </a:r>
          </a:p>
        </p:txBody>
      </p:sp>
      <p:grpSp>
        <p:nvGrpSpPr>
          <p:cNvPr id="2" name="Group 1027"/>
          <p:cNvGrpSpPr>
            <a:grpSpLocks/>
          </p:cNvGrpSpPr>
          <p:nvPr/>
        </p:nvGrpSpPr>
        <p:grpSpPr bwMode="auto">
          <a:xfrm>
            <a:off x="1304925" y="1827213"/>
            <a:ext cx="5905500" cy="3848100"/>
            <a:chOff x="1272" y="1236"/>
            <a:chExt cx="3720" cy="2424"/>
          </a:xfrm>
        </p:grpSpPr>
        <p:sp>
          <p:nvSpPr>
            <p:cNvPr id="18453" name="Line 1028"/>
            <p:cNvSpPr>
              <a:spLocks noChangeShapeType="1"/>
            </p:cNvSpPr>
            <p:nvPr/>
          </p:nvSpPr>
          <p:spPr bwMode="auto">
            <a:xfrm>
              <a:off x="1272" y="1236"/>
              <a:ext cx="0" cy="242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4" name="Line 1029"/>
            <p:cNvSpPr>
              <a:spLocks noChangeShapeType="1"/>
            </p:cNvSpPr>
            <p:nvPr/>
          </p:nvSpPr>
          <p:spPr bwMode="auto">
            <a:xfrm>
              <a:off x="1284" y="3648"/>
              <a:ext cx="370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436" name="Text Box 1030"/>
          <p:cNvSpPr txBox="1">
            <a:spLocks noChangeArrowheads="1"/>
          </p:cNvSpPr>
          <p:nvPr/>
        </p:nvSpPr>
        <p:spPr bwMode="auto">
          <a:xfrm>
            <a:off x="317500" y="2058988"/>
            <a:ext cx="7937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Rate</a:t>
            </a:r>
          </a:p>
        </p:txBody>
      </p:sp>
      <p:sp>
        <p:nvSpPr>
          <p:cNvPr id="18437" name="Text Box 1031"/>
          <p:cNvSpPr txBox="1">
            <a:spLocks noChangeArrowheads="1"/>
          </p:cNvSpPr>
          <p:nvPr/>
        </p:nvSpPr>
        <p:spPr bwMode="auto">
          <a:xfrm>
            <a:off x="6904038" y="5654675"/>
            <a:ext cx="1300162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Mobility</a:t>
            </a:r>
          </a:p>
        </p:txBody>
      </p:sp>
      <p:grpSp>
        <p:nvGrpSpPr>
          <p:cNvPr id="3" name="Group 1032"/>
          <p:cNvGrpSpPr>
            <a:grpSpLocks/>
          </p:cNvGrpSpPr>
          <p:nvPr/>
        </p:nvGrpSpPr>
        <p:grpSpPr bwMode="auto">
          <a:xfrm>
            <a:off x="1738313" y="3994150"/>
            <a:ext cx="3001962" cy="647700"/>
            <a:chOff x="1593" y="2397"/>
            <a:chExt cx="1891" cy="408"/>
          </a:xfrm>
        </p:grpSpPr>
        <p:sp>
          <p:nvSpPr>
            <p:cNvPr id="18451" name="Oval 1033"/>
            <p:cNvSpPr>
              <a:spLocks noChangeArrowheads="1"/>
            </p:cNvSpPr>
            <p:nvPr/>
          </p:nvSpPr>
          <p:spPr bwMode="auto">
            <a:xfrm rot="-3176664">
              <a:off x="2335" y="1655"/>
              <a:ext cx="408" cy="1891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2" name="Text Box 1034"/>
            <p:cNvSpPr txBox="1">
              <a:spLocks noChangeArrowheads="1"/>
            </p:cNvSpPr>
            <p:nvPr/>
          </p:nvSpPr>
          <p:spPr bwMode="auto">
            <a:xfrm>
              <a:off x="2294" y="2414"/>
              <a:ext cx="361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</a:rPr>
                <a:t>2G</a:t>
              </a:r>
            </a:p>
          </p:txBody>
        </p:sp>
      </p:grpSp>
      <p:grpSp>
        <p:nvGrpSpPr>
          <p:cNvPr id="4" name="Group 1035"/>
          <p:cNvGrpSpPr>
            <a:grpSpLocks/>
          </p:cNvGrpSpPr>
          <p:nvPr/>
        </p:nvGrpSpPr>
        <p:grpSpPr bwMode="auto">
          <a:xfrm>
            <a:off x="2671763" y="3079750"/>
            <a:ext cx="3001962" cy="647700"/>
            <a:chOff x="2193" y="1977"/>
            <a:chExt cx="1891" cy="408"/>
          </a:xfrm>
        </p:grpSpPr>
        <p:sp>
          <p:nvSpPr>
            <p:cNvPr id="18449" name="Oval 1036"/>
            <p:cNvSpPr>
              <a:spLocks noChangeArrowheads="1"/>
            </p:cNvSpPr>
            <p:nvPr/>
          </p:nvSpPr>
          <p:spPr bwMode="auto">
            <a:xfrm rot="-3176664">
              <a:off x="2935" y="1235"/>
              <a:ext cx="408" cy="1891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0" name="Text Box 1037"/>
            <p:cNvSpPr txBox="1">
              <a:spLocks noChangeArrowheads="1"/>
            </p:cNvSpPr>
            <p:nvPr/>
          </p:nvSpPr>
          <p:spPr bwMode="auto">
            <a:xfrm>
              <a:off x="2894" y="1994"/>
              <a:ext cx="361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</a:rPr>
                <a:t>3G</a:t>
              </a:r>
            </a:p>
          </p:txBody>
        </p:sp>
      </p:grpSp>
      <p:grpSp>
        <p:nvGrpSpPr>
          <p:cNvPr id="5" name="Group 1038"/>
          <p:cNvGrpSpPr>
            <a:grpSpLocks/>
          </p:cNvGrpSpPr>
          <p:nvPr/>
        </p:nvGrpSpPr>
        <p:grpSpPr bwMode="auto">
          <a:xfrm>
            <a:off x="3300413" y="2603500"/>
            <a:ext cx="3001962" cy="647700"/>
            <a:chOff x="2685" y="1713"/>
            <a:chExt cx="1891" cy="408"/>
          </a:xfrm>
        </p:grpSpPr>
        <p:sp>
          <p:nvSpPr>
            <p:cNvPr id="18447" name="Oval 1039"/>
            <p:cNvSpPr>
              <a:spLocks noChangeArrowheads="1"/>
            </p:cNvSpPr>
            <p:nvPr/>
          </p:nvSpPr>
          <p:spPr bwMode="auto">
            <a:xfrm rot="-3176664">
              <a:off x="3427" y="971"/>
              <a:ext cx="408" cy="1891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8" name="Text Box 1040"/>
            <p:cNvSpPr txBox="1">
              <a:spLocks noChangeArrowheads="1"/>
            </p:cNvSpPr>
            <p:nvPr/>
          </p:nvSpPr>
          <p:spPr bwMode="auto">
            <a:xfrm>
              <a:off x="3386" y="1730"/>
              <a:ext cx="361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</a:rPr>
                <a:t>4G</a:t>
              </a:r>
            </a:p>
          </p:txBody>
        </p:sp>
      </p:grpSp>
      <p:sp>
        <p:nvSpPr>
          <p:cNvPr id="18441" name="Oval 1041"/>
          <p:cNvSpPr>
            <a:spLocks noChangeArrowheads="1"/>
          </p:cNvSpPr>
          <p:nvPr/>
        </p:nvSpPr>
        <p:spPr bwMode="auto">
          <a:xfrm>
            <a:off x="4181475" y="5006975"/>
            <a:ext cx="173038" cy="174625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2" name="Text Box 1042"/>
          <p:cNvSpPr txBox="1">
            <a:spLocks noChangeArrowheads="1"/>
          </p:cNvSpPr>
          <p:nvPr/>
        </p:nvSpPr>
        <p:spPr bwMode="auto">
          <a:xfrm>
            <a:off x="1395413" y="2990850"/>
            <a:ext cx="170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rgbClr val="000000"/>
                </a:solidFill>
              </a:rPr>
              <a:t>802.11b WLAN</a:t>
            </a:r>
          </a:p>
        </p:txBody>
      </p:sp>
      <p:sp>
        <p:nvSpPr>
          <p:cNvPr id="18443" name="Oval 1043"/>
          <p:cNvSpPr>
            <a:spLocks noChangeArrowheads="1"/>
          </p:cNvSpPr>
          <p:nvPr/>
        </p:nvSpPr>
        <p:spPr bwMode="auto">
          <a:xfrm>
            <a:off x="2097088" y="3446463"/>
            <a:ext cx="173037" cy="174625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4" name="Text Box 1044"/>
          <p:cNvSpPr txBox="1">
            <a:spLocks noChangeArrowheads="1"/>
          </p:cNvSpPr>
          <p:nvPr/>
        </p:nvSpPr>
        <p:spPr bwMode="auto">
          <a:xfrm>
            <a:off x="4506913" y="4913313"/>
            <a:ext cx="133350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rgbClr val="000000"/>
                </a:solidFill>
              </a:rPr>
              <a:t>2G Cellular</a:t>
            </a:r>
          </a:p>
        </p:txBody>
      </p:sp>
      <p:sp>
        <p:nvSpPr>
          <p:cNvPr id="97301" name="Text Box 1045"/>
          <p:cNvSpPr txBox="1">
            <a:spLocks noChangeArrowheads="1"/>
          </p:cNvSpPr>
          <p:nvPr/>
        </p:nvSpPr>
        <p:spPr bwMode="auto">
          <a:xfrm>
            <a:off x="6110288" y="1774825"/>
            <a:ext cx="2757487" cy="1917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Other Tradeoffs:</a:t>
            </a:r>
          </a:p>
          <a:p>
            <a:r>
              <a:rPr lang="en-US" b="1">
                <a:solidFill>
                  <a:srgbClr val="000000"/>
                </a:solidFill>
              </a:rPr>
              <a:t>   Rate vs. Coverage</a:t>
            </a:r>
          </a:p>
          <a:p>
            <a:r>
              <a:rPr lang="en-US" b="1">
                <a:solidFill>
                  <a:srgbClr val="000000"/>
                </a:solidFill>
              </a:rPr>
              <a:t>   Rate vs. Delay</a:t>
            </a:r>
          </a:p>
          <a:p>
            <a:r>
              <a:rPr lang="en-US" b="1">
                <a:solidFill>
                  <a:srgbClr val="000000"/>
                </a:solidFill>
              </a:rPr>
              <a:t>   Rate vs. Cost</a:t>
            </a:r>
          </a:p>
          <a:p>
            <a:r>
              <a:rPr lang="en-US" b="1">
                <a:solidFill>
                  <a:srgbClr val="000000"/>
                </a:solidFill>
              </a:rPr>
              <a:t>   Rate vs. Energy</a:t>
            </a:r>
          </a:p>
        </p:txBody>
      </p:sp>
      <p:sp>
        <p:nvSpPr>
          <p:cNvPr id="97302" name="Text Box 1046"/>
          <p:cNvSpPr txBox="1">
            <a:spLocks noChangeArrowheads="1"/>
          </p:cNvSpPr>
          <p:nvPr/>
        </p:nvSpPr>
        <p:spPr bwMode="auto">
          <a:xfrm>
            <a:off x="381000" y="6129338"/>
            <a:ext cx="7893050" cy="5794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Fundamental Design Breakthroughs Needed</a:t>
            </a:r>
          </a:p>
        </p:txBody>
      </p:sp>
      <p:pic>
        <p:nvPicPr>
          <p:cNvPr id="2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01" grpId="0" autoUpdateAnimBg="0"/>
      <p:bldP spid="9730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Quality-of-Service (QoS)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78486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smtClean="0"/>
              <a:t>QoS refers to the requirements associated with a given application, typically rate and delay requirements.</a:t>
            </a:r>
          </a:p>
          <a:p>
            <a:pPr>
              <a:lnSpc>
                <a:spcPct val="1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It is hard to make a one-size-fits all network that supports requirements of different applications.</a:t>
            </a:r>
          </a:p>
          <a:p>
            <a:pPr>
              <a:lnSpc>
                <a:spcPct val="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Wired networks often use this approach with poor results, and they have much higher data rates and better reliability than wireless.</a:t>
            </a:r>
          </a:p>
          <a:p>
            <a:pPr>
              <a:lnSpc>
                <a:spcPct val="1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QoS for all applications requires a cross-layer design approach.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Crosslayer Design</a:t>
            </a:r>
          </a:p>
        </p:txBody>
      </p:sp>
      <p:sp>
        <p:nvSpPr>
          <p:cNvPr id="2253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709613" y="1804988"/>
            <a:ext cx="7067550" cy="4368800"/>
          </a:xfrm>
          <a:noFill/>
        </p:spPr>
        <p:txBody>
          <a:bodyPr/>
          <a:lstStyle/>
          <a:p>
            <a:r>
              <a:rPr lang="en-US" smtClean="0"/>
              <a:t>Application</a:t>
            </a:r>
          </a:p>
          <a:p>
            <a:r>
              <a:rPr lang="en-US" smtClean="0"/>
              <a:t>Network</a:t>
            </a:r>
          </a:p>
          <a:p>
            <a:pPr lvl="1">
              <a:lnSpc>
                <a:spcPct val="0"/>
              </a:lnSpc>
              <a:buFont typeface="Wingdings" pitchFamily="2" charset="2"/>
              <a:buNone/>
            </a:pPr>
            <a:endParaRPr lang="en-US" sz="2400" smtClean="0"/>
          </a:p>
          <a:p>
            <a:pPr>
              <a:lnSpc>
                <a:spcPct val="110000"/>
              </a:lnSpc>
            </a:pPr>
            <a:r>
              <a:rPr lang="en-US" smtClean="0"/>
              <a:t>Access</a:t>
            </a:r>
          </a:p>
          <a:p>
            <a:r>
              <a:rPr lang="en-US" smtClean="0"/>
              <a:t>Link</a:t>
            </a:r>
          </a:p>
          <a:p>
            <a:r>
              <a:rPr lang="en-US" smtClean="0"/>
              <a:t>Hardware</a:t>
            </a:r>
          </a:p>
          <a:p>
            <a:endParaRPr lang="en-US" smtClean="0"/>
          </a:p>
        </p:txBody>
      </p:sp>
      <p:sp>
        <p:nvSpPr>
          <p:cNvPr id="22532" name="AutoShape 1028"/>
          <p:cNvSpPr>
            <a:spLocks noChangeArrowheads="1"/>
          </p:cNvSpPr>
          <p:nvPr/>
        </p:nvSpPr>
        <p:spPr bwMode="auto">
          <a:xfrm>
            <a:off x="4576763" y="2058988"/>
            <a:ext cx="1390650" cy="3184525"/>
          </a:xfrm>
          <a:prstGeom prst="upDownArrow">
            <a:avLst>
              <a:gd name="adj1" fmla="val 50000"/>
              <a:gd name="adj2" fmla="val 45799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Text Box 1029"/>
          <p:cNvSpPr txBox="1">
            <a:spLocks noChangeArrowheads="1"/>
          </p:cNvSpPr>
          <p:nvPr/>
        </p:nvSpPr>
        <p:spPr bwMode="auto">
          <a:xfrm>
            <a:off x="5832475" y="2997200"/>
            <a:ext cx="2733675" cy="1187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chemeClr val="accent1"/>
                </a:solidFill>
              </a:rPr>
              <a:t>Delay Constraints</a:t>
            </a:r>
          </a:p>
          <a:p>
            <a:pPr algn="ctr"/>
            <a:r>
              <a:rPr lang="en-US" b="1">
                <a:solidFill>
                  <a:schemeClr val="accent1"/>
                </a:solidFill>
              </a:rPr>
              <a:t>Rate Constraints</a:t>
            </a:r>
          </a:p>
          <a:p>
            <a:pPr algn="ctr"/>
            <a:r>
              <a:rPr lang="en-US" b="1">
                <a:solidFill>
                  <a:schemeClr val="accent1"/>
                </a:solidFill>
              </a:rPr>
              <a:t>Energy Constraints</a:t>
            </a:r>
          </a:p>
        </p:txBody>
      </p:sp>
      <p:sp>
        <p:nvSpPr>
          <p:cNvPr id="22534" name="Text Box 1030"/>
          <p:cNvSpPr txBox="1">
            <a:spLocks noChangeArrowheads="1"/>
          </p:cNvSpPr>
          <p:nvPr/>
        </p:nvSpPr>
        <p:spPr bwMode="auto">
          <a:xfrm>
            <a:off x="3044825" y="5321300"/>
            <a:ext cx="5170488" cy="1187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/>
            <a:r>
              <a:rPr lang="en-US" b="1" i="1">
                <a:solidFill>
                  <a:srgbClr val="000000"/>
                </a:solidFill>
              </a:rPr>
              <a:t>Adapt across design layers</a:t>
            </a:r>
          </a:p>
          <a:p>
            <a:pPr algn="ctr"/>
            <a:r>
              <a:rPr lang="en-US" b="1" i="1">
                <a:solidFill>
                  <a:srgbClr val="000000"/>
                </a:solidFill>
              </a:rPr>
              <a:t>Reduce uncertainty through scheduling</a:t>
            </a:r>
          </a:p>
          <a:p>
            <a:pPr algn="ctr"/>
            <a:r>
              <a:rPr lang="en-US" b="1" i="1">
                <a:solidFill>
                  <a:srgbClr val="000000"/>
                </a:solidFill>
              </a:rPr>
              <a:t>Provide robustness via diversity</a:t>
            </a: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90513" y="228600"/>
            <a:ext cx="8516937" cy="1143000"/>
          </a:xfrm>
        </p:spPr>
        <p:txBody>
          <a:bodyPr/>
          <a:lstStyle/>
          <a:p>
            <a:r>
              <a:rPr lang="en-US" smtClean="0"/>
              <a:t>Crosslayer Techniques</a:t>
            </a:r>
          </a:p>
        </p:txBody>
      </p:sp>
      <p:sp>
        <p:nvSpPr>
          <p:cNvPr id="2355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92113" y="1674813"/>
            <a:ext cx="8313737" cy="4889500"/>
          </a:xfrm>
        </p:spPr>
        <p:txBody>
          <a:bodyPr>
            <a:normAutofit lnSpcReduction="10000"/>
          </a:bodyPr>
          <a:lstStyle/>
          <a:p>
            <a:r>
              <a:rPr lang="en-US" sz="2800" smtClean="0"/>
              <a:t>Adaptive techniques</a:t>
            </a:r>
          </a:p>
          <a:p>
            <a:pPr lvl="1"/>
            <a:r>
              <a:rPr lang="en-US" sz="2000" smtClean="0"/>
              <a:t>Link, MAC, network, and application adaptation</a:t>
            </a:r>
          </a:p>
          <a:p>
            <a:pPr lvl="1"/>
            <a:r>
              <a:rPr lang="en-US" sz="2000" smtClean="0"/>
              <a:t>Resource management and allocation (power control)</a:t>
            </a:r>
          </a:p>
          <a:p>
            <a:r>
              <a:rPr lang="en-US" sz="2800" smtClean="0"/>
              <a:t>Diversity techniques</a:t>
            </a:r>
          </a:p>
          <a:p>
            <a:pPr lvl="1"/>
            <a:r>
              <a:rPr lang="en-US" sz="2000" smtClean="0"/>
              <a:t>Link diversity (antennas, channels, etc.)</a:t>
            </a:r>
          </a:p>
          <a:p>
            <a:pPr lvl="1"/>
            <a:r>
              <a:rPr lang="en-US" sz="2000" smtClean="0"/>
              <a:t>Access diversity </a:t>
            </a:r>
          </a:p>
          <a:p>
            <a:pPr lvl="1"/>
            <a:r>
              <a:rPr lang="en-US" sz="2000" smtClean="0"/>
              <a:t>Route diversity</a:t>
            </a:r>
          </a:p>
          <a:p>
            <a:pPr lvl="1"/>
            <a:r>
              <a:rPr lang="en-US" sz="2000" smtClean="0"/>
              <a:t>Application diversity</a:t>
            </a:r>
          </a:p>
          <a:p>
            <a:pPr lvl="1"/>
            <a:r>
              <a:rPr lang="en-US" sz="2000" smtClean="0"/>
              <a:t>Content location/server diversity</a:t>
            </a:r>
          </a:p>
          <a:p>
            <a:r>
              <a:rPr lang="en-US" sz="2800" smtClean="0"/>
              <a:t>Scheduling</a:t>
            </a:r>
          </a:p>
          <a:p>
            <a:pPr lvl="1"/>
            <a:r>
              <a:rPr lang="en-US" sz="2000" smtClean="0"/>
              <a:t>Application scheduling/data prioritization</a:t>
            </a:r>
          </a:p>
          <a:p>
            <a:pPr lvl="1"/>
            <a:r>
              <a:rPr lang="en-US" sz="2000" smtClean="0"/>
              <a:t>Resource reservation</a:t>
            </a:r>
          </a:p>
          <a:p>
            <a:pPr lvl="1"/>
            <a:r>
              <a:rPr lang="en-US" sz="2000" smtClean="0"/>
              <a:t>Access scheduling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Current Wireless Systems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00250"/>
            <a:ext cx="7848600" cy="32385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en-US" sz="2800" smtClean="0"/>
              <a:t>Cellular Systems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Wireless LANs</a:t>
            </a:r>
          </a:p>
          <a:p>
            <a:pPr>
              <a:lnSpc>
                <a:spcPct val="100000"/>
              </a:lnSpc>
            </a:pPr>
            <a:r>
              <a:rPr lang="en-US" sz="2800" smtClean="0"/>
              <a:t>Satellite Systems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Paging Systems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Bluetooth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Ultrawideband radios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Zigbee radios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1173</Words>
  <Application>Microsoft Office PowerPoint</Application>
  <PresentationFormat>On-screen Show (4:3)</PresentationFormat>
  <Paragraphs>250</Paragraphs>
  <Slides>22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CorelDRAW 6.0</vt:lpstr>
      <vt:lpstr>   COMPUTER NETWORKS-II / BTCS-3501    </vt:lpstr>
      <vt:lpstr>Topics to be covered</vt:lpstr>
      <vt:lpstr>Design Challenges</vt:lpstr>
      <vt:lpstr>Evolution of Current Systems</vt:lpstr>
      <vt:lpstr>Future Generations</vt:lpstr>
      <vt:lpstr>Quality-of-Service (QoS)</vt:lpstr>
      <vt:lpstr>Crosslayer Design</vt:lpstr>
      <vt:lpstr>Crosslayer Techniques</vt:lpstr>
      <vt:lpstr>Current Wireless Systems</vt:lpstr>
      <vt:lpstr>Cellular Systems: Reuse channels to maximize capacity</vt:lpstr>
      <vt:lpstr>Cellular Phone Networks</vt:lpstr>
      <vt:lpstr>3G Cellular Design:  Voice and Data</vt:lpstr>
      <vt:lpstr>Slide 13</vt:lpstr>
      <vt:lpstr>Wireless LAN Standards</vt:lpstr>
      <vt:lpstr>Satellite Systems</vt:lpstr>
      <vt:lpstr>Paging Systems</vt:lpstr>
      <vt:lpstr>Bluetooth</vt:lpstr>
      <vt:lpstr>Ultrawideband Radio (UWB) </vt:lpstr>
      <vt:lpstr>Why is UWB Interesting?</vt:lpstr>
      <vt:lpstr>Emerging Systems</vt:lpstr>
      <vt:lpstr>Ad-Hoc Networks</vt:lpstr>
      <vt:lpstr>Design Issues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System Design</dc:title>
  <dc:creator>Windows 8</dc:creator>
  <cp:lastModifiedBy>Admin</cp:lastModifiedBy>
  <cp:revision>10</cp:revision>
  <dcterms:created xsi:type="dcterms:W3CDTF">2006-08-16T00:00:00Z</dcterms:created>
  <dcterms:modified xsi:type="dcterms:W3CDTF">2023-06-20T08:29:50Z</dcterms:modified>
</cp:coreProperties>
</file>