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82" r:id="rId3"/>
    <p:sldId id="381" r:id="rId4"/>
    <p:sldId id="382" r:id="rId5"/>
    <p:sldId id="383" r:id="rId6"/>
    <p:sldId id="368" r:id="rId7"/>
    <p:sldId id="384" r:id="rId8"/>
    <p:sldId id="385" r:id="rId9"/>
    <p:sldId id="386" r:id="rId10"/>
    <p:sldId id="387" r:id="rId11"/>
    <p:sldId id="388" r:id="rId12"/>
    <p:sldId id="389" r:id="rId13"/>
    <p:sldId id="390" r:id="rId14"/>
    <p:sldId id="391" r:id="rId15"/>
    <p:sldId id="392" r:id="rId16"/>
    <p:sldId id="393" r:id="rId17"/>
    <p:sldId id="394" r:id="rId18"/>
    <p:sldId id="395" r:id="rId19"/>
    <p:sldId id="396" r:id="rId20"/>
    <p:sldId id="397" r:id="rId21"/>
    <p:sldId id="398" r:id="rId22"/>
    <p:sldId id="399" r:id="rId23"/>
    <p:sldId id="345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41"/>
    <p:restoredTop sz="94729"/>
  </p:normalViewPr>
  <p:slideViewPr>
    <p:cSldViewPr>
      <p:cViewPr>
        <p:scale>
          <a:sx n="60" d="100"/>
          <a:sy n="60" d="100"/>
        </p:scale>
        <p:origin x="-912" y="-17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7.wmf"/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28/07/2023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.jpeg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image" Target="../media/image1.jpeg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8.bin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1.jpeg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oleObject" Target="../embeddings/oleObject29.bin"/><Relationship Id="rId9" Type="http://schemas.openxmlformats.org/officeDocument/2006/relationships/image" Target="../media/image2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2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6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Engineering Mathematics</a:t>
            </a:r>
            <a:r>
              <a:rPr lang="en-IN" sz="5300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-I </a:t>
            </a:r>
            <a:r>
              <a:rPr lang="en-IN" sz="5300" b="1" dirty="0">
                <a:solidFill>
                  <a:srgbClr val="7030A0"/>
                </a:solidFill>
                <a:latin typeface="American Typewriter" panose="02090604020004020304" pitchFamily="18" charset="77"/>
              </a:rPr>
              <a:t>(</a:t>
            </a:r>
            <a:r>
              <a:rPr lang="en-IN" sz="5300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BMAT-1111)</a:t>
            </a:r>
            <a:r>
              <a:rPr lang="en-IN" b="1" dirty="0"/>
              <a:t/>
            </a:r>
            <a:br>
              <a:rPr lang="en-IN" b="1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572000"/>
            <a:ext cx="4626154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7100" dirty="0"/>
              <a:t>Prepared by: Sachin Syan</a:t>
            </a:r>
            <a:r>
              <a:rPr lang="en-US" sz="7100" dirty="0"/>
              <a:t/>
            </a:r>
            <a:br>
              <a:rPr lang="en-US" sz="71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819400"/>
            <a:ext cx="62484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>
                <a:solidFill>
                  <a:srgbClr val="7030A0"/>
                </a:solidFill>
                <a:latin typeface="+mn-lt"/>
              </a:rPr>
            </a:br>
            <a:r>
              <a:rPr lang="en-US" sz="12800" dirty="0">
                <a:latin typeface="+mn-lt"/>
              </a:rPr>
              <a:t>Course Name: </a:t>
            </a:r>
            <a:r>
              <a:rPr lang="en-IN" sz="12800" dirty="0" smtClean="0">
                <a:latin typeface="+mn-lt"/>
              </a:rPr>
              <a:t>B.Tech (CSE)</a:t>
            </a:r>
            <a:r>
              <a:rPr lang="en-US" sz="12800" dirty="0">
                <a:latin typeface="+mn-lt"/>
              </a:rPr>
              <a:t/>
            </a:r>
            <a:br>
              <a:rPr lang="en-US" sz="12800" dirty="0">
                <a:latin typeface="+mn-lt"/>
              </a:rPr>
            </a:br>
            <a:r>
              <a:rPr lang="en-US" sz="12800" dirty="0">
                <a:latin typeface="+mn-lt"/>
              </a:rPr>
              <a:t>Semester:</a:t>
            </a:r>
            <a:r>
              <a:rPr lang="en-IN" sz="12800" dirty="0">
                <a:latin typeface="+mn-lt"/>
              </a:rPr>
              <a:t> </a:t>
            </a:r>
            <a:r>
              <a:rPr lang="en-IN" sz="12800" dirty="0" smtClean="0">
                <a:latin typeface="+mn-lt"/>
              </a:rPr>
              <a:t>Ist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98581" y="152400"/>
            <a:ext cx="75264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</a:rPr>
              <a:t>Rule for Finding Complementary Function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38200" y="981670"/>
            <a:ext cx="8544134" cy="50783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i="1" dirty="0" smtClean="0">
              <a:latin typeface="Times New Roman" pitchFamily="18" charset="0"/>
            </a:endParaRPr>
          </a:p>
          <a:p>
            <a:r>
              <a:rPr lang="es-ES" sz="2400" b="1" dirty="0" smtClean="0">
                <a:latin typeface="Times New Roman" pitchFamily="18" charset="0"/>
              </a:rPr>
              <a:t>Example : </a:t>
            </a:r>
            <a:r>
              <a:rPr lang="es-ES" sz="2400" i="1" dirty="0" smtClean="0">
                <a:latin typeface="Times New Roman" pitchFamily="18" charset="0"/>
              </a:rPr>
              <a:t>Solve </a:t>
            </a:r>
          </a:p>
          <a:p>
            <a:endParaRPr lang="es-ES" sz="2400" i="1" dirty="0" smtClean="0">
              <a:latin typeface="Times New Roman" pitchFamily="18" charset="0"/>
            </a:endParaRPr>
          </a:p>
          <a:p>
            <a:r>
              <a:rPr lang="es-ES" sz="2400" b="1" dirty="0" smtClean="0">
                <a:latin typeface="Times New Roman" pitchFamily="18" charset="0"/>
              </a:rPr>
              <a:t>Solution</a:t>
            </a:r>
            <a:r>
              <a:rPr lang="en-US" sz="2400" i="1" dirty="0" smtClean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</a:rPr>
              <a:t>Given equation in symbolic form is </a:t>
            </a:r>
            <a:r>
              <a:rPr lang="en-US" sz="2400" i="1" dirty="0" smtClean="0">
                <a:latin typeface="Times New Roman" pitchFamily="18" charset="0"/>
              </a:rPr>
              <a:t>(D</a:t>
            </a:r>
            <a:r>
              <a:rPr lang="en-US" sz="2400" i="1" baseline="30000" dirty="0" smtClean="0">
                <a:latin typeface="Times New Roman" pitchFamily="18" charset="0"/>
              </a:rPr>
              <a:t>4</a:t>
            </a:r>
            <a:r>
              <a:rPr lang="en-US" sz="2400" i="1" dirty="0" smtClean="0">
                <a:latin typeface="Times New Roman" pitchFamily="18" charset="0"/>
              </a:rPr>
              <a:t> + 4) x = 0, where </a:t>
            </a:r>
            <a:br>
              <a:rPr lang="en-US" sz="2400" i="1" dirty="0" smtClean="0">
                <a:latin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</a:rPr>
              <a:t>               </a:t>
            </a:r>
            <a:r>
              <a:rPr lang="en-US" sz="2400" i="1" dirty="0" smtClean="0">
                <a:latin typeface="Times New Roman" pitchFamily="18" charset="0"/>
              </a:rPr>
              <a:t>Its A.E. is D</a:t>
            </a:r>
            <a:r>
              <a:rPr lang="en-US" sz="2400" i="1" baseline="30000" dirty="0" smtClean="0">
                <a:latin typeface="Times New Roman" pitchFamily="18" charset="0"/>
              </a:rPr>
              <a:t>4</a:t>
            </a:r>
            <a:r>
              <a:rPr lang="en-US" sz="2400" i="1" dirty="0" smtClean="0">
                <a:latin typeface="Times New Roman" pitchFamily="18" charset="0"/>
              </a:rPr>
              <a:t> + 4 = 0 or (D</a:t>
            </a:r>
            <a:r>
              <a:rPr lang="en-US" sz="2400" i="1" baseline="30000" dirty="0" smtClean="0">
                <a:latin typeface="Times New Roman" pitchFamily="18" charset="0"/>
              </a:rPr>
              <a:t>4</a:t>
            </a:r>
            <a:r>
              <a:rPr lang="en-US" sz="2400" i="1" dirty="0" smtClean="0">
                <a:latin typeface="Times New Roman" pitchFamily="18" charset="0"/>
              </a:rPr>
              <a:t> + 4D</a:t>
            </a:r>
            <a:r>
              <a:rPr lang="en-US" sz="2400" i="1" baseline="30000" dirty="0" smtClean="0">
                <a:latin typeface="Times New Roman" pitchFamily="18" charset="0"/>
              </a:rPr>
              <a:t>2</a:t>
            </a:r>
            <a:r>
              <a:rPr lang="en-US" sz="2400" i="1" dirty="0" smtClean="0">
                <a:latin typeface="Times New Roman" pitchFamily="18" charset="0"/>
              </a:rPr>
              <a:t> + 4) – 4D</a:t>
            </a:r>
            <a:r>
              <a:rPr lang="en-US" sz="2400" i="1" baseline="30000" dirty="0" smtClean="0">
                <a:latin typeface="Times New Roman" pitchFamily="18" charset="0"/>
              </a:rPr>
              <a:t>2</a:t>
            </a:r>
            <a:r>
              <a:rPr lang="en-US" sz="2400" i="1" dirty="0" smtClean="0">
                <a:latin typeface="Times New Roman" pitchFamily="18" charset="0"/>
              </a:rPr>
              <a:t> = 0</a:t>
            </a:r>
            <a:br>
              <a:rPr lang="en-US" sz="2400" i="1" dirty="0" smtClean="0">
                <a:latin typeface="Times New Roman" pitchFamily="18" charset="0"/>
              </a:rPr>
            </a:br>
            <a:r>
              <a:rPr lang="en-US" sz="2400" i="1" dirty="0" smtClean="0">
                <a:latin typeface="Times New Roman" pitchFamily="18" charset="0"/>
              </a:rPr>
              <a:t>or 	(D</a:t>
            </a:r>
            <a:r>
              <a:rPr lang="en-US" sz="2400" i="1" baseline="30000" dirty="0" smtClean="0">
                <a:latin typeface="Times New Roman" pitchFamily="18" charset="0"/>
              </a:rPr>
              <a:t>2</a:t>
            </a:r>
            <a:r>
              <a:rPr lang="en-US" sz="2400" i="1" dirty="0" smtClean="0">
                <a:latin typeface="Times New Roman" pitchFamily="18" charset="0"/>
              </a:rPr>
              <a:t> + 2)</a:t>
            </a:r>
            <a:r>
              <a:rPr lang="en-US" sz="2400" i="1" baseline="30000" dirty="0" smtClean="0">
                <a:latin typeface="Times New Roman" pitchFamily="18" charset="0"/>
              </a:rPr>
              <a:t>2</a:t>
            </a:r>
            <a:r>
              <a:rPr lang="en-US" sz="2400" i="1" dirty="0" smtClean="0">
                <a:latin typeface="Times New Roman" pitchFamily="18" charset="0"/>
              </a:rPr>
              <a:t> – (2D)</a:t>
            </a:r>
            <a:r>
              <a:rPr lang="en-US" sz="2400" i="1" baseline="30000" dirty="0" smtClean="0">
                <a:latin typeface="Times New Roman" pitchFamily="18" charset="0"/>
              </a:rPr>
              <a:t>2</a:t>
            </a:r>
            <a:r>
              <a:rPr lang="en-US" sz="2400" i="1" dirty="0" smtClean="0">
                <a:latin typeface="Times New Roman" pitchFamily="18" charset="0"/>
              </a:rPr>
              <a:t> = 0 or (D</a:t>
            </a:r>
            <a:r>
              <a:rPr lang="en-US" sz="2400" i="1" baseline="30000" dirty="0" smtClean="0">
                <a:latin typeface="Times New Roman" pitchFamily="18" charset="0"/>
              </a:rPr>
              <a:t>2</a:t>
            </a:r>
            <a:r>
              <a:rPr lang="en-US" sz="2400" i="1" dirty="0" smtClean="0">
                <a:latin typeface="Times New Roman" pitchFamily="18" charset="0"/>
              </a:rPr>
              <a:t> + 2D + 2) (D</a:t>
            </a:r>
            <a:r>
              <a:rPr lang="en-US" sz="2400" i="1" baseline="30000" dirty="0" smtClean="0">
                <a:latin typeface="Times New Roman" pitchFamily="18" charset="0"/>
              </a:rPr>
              <a:t>2</a:t>
            </a:r>
            <a:r>
              <a:rPr lang="en-US" sz="2400" i="1" dirty="0" smtClean="0">
                <a:latin typeface="Times New Roman" pitchFamily="18" charset="0"/>
              </a:rPr>
              <a:t> – 2D + 2) = 0 </a:t>
            </a:r>
            <a:br>
              <a:rPr lang="en-US" sz="2400" i="1" dirty="0" smtClean="0">
                <a:latin typeface="Times New Roman" pitchFamily="18" charset="0"/>
              </a:rPr>
            </a:br>
            <a:endParaRPr lang="en-US" sz="2400" i="1" dirty="0" smtClean="0">
              <a:latin typeface="Times New Roman" pitchFamily="18" charset="0"/>
            </a:endParaRPr>
          </a:p>
          <a:p>
            <a:r>
              <a:rPr lang="en-US" sz="2400" i="1" dirty="0" smtClean="0">
                <a:latin typeface="Times New Roman" pitchFamily="18" charset="0"/>
              </a:rPr>
              <a:t>		D =                     and 	</a:t>
            </a:r>
          </a:p>
          <a:p>
            <a:r>
              <a:rPr lang="en-US" sz="2400" i="1" dirty="0" smtClean="0">
                <a:latin typeface="Times New Roman" pitchFamily="18" charset="0"/>
              </a:rPr>
              <a:t>i.e.,		 D = – 1   i and 1   i </a:t>
            </a:r>
            <a:br>
              <a:rPr lang="en-US" sz="2400" i="1" dirty="0" smtClean="0">
                <a:latin typeface="Times New Roman" pitchFamily="18" charset="0"/>
              </a:rPr>
            </a:br>
            <a:endParaRPr lang="en-US" sz="2400" i="1" dirty="0" smtClean="0">
              <a:latin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</a:rPr>
              <a:t>Complete Solution is</a:t>
            </a:r>
            <a:r>
              <a:rPr lang="en-US" sz="2400" i="1" dirty="0" smtClean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</a:rPr>
            </a:br>
            <a:r>
              <a:rPr lang="es-ES" sz="2400" dirty="0" smtClean="0">
                <a:latin typeface="Times New Roman" pitchFamily="18" charset="0"/>
              </a:rPr>
              <a:t> </a:t>
            </a:r>
            <a:r>
              <a:rPr lang="es-ES" dirty="0" smtClean="0">
                <a:latin typeface="Times New Roman" pitchFamily="18" charset="0"/>
              </a:rPr>
              <a:t/>
            </a:r>
            <a:br>
              <a:rPr lang="es-ES" dirty="0" smtClean="0">
                <a:latin typeface="Times New Roman" pitchFamily="18" charset="0"/>
              </a:rPr>
            </a:br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6023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6024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1 3</a:t>
            </a:r>
            <a:b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</a:b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6025" name="Object 9"/>
          <p:cNvGraphicFramePr>
            <a:graphicFrameLocks noChangeAspect="1"/>
          </p:cNvGraphicFramePr>
          <p:nvPr/>
        </p:nvGraphicFramePr>
        <p:xfrm>
          <a:off x="3505200" y="4830762"/>
          <a:ext cx="6610350" cy="579438"/>
        </p:xfrm>
        <a:graphic>
          <a:graphicData uri="http://schemas.openxmlformats.org/presentationml/2006/ole">
            <p:oleObj spid="_x0000_s87043" name="Equation" r:id="rId4" imgW="3187440" imgH="279360" progId="Equation.3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135313" y="1066800"/>
          <a:ext cx="1631950" cy="838200"/>
        </p:xfrm>
        <a:graphic>
          <a:graphicData uri="http://schemas.openxmlformats.org/presentationml/2006/ole">
            <p:oleObj spid="_x0000_s87044" name="Equation" r:id="rId5" imgW="914400" imgH="469800" progId="Equation.3">
              <p:embed/>
            </p:oleObj>
          </a:graphicData>
        </a:graphic>
      </p:graphicFrame>
      <p:graphicFrame>
        <p:nvGraphicFramePr>
          <p:cNvPr id="87045" name="Object 5"/>
          <p:cNvGraphicFramePr>
            <a:graphicFrameLocks noChangeAspect="1"/>
          </p:cNvGraphicFramePr>
          <p:nvPr/>
        </p:nvGraphicFramePr>
        <p:xfrm>
          <a:off x="9144000" y="1889125"/>
          <a:ext cx="906463" cy="701675"/>
        </p:xfrm>
        <a:graphic>
          <a:graphicData uri="http://schemas.openxmlformats.org/presentationml/2006/ole">
            <p:oleObj spid="_x0000_s87045" name="Equation" r:id="rId6" imgW="507960" imgH="393480" progId="Equation.3">
              <p:embed/>
            </p:oleObj>
          </a:graphicData>
        </a:graphic>
      </p:graphicFrame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7046" name="Object 6"/>
          <p:cNvGraphicFramePr>
            <a:graphicFrameLocks noChangeAspect="1"/>
          </p:cNvGraphicFramePr>
          <p:nvPr/>
        </p:nvGraphicFramePr>
        <p:xfrm>
          <a:off x="3287713" y="3581400"/>
          <a:ext cx="1500187" cy="788988"/>
        </p:xfrm>
        <a:graphic>
          <a:graphicData uri="http://schemas.openxmlformats.org/presentationml/2006/ole">
            <p:oleObj spid="_x0000_s87046" name="Equation" r:id="rId7" imgW="812520" imgH="431640" progId="Equation.3">
              <p:embed/>
            </p:oleObj>
          </a:graphicData>
        </a:graphic>
      </p:graphicFrame>
      <p:graphicFrame>
        <p:nvGraphicFramePr>
          <p:cNvPr id="87048" name="Object 8"/>
          <p:cNvGraphicFramePr>
            <a:graphicFrameLocks noChangeAspect="1"/>
          </p:cNvGraphicFramePr>
          <p:nvPr/>
        </p:nvGraphicFramePr>
        <p:xfrm>
          <a:off x="5486400" y="3587549"/>
          <a:ext cx="1336675" cy="832051"/>
        </p:xfrm>
        <a:graphic>
          <a:graphicData uri="http://schemas.openxmlformats.org/presentationml/2006/ole">
            <p:oleObj spid="_x0000_s87048" name="Equation" r:id="rId8" imgW="685800" imgH="431640" progId="Equation.3">
              <p:embed/>
            </p:oleObj>
          </a:graphicData>
        </a:graphic>
      </p:graphicFrame>
      <p:graphicFrame>
        <p:nvGraphicFramePr>
          <p:cNvPr id="87049" name="Object 9"/>
          <p:cNvGraphicFramePr>
            <a:graphicFrameLocks noChangeAspect="1"/>
          </p:cNvGraphicFramePr>
          <p:nvPr/>
        </p:nvGraphicFramePr>
        <p:xfrm>
          <a:off x="3733800" y="4343400"/>
          <a:ext cx="228600" cy="228600"/>
        </p:xfrm>
        <a:graphic>
          <a:graphicData uri="http://schemas.openxmlformats.org/presentationml/2006/ole">
            <p:oleObj spid="_x0000_s87049" name="Equation" r:id="rId9" imgW="139680" imgH="152280" progId="Equation.3">
              <p:embed/>
            </p:oleObj>
          </a:graphicData>
        </a:graphic>
      </p:graphicFrame>
      <p:graphicFrame>
        <p:nvGraphicFramePr>
          <p:cNvPr id="87050" name="Object 10"/>
          <p:cNvGraphicFramePr>
            <a:graphicFrameLocks noChangeAspect="1"/>
          </p:cNvGraphicFramePr>
          <p:nvPr/>
        </p:nvGraphicFramePr>
        <p:xfrm>
          <a:off x="4800600" y="4343400"/>
          <a:ext cx="228600" cy="228600"/>
        </p:xfrm>
        <a:graphic>
          <a:graphicData uri="http://schemas.openxmlformats.org/presentationml/2006/ole">
            <p:oleObj spid="_x0000_s87050" name="Equation" r:id="rId10" imgW="139680" imgH="15228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38200" y="981670"/>
            <a:ext cx="8544134" cy="50783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i="1" dirty="0" smtClean="0">
              <a:latin typeface="Times New Roman" pitchFamily="18" charset="0"/>
            </a:endParaRPr>
          </a:p>
          <a:p>
            <a:r>
              <a:rPr lang="es-ES" sz="2400" b="1" dirty="0" smtClean="0">
                <a:latin typeface="Times New Roman" pitchFamily="18" charset="0"/>
              </a:rPr>
              <a:t>Example : </a:t>
            </a:r>
            <a:r>
              <a:rPr lang="es-ES" sz="2400" i="1" dirty="0" smtClean="0">
                <a:latin typeface="Times New Roman" pitchFamily="18" charset="0"/>
              </a:rPr>
              <a:t>Solve </a:t>
            </a:r>
          </a:p>
          <a:p>
            <a:endParaRPr lang="es-ES" sz="2400" i="1" dirty="0" smtClean="0">
              <a:latin typeface="Times New Roman" pitchFamily="18" charset="0"/>
            </a:endParaRPr>
          </a:p>
          <a:p>
            <a:r>
              <a:rPr lang="es-ES" sz="2400" b="1" dirty="0" smtClean="0">
                <a:latin typeface="Times New Roman" pitchFamily="18" charset="0"/>
              </a:rPr>
              <a:t>Solution</a:t>
            </a:r>
            <a:r>
              <a:rPr lang="en-US" sz="2400" i="1" dirty="0" smtClean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</a:rPr>
              <a:t>Given equation in symbolic form is </a:t>
            </a:r>
            <a:r>
              <a:rPr lang="en-US" sz="2400" i="1" dirty="0" smtClean="0">
                <a:latin typeface="Times New Roman" pitchFamily="18" charset="0"/>
              </a:rPr>
              <a:t>(D</a:t>
            </a:r>
            <a:r>
              <a:rPr lang="en-US" sz="2400" i="1" baseline="30000" dirty="0" smtClean="0">
                <a:latin typeface="Times New Roman" pitchFamily="18" charset="0"/>
              </a:rPr>
              <a:t>4</a:t>
            </a:r>
            <a:r>
              <a:rPr lang="en-US" sz="2400" i="1" dirty="0" smtClean="0">
                <a:latin typeface="Times New Roman" pitchFamily="18" charset="0"/>
              </a:rPr>
              <a:t> + 4) x = 0, where </a:t>
            </a:r>
            <a:br>
              <a:rPr lang="en-US" sz="2400" i="1" dirty="0" smtClean="0">
                <a:latin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</a:rPr>
              <a:t>               </a:t>
            </a:r>
            <a:r>
              <a:rPr lang="en-US" sz="2400" i="1" dirty="0" smtClean="0">
                <a:latin typeface="Times New Roman" pitchFamily="18" charset="0"/>
              </a:rPr>
              <a:t>Its A.E. is D</a:t>
            </a:r>
            <a:r>
              <a:rPr lang="en-US" sz="2400" i="1" baseline="30000" dirty="0" smtClean="0">
                <a:latin typeface="Times New Roman" pitchFamily="18" charset="0"/>
              </a:rPr>
              <a:t>4</a:t>
            </a:r>
            <a:r>
              <a:rPr lang="en-US" sz="2400" i="1" dirty="0" smtClean="0">
                <a:latin typeface="Times New Roman" pitchFamily="18" charset="0"/>
              </a:rPr>
              <a:t> + 4 = 0 or (D</a:t>
            </a:r>
            <a:r>
              <a:rPr lang="en-US" sz="2400" i="1" baseline="30000" dirty="0" smtClean="0">
                <a:latin typeface="Times New Roman" pitchFamily="18" charset="0"/>
              </a:rPr>
              <a:t>4</a:t>
            </a:r>
            <a:r>
              <a:rPr lang="en-US" sz="2400" i="1" dirty="0" smtClean="0">
                <a:latin typeface="Times New Roman" pitchFamily="18" charset="0"/>
              </a:rPr>
              <a:t> + 4D</a:t>
            </a:r>
            <a:r>
              <a:rPr lang="en-US" sz="2400" i="1" baseline="30000" dirty="0" smtClean="0">
                <a:latin typeface="Times New Roman" pitchFamily="18" charset="0"/>
              </a:rPr>
              <a:t>2</a:t>
            </a:r>
            <a:r>
              <a:rPr lang="en-US" sz="2400" i="1" dirty="0" smtClean="0">
                <a:latin typeface="Times New Roman" pitchFamily="18" charset="0"/>
              </a:rPr>
              <a:t> + 4) – 4D</a:t>
            </a:r>
            <a:r>
              <a:rPr lang="en-US" sz="2400" i="1" baseline="30000" dirty="0" smtClean="0">
                <a:latin typeface="Times New Roman" pitchFamily="18" charset="0"/>
              </a:rPr>
              <a:t>2</a:t>
            </a:r>
            <a:r>
              <a:rPr lang="en-US" sz="2400" i="1" dirty="0" smtClean="0">
                <a:latin typeface="Times New Roman" pitchFamily="18" charset="0"/>
              </a:rPr>
              <a:t> = 0</a:t>
            </a:r>
            <a:br>
              <a:rPr lang="en-US" sz="2400" i="1" dirty="0" smtClean="0">
                <a:latin typeface="Times New Roman" pitchFamily="18" charset="0"/>
              </a:rPr>
            </a:br>
            <a:r>
              <a:rPr lang="en-US" sz="2400" i="1" dirty="0" smtClean="0">
                <a:latin typeface="Times New Roman" pitchFamily="18" charset="0"/>
              </a:rPr>
              <a:t>or 	(D</a:t>
            </a:r>
            <a:r>
              <a:rPr lang="en-US" sz="2400" i="1" baseline="30000" dirty="0" smtClean="0">
                <a:latin typeface="Times New Roman" pitchFamily="18" charset="0"/>
              </a:rPr>
              <a:t>2</a:t>
            </a:r>
            <a:r>
              <a:rPr lang="en-US" sz="2400" i="1" dirty="0" smtClean="0">
                <a:latin typeface="Times New Roman" pitchFamily="18" charset="0"/>
              </a:rPr>
              <a:t> + 2)</a:t>
            </a:r>
            <a:r>
              <a:rPr lang="en-US" sz="2400" i="1" baseline="30000" dirty="0" smtClean="0">
                <a:latin typeface="Times New Roman" pitchFamily="18" charset="0"/>
              </a:rPr>
              <a:t>2</a:t>
            </a:r>
            <a:r>
              <a:rPr lang="en-US" sz="2400" i="1" dirty="0" smtClean="0">
                <a:latin typeface="Times New Roman" pitchFamily="18" charset="0"/>
              </a:rPr>
              <a:t> – (2D)</a:t>
            </a:r>
            <a:r>
              <a:rPr lang="en-US" sz="2400" i="1" baseline="30000" dirty="0" smtClean="0">
                <a:latin typeface="Times New Roman" pitchFamily="18" charset="0"/>
              </a:rPr>
              <a:t>2</a:t>
            </a:r>
            <a:r>
              <a:rPr lang="en-US" sz="2400" i="1" dirty="0" smtClean="0">
                <a:latin typeface="Times New Roman" pitchFamily="18" charset="0"/>
              </a:rPr>
              <a:t> = 0 or (D</a:t>
            </a:r>
            <a:r>
              <a:rPr lang="en-US" sz="2400" i="1" baseline="30000" dirty="0" smtClean="0">
                <a:latin typeface="Times New Roman" pitchFamily="18" charset="0"/>
              </a:rPr>
              <a:t>2</a:t>
            </a:r>
            <a:r>
              <a:rPr lang="en-US" sz="2400" i="1" dirty="0" smtClean="0">
                <a:latin typeface="Times New Roman" pitchFamily="18" charset="0"/>
              </a:rPr>
              <a:t> + 2D + 2) (D</a:t>
            </a:r>
            <a:r>
              <a:rPr lang="en-US" sz="2400" i="1" baseline="30000" dirty="0" smtClean="0">
                <a:latin typeface="Times New Roman" pitchFamily="18" charset="0"/>
              </a:rPr>
              <a:t>2</a:t>
            </a:r>
            <a:r>
              <a:rPr lang="en-US" sz="2400" i="1" dirty="0" smtClean="0">
                <a:latin typeface="Times New Roman" pitchFamily="18" charset="0"/>
              </a:rPr>
              <a:t> – 2D + 2) = 0 </a:t>
            </a:r>
            <a:br>
              <a:rPr lang="en-US" sz="2400" i="1" dirty="0" smtClean="0">
                <a:latin typeface="Times New Roman" pitchFamily="18" charset="0"/>
              </a:rPr>
            </a:br>
            <a:endParaRPr lang="en-US" sz="2400" i="1" dirty="0" smtClean="0">
              <a:latin typeface="Times New Roman" pitchFamily="18" charset="0"/>
            </a:endParaRPr>
          </a:p>
          <a:p>
            <a:r>
              <a:rPr lang="en-US" sz="2400" i="1" dirty="0" smtClean="0">
                <a:latin typeface="Times New Roman" pitchFamily="18" charset="0"/>
              </a:rPr>
              <a:t>		D =                     and 	</a:t>
            </a:r>
          </a:p>
          <a:p>
            <a:r>
              <a:rPr lang="en-US" sz="2400" i="1" dirty="0" smtClean="0">
                <a:latin typeface="Times New Roman" pitchFamily="18" charset="0"/>
              </a:rPr>
              <a:t>i.e.,		 D = – 1   i and 1   i </a:t>
            </a:r>
            <a:br>
              <a:rPr lang="en-US" sz="2400" i="1" dirty="0" smtClean="0">
                <a:latin typeface="Times New Roman" pitchFamily="18" charset="0"/>
              </a:rPr>
            </a:br>
            <a:endParaRPr lang="en-US" sz="2400" i="1" dirty="0" smtClean="0">
              <a:latin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</a:rPr>
              <a:t>Complete Solution is</a:t>
            </a:r>
            <a:r>
              <a:rPr lang="en-US" sz="2400" i="1" dirty="0" smtClean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</a:rPr>
            </a:br>
            <a:r>
              <a:rPr lang="es-ES" sz="2400" dirty="0" smtClean="0">
                <a:latin typeface="Times New Roman" pitchFamily="18" charset="0"/>
              </a:rPr>
              <a:t> </a:t>
            </a:r>
            <a:r>
              <a:rPr lang="es-ES" dirty="0" smtClean="0">
                <a:latin typeface="Times New Roman" pitchFamily="18" charset="0"/>
              </a:rPr>
              <a:t/>
            </a:r>
            <a:br>
              <a:rPr lang="es-ES" dirty="0" smtClean="0">
                <a:latin typeface="Times New Roman" pitchFamily="18" charset="0"/>
              </a:rPr>
            </a:br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6023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6024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1 3</a:t>
            </a:r>
            <a:b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</a:b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6025" name="Object 9"/>
          <p:cNvGraphicFramePr>
            <a:graphicFrameLocks noChangeAspect="1"/>
          </p:cNvGraphicFramePr>
          <p:nvPr/>
        </p:nvGraphicFramePr>
        <p:xfrm>
          <a:off x="3505200" y="4830762"/>
          <a:ext cx="6610350" cy="579438"/>
        </p:xfrm>
        <a:graphic>
          <a:graphicData uri="http://schemas.openxmlformats.org/presentationml/2006/ole">
            <p:oleObj spid="_x0000_s88066" name="Equation" r:id="rId4" imgW="3187440" imgH="279360" progId="Equation.3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135313" y="1066800"/>
          <a:ext cx="1631950" cy="838200"/>
        </p:xfrm>
        <a:graphic>
          <a:graphicData uri="http://schemas.openxmlformats.org/presentationml/2006/ole">
            <p:oleObj spid="_x0000_s88067" name="Equation" r:id="rId5" imgW="914400" imgH="469800" progId="Equation.3">
              <p:embed/>
            </p:oleObj>
          </a:graphicData>
        </a:graphic>
      </p:graphicFrame>
      <p:graphicFrame>
        <p:nvGraphicFramePr>
          <p:cNvPr id="87045" name="Object 5"/>
          <p:cNvGraphicFramePr>
            <a:graphicFrameLocks noChangeAspect="1"/>
          </p:cNvGraphicFramePr>
          <p:nvPr/>
        </p:nvGraphicFramePr>
        <p:xfrm>
          <a:off x="9144000" y="1889125"/>
          <a:ext cx="906463" cy="701675"/>
        </p:xfrm>
        <a:graphic>
          <a:graphicData uri="http://schemas.openxmlformats.org/presentationml/2006/ole">
            <p:oleObj spid="_x0000_s88068" name="Equation" r:id="rId6" imgW="507960" imgH="393480" progId="Equation.3">
              <p:embed/>
            </p:oleObj>
          </a:graphicData>
        </a:graphic>
      </p:graphicFrame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7046" name="Object 6"/>
          <p:cNvGraphicFramePr>
            <a:graphicFrameLocks noChangeAspect="1"/>
          </p:cNvGraphicFramePr>
          <p:nvPr/>
        </p:nvGraphicFramePr>
        <p:xfrm>
          <a:off x="3287713" y="3581400"/>
          <a:ext cx="1500187" cy="788988"/>
        </p:xfrm>
        <a:graphic>
          <a:graphicData uri="http://schemas.openxmlformats.org/presentationml/2006/ole">
            <p:oleObj spid="_x0000_s88069" name="Equation" r:id="rId7" imgW="812520" imgH="431640" progId="Equation.3">
              <p:embed/>
            </p:oleObj>
          </a:graphicData>
        </a:graphic>
      </p:graphicFrame>
      <p:graphicFrame>
        <p:nvGraphicFramePr>
          <p:cNvPr id="87048" name="Object 8"/>
          <p:cNvGraphicFramePr>
            <a:graphicFrameLocks noChangeAspect="1"/>
          </p:cNvGraphicFramePr>
          <p:nvPr/>
        </p:nvGraphicFramePr>
        <p:xfrm>
          <a:off x="5486400" y="3587549"/>
          <a:ext cx="1336675" cy="832051"/>
        </p:xfrm>
        <a:graphic>
          <a:graphicData uri="http://schemas.openxmlformats.org/presentationml/2006/ole">
            <p:oleObj spid="_x0000_s88070" name="Equation" r:id="rId8" imgW="685800" imgH="431640" progId="Equation.3">
              <p:embed/>
            </p:oleObj>
          </a:graphicData>
        </a:graphic>
      </p:graphicFrame>
      <p:graphicFrame>
        <p:nvGraphicFramePr>
          <p:cNvPr id="87049" name="Object 9"/>
          <p:cNvGraphicFramePr>
            <a:graphicFrameLocks noChangeAspect="1"/>
          </p:cNvGraphicFramePr>
          <p:nvPr/>
        </p:nvGraphicFramePr>
        <p:xfrm>
          <a:off x="3733800" y="4343400"/>
          <a:ext cx="228600" cy="228600"/>
        </p:xfrm>
        <a:graphic>
          <a:graphicData uri="http://schemas.openxmlformats.org/presentationml/2006/ole">
            <p:oleObj spid="_x0000_s88071" name="Equation" r:id="rId9" imgW="139680" imgH="152280" progId="Equation.3">
              <p:embed/>
            </p:oleObj>
          </a:graphicData>
        </a:graphic>
      </p:graphicFrame>
      <p:graphicFrame>
        <p:nvGraphicFramePr>
          <p:cNvPr id="87050" name="Object 10"/>
          <p:cNvGraphicFramePr>
            <a:graphicFrameLocks noChangeAspect="1"/>
          </p:cNvGraphicFramePr>
          <p:nvPr/>
        </p:nvGraphicFramePr>
        <p:xfrm>
          <a:off x="4800600" y="4343400"/>
          <a:ext cx="228600" cy="228600"/>
        </p:xfrm>
        <a:graphic>
          <a:graphicData uri="http://schemas.openxmlformats.org/presentationml/2006/ole">
            <p:oleObj spid="_x0000_s88072" name="Equation" r:id="rId10" imgW="139680" imgH="152280" progId="Equation.3">
              <p:embed/>
            </p:oleObj>
          </a:graphicData>
        </a:graphic>
      </p:graphicFrame>
      <p:sp>
        <p:nvSpPr>
          <p:cNvPr id="20" name="Rectangle 19"/>
          <p:cNvSpPr/>
          <p:nvPr/>
        </p:nvSpPr>
        <p:spPr>
          <a:xfrm>
            <a:off x="1998581" y="152400"/>
            <a:ext cx="75264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</a:rPr>
              <a:t>Rule for Finding Complementary Function</a:t>
            </a: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9192" y="152400"/>
            <a:ext cx="95830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</a:rPr>
              <a:t>Complete Solution of Non-Homogeneous Differential Equation</a:t>
            </a:r>
          </a:p>
        </p:txBody>
      </p:sp>
      <p:graphicFrame>
        <p:nvGraphicFramePr>
          <p:cNvPr id="78849" name="Object 1"/>
          <p:cNvGraphicFramePr>
            <a:graphicFrameLocks noChangeAspect="1"/>
          </p:cNvGraphicFramePr>
          <p:nvPr/>
        </p:nvGraphicFramePr>
        <p:xfrm>
          <a:off x="1919288" y="838200"/>
          <a:ext cx="6772275" cy="914400"/>
        </p:xfrm>
        <a:graphic>
          <a:graphicData uri="http://schemas.openxmlformats.org/presentationml/2006/ole">
            <p:oleObj spid="_x0000_s89090" name="Equation" r:id="rId4" imgW="3479760" imgH="469800" progId="Equation.3">
              <p:embed/>
            </p:oleObj>
          </a:graphicData>
        </a:graphic>
      </p:graphicFrame>
      <p:sp>
        <p:nvSpPr>
          <p:cNvPr id="15" name="Rectangle 14"/>
          <p:cNvSpPr/>
          <p:nvPr/>
        </p:nvSpPr>
        <p:spPr>
          <a:xfrm>
            <a:off x="822652" y="990600"/>
            <a:ext cx="10182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</a:rPr>
              <a:t>Consider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38200" y="1952685"/>
            <a:ext cx="9772227" cy="45243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</a:rPr>
              <a:t>We write</a:t>
            </a:r>
          </a:p>
          <a:p>
            <a:endParaRPr lang="en-US" dirty="0" smtClean="0">
              <a:latin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</a:rPr>
              <a:t>Thus, the symbol D is a differential operator or simply an operator. </a:t>
            </a:r>
            <a:br>
              <a:rPr lang="en-US" dirty="0" smtClean="0">
                <a:latin typeface="Times New Roman" pitchFamily="18" charset="0"/>
              </a:rPr>
            </a:br>
            <a:endParaRPr lang="en-US" dirty="0" smtClean="0">
              <a:latin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</a:rPr>
              <a:t>Written in symbolic form, equation (1) becomes </a:t>
            </a:r>
            <a:r>
              <a:rPr lang="en-US" i="1" dirty="0" smtClean="0">
                <a:latin typeface="Times New Roman" pitchFamily="18" charset="0"/>
              </a:rPr>
              <a:t>(D</a:t>
            </a:r>
            <a:r>
              <a:rPr lang="en-US" i="1" baseline="30000" dirty="0" smtClean="0">
                <a:latin typeface="Times New Roman" pitchFamily="18" charset="0"/>
              </a:rPr>
              <a:t>n</a:t>
            </a:r>
            <a:r>
              <a:rPr lang="en-US" i="1" dirty="0" smtClean="0">
                <a:latin typeface="Times New Roman" pitchFamily="18" charset="0"/>
              </a:rPr>
              <a:t> + a</a:t>
            </a:r>
            <a:r>
              <a:rPr lang="en-US" i="1" baseline="-25000" dirty="0" smtClean="0">
                <a:latin typeface="Times New Roman" pitchFamily="18" charset="0"/>
              </a:rPr>
              <a:t>1</a:t>
            </a:r>
            <a:r>
              <a:rPr lang="en-US" i="1" dirty="0" smtClean="0">
                <a:latin typeface="Times New Roman" pitchFamily="18" charset="0"/>
              </a:rPr>
              <a:t> D</a:t>
            </a:r>
            <a:r>
              <a:rPr lang="en-US" i="1" baseline="30000" dirty="0" smtClean="0">
                <a:latin typeface="Times New Roman" pitchFamily="18" charset="0"/>
              </a:rPr>
              <a:t>n – 1</a:t>
            </a:r>
            <a:r>
              <a:rPr lang="en-US" i="1" dirty="0" smtClean="0">
                <a:latin typeface="Times New Roman" pitchFamily="18" charset="0"/>
              </a:rPr>
              <a:t> + a</a:t>
            </a:r>
            <a:r>
              <a:rPr lang="en-US" i="1" baseline="-25000" dirty="0" smtClean="0">
                <a:latin typeface="Times New Roman" pitchFamily="18" charset="0"/>
              </a:rPr>
              <a:t>2</a:t>
            </a:r>
            <a:r>
              <a:rPr lang="en-US" i="1" dirty="0" smtClean="0">
                <a:latin typeface="Times New Roman" pitchFamily="18" charset="0"/>
              </a:rPr>
              <a:t> D</a:t>
            </a:r>
            <a:r>
              <a:rPr lang="en-US" i="1" baseline="30000" dirty="0" smtClean="0">
                <a:latin typeface="Times New Roman" pitchFamily="18" charset="0"/>
              </a:rPr>
              <a:t>n – 2</a:t>
            </a:r>
            <a:r>
              <a:rPr lang="en-US" i="1" dirty="0" smtClean="0">
                <a:latin typeface="Times New Roman" pitchFamily="18" charset="0"/>
              </a:rPr>
              <a:t> + …… + a</a:t>
            </a:r>
            <a:r>
              <a:rPr lang="en-US" i="1" baseline="-25000" dirty="0" smtClean="0">
                <a:latin typeface="Times New Roman" pitchFamily="18" charset="0"/>
              </a:rPr>
              <a:t>n – 1</a:t>
            </a:r>
            <a:r>
              <a:rPr lang="en-US" i="1" dirty="0" smtClean="0">
                <a:latin typeface="Times New Roman" pitchFamily="18" charset="0"/>
              </a:rPr>
              <a:t> D + a</a:t>
            </a:r>
            <a:r>
              <a:rPr lang="en-US" i="1" baseline="-25000" dirty="0" smtClean="0">
                <a:latin typeface="Times New Roman" pitchFamily="18" charset="0"/>
              </a:rPr>
              <a:t>n</a:t>
            </a:r>
            <a:r>
              <a:rPr lang="en-US" i="1" dirty="0" smtClean="0">
                <a:latin typeface="Times New Roman" pitchFamily="18" charset="0"/>
              </a:rPr>
              <a:t>) y = X</a:t>
            </a:r>
          </a:p>
          <a:p>
            <a:r>
              <a:rPr lang="en-US" dirty="0" smtClean="0">
                <a:latin typeface="Times New Roman" pitchFamily="18" charset="0"/>
              </a:rPr>
              <a:t>or 							</a:t>
            </a:r>
            <a:r>
              <a:rPr lang="en-US" i="1" dirty="0" smtClean="0">
                <a:latin typeface="Times New Roman" pitchFamily="18" charset="0"/>
              </a:rPr>
              <a:t>f (D) y 		               = X </a:t>
            </a:r>
          </a:p>
          <a:p>
            <a:r>
              <a:rPr lang="en-US" i="1" dirty="0" smtClean="0">
                <a:latin typeface="Times New Roman" pitchFamily="18" charset="0"/>
              </a:rPr>
              <a:t>Where                                   f(D) = D</a:t>
            </a:r>
            <a:r>
              <a:rPr lang="en-US" i="1" baseline="30000" dirty="0" smtClean="0">
                <a:latin typeface="Times New Roman" pitchFamily="18" charset="0"/>
              </a:rPr>
              <a:t>n</a:t>
            </a:r>
            <a:r>
              <a:rPr lang="en-US" i="1" dirty="0" smtClean="0">
                <a:latin typeface="Times New Roman" pitchFamily="18" charset="0"/>
              </a:rPr>
              <a:t> + a</a:t>
            </a:r>
            <a:r>
              <a:rPr lang="en-US" i="1" baseline="-25000" dirty="0" smtClean="0">
                <a:latin typeface="Times New Roman" pitchFamily="18" charset="0"/>
              </a:rPr>
              <a:t>1</a:t>
            </a:r>
            <a:r>
              <a:rPr lang="en-US" i="1" dirty="0" smtClean="0">
                <a:latin typeface="Times New Roman" pitchFamily="18" charset="0"/>
              </a:rPr>
              <a:t> D</a:t>
            </a:r>
            <a:r>
              <a:rPr lang="en-US" i="1" baseline="30000" dirty="0" smtClean="0">
                <a:latin typeface="Times New Roman" pitchFamily="18" charset="0"/>
              </a:rPr>
              <a:t>n – 1</a:t>
            </a:r>
            <a:r>
              <a:rPr lang="en-US" i="1" dirty="0" smtClean="0">
                <a:latin typeface="Times New Roman" pitchFamily="18" charset="0"/>
              </a:rPr>
              <a:t> + a</a:t>
            </a:r>
            <a:r>
              <a:rPr lang="en-US" i="1" baseline="-25000" dirty="0" smtClean="0">
                <a:latin typeface="Times New Roman" pitchFamily="18" charset="0"/>
              </a:rPr>
              <a:t>2</a:t>
            </a:r>
            <a:r>
              <a:rPr lang="en-US" i="1" dirty="0" smtClean="0">
                <a:latin typeface="Times New Roman" pitchFamily="18" charset="0"/>
              </a:rPr>
              <a:t> D</a:t>
            </a:r>
            <a:r>
              <a:rPr lang="en-US" i="1" baseline="30000" dirty="0" smtClean="0">
                <a:latin typeface="Times New Roman" pitchFamily="18" charset="0"/>
              </a:rPr>
              <a:t>n – 2</a:t>
            </a:r>
            <a:r>
              <a:rPr lang="en-US" i="1" dirty="0" smtClean="0">
                <a:latin typeface="Times New Roman" pitchFamily="18" charset="0"/>
              </a:rPr>
              <a:t> + …… + a</a:t>
            </a:r>
            <a:r>
              <a:rPr lang="en-US" i="1" baseline="-25000" dirty="0" smtClean="0">
                <a:latin typeface="Times New Roman" pitchFamily="18" charset="0"/>
              </a:rPr>
              <a:t>n – 1</a:t>
            </a:r>
            <a:r>
              <a:rPr lang="en-US" i="1" dirty="0" smtClean="0">
                <a:latin typeface="Times New Roman" pitchFamily="18" charset="0"/>
              </a:rPr>
              <a:t> D + a</a:t>
            </a:r>
            <a:r>
              <a:rPr lang="en-US" i="1" baseline="-25000" dirty="0" smtClean="0">
                <a:latin typeface="Times New Roman" pitchFamily="18" charset="0"/>
              </a:rPr>
              <a:t>n</a:t>
            </a:r>
            <a:r>
              <a:rPr lang="en-US" i="1" dirty="0" smtClean="0">
                <a:latin typeface="Times New Roman" pitchFamily="18" charset="0"/>
              </a:rPr>
              <a:t>    </a:t>
            </a:r>
          </a:p>
          <a:p>
            <a:r>
              <a:rPr lang="en-US" i="1" dirty="0" smtClean="0">
                <a:latin typeface="Times New Roman" pitchFamily="18" charset="0"/>
              </a:rPr>
              <a:t>i.e.,				 f (D) </a:t>
            </a:r>
            <a:r>
              <a:rPr lang="en-US" dirty="0" smtClean="0">
                <a:latin typeface="Times New Roman" pitchFamily="18" charset="0"/>
              </a:rPr>
              <a:t>is a polynomial in</a:t>
            </a:r>
            <a:r>
              <a:rPr lang="en-US" i="1" dirty="0" smtClean="0">
                <a:latin typeface="Times New Roman" pitchFamily="18" charset="0"/>
              </a:rPr>
              <a:t> D</a:t>
            </a:r>
          </a:p>
          <a:p>
            <a:r>
              <a:rPr lang="en-US" dirty="0" smtClean="0">
                <a:latin typeface="Times New Roman" pitchFamily="18" charset="0"/>
              </a:rPr>
              <a:t>Then 	 	</a:t>
            </a:r>
            <a:r>
              <a:rPr lang="en-US" i="1" dirty="0" smtClean="0">
                <a:latin typeface="Times New Roman" pitchFamily="18" charset="0"/>
              </a:rPr>
              <a:t>y =</a:t>
            </a:r>
            <a:r>
              <a:rPr lang="en-US" dirty="0" smtClean="0">
                <a:latin typeface="Times New Roman" pitchFamily="18" charset="0"/>
              </a:rPr>
              <a:t> Complete Solution = Complementary function</a:t>
            </a:r>
            <a:r>
              <a:rPr lang="en-US" i="1" dirty="0" smtClean="0">
                <a:latin typeface="Times New Roman" pitchFamily="18" charset="0"/>
              </a:rPr>
              <a:t>  + </a:t>
            </a:r>
            <a:r>
              <a:rPr lang="en-US" dirty="0" smtClean="0">
                <a:latin typeface="Times New Roman" pitchFamily="18" charset="0"/>
              </a:rPr>
              <a:t>Particular Integral</a:t>
            </a:r>
          </a:p>
          <a:p>
            <a:r>
              <a:rPr lang="en-US" dirty="0" smtClean="0">
                <a:latin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</a:rPr>
              <a:t>For Complementary function same rule as we have done </a:t>
            </a:r>
          </a:p>
          <a:p>
            <a:endParaRPr lang="en-US" i="1" dirty="0" smtClean="0">
              <a:latin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</a:rPr>
              <a:t>	We will find the Particular Integral  </a:t>
            </a:r>
            <a:r>
              <a:rPr lang="en-US" i="1" dirty="0" smtClean="0">
                <a:latin typeface="Times New Roman" pitchFamily="18" charset="0"/>
              </a:rPr>
              <a:t/>
            </a:r>
            <a:br>
              <a:rPr lang="en-US" i="1" dirty="0" smtClean="0">
                <a:latin typeface="Times New Roman" pitchFamily="18" charset="0"/>
              </a:rPr>
            </a:br>
            <a:r>
              <a:rPr lang="en-US" i="1" dirty="0" smtClean="0">
                <a:latin typeface="Times New Roman" pitchFamily="18" charset="0"/>
              </a:rPr>
              <a:t> </a:t>
            </a:r>
            <a:br>
              <a:rPr lang="en-US" i="1" dirty="0" smtClean="0">
                <a:latin typeface="Times New Roman" pitchFamily="18" charset="0"/>
              </a:rPr>
            </a:br>
            <a:r>
              <a:rPr lang="en-US" i="1" dirty="0" smtClean="0">
                <a:latin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</a:rPr>
            </a:br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8851" name="Object 3"/>
          <p:cNvGraphicFramePr>
            <a:graphicFrameLocks noChangeAspect="1"/>
          </p:cNvGraphicFramePr>
          <p:nvPr/>
        </p:nvGraphicFramePr>
        <p:xfrm>
          <a:off x="2438400" y="1752600"/>
          <a:ext cx="3429000" cy="770392"/>
        </p:xfrm>
        <a:graphic>
          <a:graphicData uri="http://schemas.openxmlformats.org/presentationml/2006/ole">
            <p:oleObj spid="_x0000_s89091" name="Equation" r:id="rId5" imgW="2159000" imgH="482600" progId="Equation.3">
              <p:embed/>
            </p:oleObj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5181600" y="5105400"/>
          <a:ext cx="1270000" cy="762000"/>
        </p:xfrm>
        <a:graphic>
          <a:graphicData uri="http://schemas.openxmlformats.org/presentationml/2006/ole">
            <p:oleObj spid="_x0000_s89093" name="Equation" r:id="rId6" imgW="698400" imgH="4190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2176" y="152400"/>
            <a:ext cx="63916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</a:rPr>
              <a:t>Rules for finding Particular integral(P.I.)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53487" y="1343085"/>
            <a:ext cx="2985113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</a:rPr>
              <a:t>Particular Integral  </a:t>
            </a:r>
            <a:r>
              <a:rPr lang="en-US" i="1" dirty="0" smtClean="0">
                <a:latin typeface="Times New Roman" pitchFamily="18" charset="0"/>
              </a:rPr>
              <a:t/>
            </a:r>
            <a:br>
              <a:rPr lang="en-US" i="1" dirty="0" smtClean="0">
                <a:latin typeface="Times New Roman" pitchFamily="18" charset="0"/>
              </a:rPr>
            </a:br>
            <a:endParaRPr lang="en-US" b="1" dirty="0" smtClean="0">
              <a:latin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</a:rPr>
              <a:t>CaseI.</a:t>
            </a:r>
            <a:r>
              <a:rPr lang="en-US" sz="2400" b="1" i="1" dirty="0" smtClean="0">
                <a:latin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</a:rPr>
              <a:t>When  </a:t>
            </a:r>
            <a:r>
              <a:rPr lang="en-US" sz="2400" b="1" i="1" dirty="0" smtClean="0">
                <a:latin typeface="Times New Roman" pitchFamily="18" charset="0"/>
              </a:rPr>
              <a:t>X = e</a:t>
            </a:r>
            <a:r>
              <a:rPr lang="en-US" sz="2400" b="1" i="1" baseline="30000" dirty="0" smtClean="0">
                <a:latin typeface="Times New Roman" pitchFamily="18" charset="0"/>
              </a:rPr>
              <a:t>ax</a:t>
            </a:r>
            <a:r>
              <a:rPr lang="en-US" sz="2400" b="1" i="1" dirty="0" smtClean="0">
                <a:latin typeface="Times New Roman" pitchFamily="18" charset="0"/>
              </a:rPr>
              <a:t> </a:t>
            </a:r>
            <a:r>
              <a:rPr lang="en-US" b="1" i="1" dirty="0" smtClean="0">
                <a:latin typeface="Times New Roman" pitchFamily="18" charset="0"/>
              </a:rPr>
              <a:t/>
            </a:r>
            <a:br>
              <a:rPr lang="en-US" b="1" i="1" dirty="0" smtClean="0">
                <a:latin typeface="Times New Roman" pitchFamily="18" charset="0"/>
              </a:rPr>
            </a:br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3962400" y="1219200"/>
          <a:ext cx="1270000" cy="762000"/>
        </p:xfrm>
        <a:graphic>
          <a:graphicData uri="http://schemas.openxmlformats.org/presentationml/2006/ole">
            <p:oleObj spid="_x0000_s90116" name="Equation" r:id="rId4" imgW="698400" imgH="419040" progId="Equation.3">
              <p:embed/>
            </p:oleObj>
          </a:graphicData>
        </a:graphic>
      </p:graphicFrame>
      <p:pic>
        <p:nvPicPr>
          <p:cNvPr id="90117" name="Picture 5"/>
          <p:cNvPicPr>
            <a:picLocks noChangeAspect="1" noChangeArrowheads="1"/>
          </p:cNvPicPr>
          <p:nvPr/>
        </p:nvPicPr>
        <p:blipFill>
          <a:blip r:embed="rId5">
            <a:lum bright="-21000" contrast="43000"/>
          </a:blip>
          <a:srcRect/>
          <a:stretch>
            <a:fillRect/>
          </a:stretch>
        </p:blipFill>
        <p:spPr bwMode="auto">
          <a:xfrm>
            <a:off x="1153885" y="2590800"/>
            <a:ext cx="730431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0118" name="Picture 6"/>
          <p:cNvPicPr>
            <a:picLocks noChangeAspect="1" noChangeArrowheads="1"/>
          </p:cNvPicPr>
          <p:nvPr/>
        </p:nvPicPr>
        <p:blipFill>
          <a:blip r:embed="rId6">
            <a:lum bright="-21000" contrast="43000"/>
          </a:blip>
          <a:srcRect/>
          <a:stretch>
            <a:fillRect/>
          </a:stretch>
        </p:blipFill>
        <p:spPr bwMode="auto">
          <a:xfrm>
            <a:off x="1143000" y="3429000"/>
            <a:ext cx="584947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0119" name="Picture 7"/>
          <p:cNvPicPr>
            <a:picLocks noChangeAspect="1" noChangeArrowheads="1"/>
          </p:cNvPicPr>
          <p:nvPr/>
        </p:nvPicPr>
        <p:blipFill>
          <a:blip r:embed="rId7">
            <a:lum bright="-21000" contrast="43000"/>
          </a:blip>
          <a:srcRect/>
          <a:stretch>
            <a:fillRect/>
          </a:stretch>
        </p:blipFill>
        <p:spPr bwMode="auto">
          <a:xfrm>
            <a:off x="1219200" y="4093580"/>
            <a:ext cx="6719455" cy="935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0120" name="Picture 8"/>
          <p:cNvPicPr>
            <a:picLocks noChangeAspect="1" noChangeArrowheads="1"/>
          </p:cNvPicPr>
          <p:nvPr/>
        </p:nvPicPr>
        <p:blipFill>
          <a:blip r:embed="rId8">
            <a:lum bright="-21000" contrast="43000"/>
          </a:blip>
          <a:srcRect b="23659"/>
          <a:stretch>
            <a:fillRect/>
          </a:stretch>
        </p:blipFill>
        <p:spPr bwMode="auto">
          <a:xfrm>
            <a:off x="685800" y="4800600"/>
            <a:ext cx="8305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0121" name="Picture 9"/>
          <p:cNvPicPr>
            <a:picLocks noChangeAspect="1" noChangeArrowheads="1"/>
          </p:cNvPicPr>
          <p:nvPr/>
        </p:nvPicPr>
        <p:blipFill>
          <a:blip r:embed="rId9">
            <a:lum bright="-21000" contrast="43000"/>
          </a:blip>
          <a:srcRect/>
          <a:stretch>
            <a:fillRect/>
          </a:stretch>
        </p:blipFill>
        <p:spPr bwMode="auto">
          <a:xfrm>
            <a:off x="1295400" y="5625974"/>
            <a:ext cx="1371600" cy="393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2176" y="152400"/>
            <a:ext cx="63916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</a:rPr>
              <a:t>Rules for finding Particular integral(P.I.) </a:t>
            </a: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1139" name="Picture 3"/>
          <p:cNvPicPr>
            <a:picLocks noChangeAspect="1" noChangeArrowheads="1"/>
          </p:cNvPicPr>
          <p:nvPr/>
        </p:nvPicPr>
        <p:blipFill>
          <a:blip r:embed="rId3">
            <a:lum bright="-21000" contrast="43000"/>
          </a:blip>
          <a:srcRect/>
          <a:stretch>
            <a:fillRect/>
          </a:stretch>
        </p:blipFill>
        <p:spPr bwMode="auto">
          <a:xfrm>
            <a:off x="685800" y="1295400"/>
            <a:ext cx="10926783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Rectangle 17"/>
          <p:cNvSpPr/>
          <p:nvPr/>
        </p:nvSpPr>
        <p:spPr>
          <a:xfrm>
            <a:off x="1905000" y="1371600"/>
            <a:ext cx="152400" cy="228600"/>
          </a:xfrm>
          <a:prstGeom prst="rect">
            <a:avLst/>
          </a:prstGeom>
          <a:ln>
            <a:noFill/>
          </a:ln>
          <a:scene3d>
            <a:camera prst="orthographicFront">
              <a:rot lat="0" lon="600000" rev="0"/>
            </a:camera>
            <a:lightRig rig="threePt" dir="t"/>
          </a:scene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2176" y="152400"/>
            <a:ext cx="63916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</a:rPr>
              <a:t>Rules for finding Particular integral(P.I.) </a:t>
            </a: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2162" name="Picture 2"/>
          <p:cNvPicPr>
            <a:picLocks noChangeAspect="1" noChangeArrowheads="1"/>
          </p:cNvPicPr>
          <p:nvPr/>
        </p:nvPicPr>
        <p:blipFill>
          <a:blip r:embed="rId3">
            <a:lum bright="2000" contrast="32000"/>
          </a:blip>
          <a:srcRect/>
          <a:stretch>
            <a:fillRect/>
          </a:stretch>
        </p:blipFill>
        <p:spPr bwMode="auto">
          <a:xfrm>
            <a:off x="609600" y="1066800"/>
            <a:ext cx="4800600" cy="315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63" name="Picture 3"/>
          <p:cNvPicPr>
            <a:picLocks noChangeAspect="1" noChangeArrowheads="1"/>
          </p:cNvPicPr>
          <p:nvPr/>
        </p:nvPicPr>
        <p:blipFill>
          <a:blip r:embed="rId4">
            <a:lum bright="-21000" contrast="43000"/>
          </a:blip>
          <a:srcRect/>
          <a:stretch>
            <a:fillRect/>
          </a:stretch>
        </p:blipFill>
        <p:spPr bwMode="auto">
          <a:xfrm>
            <a:off x="2286000" y="1676400"/>
            <a:ext cx="7315200" cy="1860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64" name="Picture 4"/>
          <p:cNvPicPr>
            <a:picLocks noChangeAspect="1" noChangeArrowheads="1"/>
          </p:cNvPicPr>
          <p:nvPr/>
        </p:nvPicPr>
        <p:blipFill>
          <a:blip r:embed="rId5">
            <a:lum bright="-12000" contrast="32000"/>
          </a:blip>
          <a:srcRect/>
          <a:stretch>
            <a:fillRect/>
          </a:stretch>
        </p:blipFill>
        <p:spPr bwMode="auto">
          <a:xfrm>
            <a:off x="838200" y="3733800"/>
            <a:ext cx="531706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65" name="Picture 5"/>
          <p:cNvPicPr>
            <a:picLocks noChangeAspect="1" noChangeArrowheads="1"/>
          </p:cNvPicPr>
          <p:nvPr/>
        </p:nvPicPr>
        <p:blipFill>
          <a:blip r:embed="rId6">
            <a:lum bright="-21000" contrast="43000"/>
          </a:blip>
          <a:srcRect/>
          <a:stretch>
            <a:fillRect/>
          </a:stretch>
        </p:blipFill>
        <p:spPr bwMode="auto">
          <a:xfrm>
            <a:off x="2362200" y="4190999"/>
            <a:ext cx="7162800" cy="1700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7">
            <a:lum bright="-12000" contrast="32000"/>
          </a:blip>
          <a:srcRect/>
          <a:stretch>
            <a:fillRect/>
          </a:stretch>
        </p:blipFill>
        <p:spPr bwMode="auto">
          <a:xfrm>
            <a:off x="1143000" y="5867400"/>
            <a:ext cx="1371600" cy="393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6" name="Picture 2"/>
          <p:cNvPicPr>
            <a:picLocks noChangeAspect="1" noChangeArrowheads="1"/>
          </p:cNvPicPr>
          <p:nvPr/>
        </p:nvPicPr>
        <p:blipFill>
          <a:blip r:embed="rId2">
            <a:lum bright="-21000" contrast="43000"/>
          </a:blip>
          <a:srcRect/>
          <a:stretch>
            <a:fillRect/>
          </a:stretch>
        </p:blipFill>
        <p:spPr bwMode="auto">
          <a:xfrm>
            <a:off x="1143000" y="762000"/>
            <a:ext cx="650857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3187" name="Picture 3"/>
          <p:cNvPicPr>
            <a:picLocks noChangeAspect="1" noChangeArrowheads="1"/>
          </p:cNvPicPr>
          <p:nvPr/>
        </p:nvPicPr>
        <p:blipFill>
          <a:blip r:embed="rId3">
            <a:lum bright="-21000" contrast="43000"/>
          </a:blip>
          <a:srcRect/>
          <a:stretch>
            <a:fillRect/>
          </a:stretch>
        </p:blipFill>
        <p:spPr bwMode="auto">
          <a:xfrm>
            <a:off x="2209800" y="1981200"/>
            <a:ext cx="8153400" cy="435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2176" y="152400"/>
            <a:ext cx="63916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</a:rPr>
              <a:t>Rules for finding Particular integral(P.I.) </a:t>
            </a: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362200" y="838200"/>
            <a:ext cx="152400" cy="228600"/>
          </a:xfrm>
          <a:prstGeom prst="rect">
            <a:avLst/>
          </a:prstGeom>
          <a:ln>
            <a:noFill/>
          </a:ln>
          <a:scene3d>
            <a:camera prst="orthographicFront">
              <a:rot lat="0" lon="600000" rev="0"/>
            </a:camera>
            <a:lightRig rig="threePt" dir="t"/>
          </a:scene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2176" y="152400"/>
            <a:ext cx="63916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</a:rPr>
              <a:t>Rules for finding Particular integral(P.I.) </a:t>
            </a: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362200" y="838200"/>
            <a:ext cx="152400" cy="228600"/>
          </a:xfrm>
          <a:prstGeom prst="rect">
            <a:avLst/>
          </a:prstGeom>
          <a:ln>
            <a:noFill/>
          </a:ln>
          <a:scene3d>
            <a:camera prst="orthographicFront">
              <a:rot lat="0" lon="600000" rev="0"/>
            </a:camera>
            <a:lightRig rig="threePt" dir="t"/>
          </a:scene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4210" name="Picture 2"/>
          <p:cNvPicPr>
            <a:picLocks noChangeAspect="1" noChangeArrowheads="1"/>
          </p:cNvPicPr>
          <p:nvPr/>
        </p:nvPicPr>
        <p:blipFill>
          <a:blip r:embed="rId3">
            <a:lum bright="-21000" contrast="43000"/>
          </a:blip>
          <a:srcRect/>
          <a:stretch>
            <a:fillRect/>
          </a:stretch>
        </p:blipFill>
        <p:spPr bwMode="auto">
          <a:xfrm>
            <a:off x="1066800" y="1066800"/>
            <a:ext cx="5562600" cy="108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4211" name="Picture 3"/>
          <p:cNvPicPr>
            <a:picLocks noChangeAspect="1" noChangeArrowheads="1"/>
          </p:cNvPicPr>
          <p:nvPr/>
        </p:nvPicPr>
        <p:blipFill>
          <a:blip r:embed="rId4">
            <a:lum bright="-21000" contrast="43000"/>
          </a:blip>
          <a:srcRect/>
          <a:stretch>
            <a:fillRect/>
          </a:stretch>
        </p:blipFill>
        <p:spPr bwMode="auto">
          <a:xfrm>
            <a:off x="608378" y="2286000"/>
            <a:ext cx="11583622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2">
            <a:lum bright="-21000" contrast="43000"/>
          </a:blip>
          <a:srcRect/>
          <a:stretch>
            <a:fillRect/>
          </a:stretch>
        </p:blipFill>
        <p:spPr bwMode="auto">
          <a:xfrm>
            <a:off x="838200" y="762000"/>
            <a:ext cx="11028096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2176" y="152400"/>
            <a:ext cx="63916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</a:rPr>
              <a:t>Rules for finding Particular integral(P.I.) </a:t>
            </a: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2057400" y="838200"/>
            <a:ext cx="228600" cy="228600"/>
          </a:xfrm>
          <a:prstGeom prst="rect">
            <a:avLst/>
          </a:prstGeom>
          <a:ln>
            <a:noFill/>
          </a:ln>
          <a:scene3d>
            <a:camera prst="orthographicFront">
              <a:rot lat="0" lon="600000" rev="0"/>
            </a:camera>
            <a:lightRig rig="threePt" dir="t"/>
          </a:scene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2176" y="152400"/>
            <a:ext cx="63916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</a:rPr>
              <a:t>Rules for finding Particular integral(P.I.) </a:t>
            </a: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6258" name="Picture 2"/>
          <p:cNvPicPr>
            <a:picLocks noChangeAspect="1" noChangeArrowheads="1"/>
          </p:cNvPicPr>
          <p:nvPr/>
        </p:nvPicPr>
        <p:blipFill>
          <a:blip r:embed="rId3">
            <a:lum bright="-21000" contrast="43000"/>
          </a:blip>
          <a:srcRect r="32310" b="84211"/>
          <a:stretch>
            <a:fillRect/>
          </a:stretch>
        </p:blipFill>
        <p:spPr bwMode="auto">
          <a:xfrm>
            <a:off x="533400" y="914400"/>
            <a:ext cx="596900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6259" name="Picture 3"/>
          <p:cNvPicPr>
            <a:picLocks noChangeAspect="1" noChangeArrowheads="1"/>
          </p:cNvPicPr>
          <p:nvPr/>
        </p:nvPicPr>
        <p:blipFill>
          <a:blip r:embed="rId4">
            <a:lum bright="-21000" contrast="43000"/>
          </a:blip>
          <a:srcRect/>
          <a:stretch>
            <a:fillRect/>
          </a:stretch>
        </p:blipFill>
        <p:spPr bwMode="auto">
          <a:xfrm>
            <a:off x="4648199" y="1295400"/>
            <a:ext cx="3414431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6260" name="Picture 4"/>
          <p:cNvPicPr>
            <a:picLocks noChangeAspect="1" noChangeArrowheads="1"/>
          </p:cNvPicPr>
          <p:nvPr/>
        </p:nvPicPr>
        <p:blipFill>
          <a:blip r:embed="rId5">
            <a:lum bright="-21000" contrast="43000"/>
          </a:blip>
          <a:srcRect/>
          <a:stretch>
            <a:fillRect/>
          </a:stretch>
        </p:blipFill>
        <p:spPr bwMode="auto">
          <a:xfrm>
            <a:off x="533400" y="2286000"/>
            <a:ext cx="7772400" cy="3559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6261" name="Picture 5"/>
          <p:cNvPicPr>
            <a:picLocks noChangeAspect="1" noChangeArrowheads="1"/>
          </p:cNvPicPr>
          <p:nvPr/>
        </p:nvPicPr>
        <p:blipFill>
          <a:blip r:embed="rId6">
            <a:lum bright="-21000" contrast="43000"/>
          </a:blip>
          <a:srcRect/>
          <a:stretch>
            <a:fillRect/>
          </a:stretch>
        </p:blipFill>
        <p:spPr bwMode="auto">
          <a:xfrm>
            <a:off x="1752600" y="5633721"/>
            <a:ext cx="9067800" cy="690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Rectangle 15"/>
          <p:cNvSpPr/>
          <p:nvPr/>
        </p:nvSpPr>
        <p:spPr>
          <a:xfrm>
            <a:off x="1752600" y="2362200"/>
            <a:ext cx="228600" cy="228600"/>
          </a:xfrm>
          <a:prstGeom prst="rect">
            <a:avLst/>
          </a:prstGeom>
          <a:ln>
            <a:noFill/>
          </a:ln>
          <a:scene3d>
            <a:camera prst="orthographicFront">
              <a:rot lat="0" lon="600000" rev="0"/>
            </a:camera>
            <a:lightRig rig="threePt" dir="t"/>
          </a:scene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/>
              <a:t>Topic Discussed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CC7AE05A-CAD6-9F1B-B287-C9EBF9BBE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447800"/>
            <a:ext cx="11582400" cy="4525963"/>
          </a:xfrm>
        </p:spPr>
        <p:txBody>
          <a:bodyPr>
            <a:normAutofit fontScale="92500" lnSpcReduction="20000"/>
          </a:bodyPr>
          <a:lstStyle/>
          <a:p>
            <a:pPr marL="63500" indent="-63500">
              <a:buNone/>
            </a:pPr>
            <a:r>
              <a:rPr lang="en-US" sz="3900" b="1" dirty="0" smtClean="0"/>
              <a:t>Linear Ordinary Differential Equations of Second and Higher Order</a:t>
            </a:r>
            <a:endParaRPr lang="en-IN" sz="3900" dirty="0" smtClean="0"/>
          </a:p>
          <a:p>
            <a:r>
              <a:rPr lang="en-IN" sz="3800" dirty="0" smtClean="0"/>
              <a:t>Introduction</a:t>
            </a:r>
          </a:p>
          <a:p>
            <a:r>
              <a:rPr lang="en-IN" sz="3800" dirty="0" smtClean="0"/>
              <a:t>Types of Differential Equations</a:t>
            </a:r>
          </a:p>
          <a:p>
            <a:r>
              <a:rPr lang="en-IN" sz="3800" dirty="0" smtClean="0"/>
              <a:t>Complete Solution of Homogeneous DE</a:t>
            </a:r>
          </a:p>
          <a:p>
            <a:r>
              <a:rPr lang="en-IN" sz="3800" dirty="0" smtClean="0"/>
              <a:t>Rules for Finding the Complementary Function</a:t>
            </a:r>
          </a:p>
          <a:p>
            <a:r>
              <a:rPr lang="en-IN" sz="3800" dirty="0" smtClean="0"/>
              <a:t>Complete Solution of Non-Homogeneous DE</a:t>
            </a:r>
          </a:p>
          <a:p>
            <a:r>
              <a:rPr lang="en-IN" sz="3800" dirty="0" smtClean="0"/>
              <a:t>Rules for Finding the Particular Integral</a:t>
            </a:r>
          </a:p>
          <a:p>
            <a:endParaRPr lang="en-IN" sz="6000" dirty="0" smtClean="0"/>
          </a:p>
          <a:p>
            <a:endParaRPr lang="en-IN" sz="6000" i="1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2176" y="152400"/>
            <a:ext cx="63916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</a:rPr>
              <a:t>Rules for finding Particular integral(P.I.) </a:t>
            </a: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1752600" y="2362200"/>
            <a:ext cx="228600" cy="228600"/>
          </a:xfrm>
          <a:prstGeom prst="rect">
            <a:avLst/>
          </a:prstGeom>
          <a:ln>
            <a:noFill/>
          </a:ln>
          <a:scene3d>
            <a:camera prst="orthographicFront">
              <a:rot lat="0" lon="600000" rev="0"/>
            </a:camera>
            <a:lightRig rig="threePt" dir="t"/>
          </a:scene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7282" name="Picture 2"/>
          <p:cNvPicPr>
            <a:picLocks noChangeAspect="1" noChangeArrowheads="1"/>
          </p:cNvPicPr>
          <p:nvPr/>
        </p:nvPicPr>
        <p:blipFill>
          <a:blip r:embed="rId3">
            <a:lum bright="-21000" contrast="43000"/>
          </a:blip>
          <a:srcRect/>
          <a:stretch>
            <a:fillRect/>
          </a:stretch>
        </p:blipFill>
        <p:spPr bwMode="auto">
          <a:xfrm>
            <a:off x="685799" y="838200"/>
            <a:ext cx="438727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7283" name="Picture 3"/>
          <p:cNvPicPr>
            <a:picLocks noChangeAspect="1" noChangeArrowheads="1"/>
          </p:cNvPicPr>
          <p:nvPr/>
        </p:nvPicPr>
        <p:blipFill>
          <a:blip r:embed="rId4">
            <a:lum bright="-21000" contrast="43000"/>
          </a:blip>
          <a:srcRect/>
          <a:stretch>
            <a:fillRect/>
          </a:stretch>
        </p:blipFill>
        <p:spPr bwMode="auto">
          <a:xfrm>
            <a:off x="1600200" y="1371600"/>
            <a:ext cx="10542494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7284" name="Picture 4"/>
          <p:cNvPicPr>
            <a:picLocks noChangeAspect="1" noChangeArrowheads="1"/>
          </p:cNvPicPr>
          <p:nvPr/>
        </p:nvPicPr>
        <p:blipFill>
          <a:blip r:embed="rId5">
            <a:lum bright="-21000" contrast="43000"/>
          </a:blip>
          <a:srcRect/>
          <a:stretch>
            <a:fillRect/>
          </a:stretch>
        </p:blipFill>
        <p:spPr bwMode="auto">
          <a:xfrm>
            <a:off x="7162800" y="5105400"/>
            <a:ext cx="366787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6" name="Picture 2"/>
          <p:cNvPicPr>
            <a:picLocks noChangeAspect="1" noChangeArrowheads="1"/>
          </p:cNvPicPr>
          <p:nvPr/>
        </p:nvPicPr>
        <p:blipFill>
          <a:blip r:embed="rId2">
            <a:lum bright="-21000" contrast="43000"/>
          </a:blip>
          <a:srcRect/>
          <a:stretch>
            <a:fillRect/>
          </a:stretch>
        </p:blipFill>
        <p:spPr bwMode="auto">
          <a:xfrm>
            <a:off x="1143000" y="762000"/>
            <a:ext cx="6858000" cy="5749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2176" y="152400"/>
            <a:ext cx="63916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</a:rPr>
              <a:t>Rules for finding Particular integral(P.I.) </a:t>
            </a: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1752600" y="2362200"/>
            <a:ext cx="228600" cy="228600"/>
          </a:xfrm>
          <a:prstGeom prst="rect">
            <a:avLst/>
          </a:prstGeom>
          <a:ln>
            <a:noFill/>
          </a:ln>
          <a:scene3d>
            <a:camera prst="orthographicFront">
              <a:rot lat="0" lon="600000" rev="0"/>
            </a:camera>
            <a:lightRig rig="threePt" dir="t"/>
          </a:scene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362200" y="838200"/>
            <a:ext cx="228600" cy="228600"/>
          </a:xfrm>
          <a:prstGeom prst="rect">
            <a:avLst/>
          </a:prstGeom>
          <a:ln>
            <a:noFill/>
          </a:ln>
          <a:scene3d>
            <a:camera prst="orthographicFront">
              <a:rot lat="0" lon="600000" rev="0"/>
            </a:camera>
            <a:lightRig rig="threePt" dir="t"/>
          </a:scene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2176" y="-76200"/>
            <a:ext cx="63916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</a:rPr>
              <a:t>Rules for finding Particular integral(P.I.) </a:t>
            </a: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1752600" y="2362200"/>
            <a:ext cx="228600" cy="228600"/>
          </a:xfrm>
          <a:prstGeom prst="rect">
            <a:avLst/>
          </a:prstGeom>
          <a:ln>
            <a:noFill/>
          </a:ln>
          <a:scene3d>
            <a:camera prst="orthographicFront">
              <a:rot lat="0" lon="600000" rev="0"/>
            </a:camera>
            <a:lightRig rig="threePt" dir="t"/>
          </a:scene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9330" name="Picture 2"/>
          <p:cNvPicPr>
            <a:picLocks noChangeAspect="1" noChangeArrowheads="1"/>
          </p:cNvPicPr>
          <p:nvPr/>
        </p:nvPicPr>
        <p:blipFill>
          <a:blip r:embed="rId3">
            <a:lum bright="-21000" contrast="43000"/>
          </a:blip>
          <a:srcRect/>
          <a:stretch>
            <a:fillRect/>
          </a:stretch>
        </p:blipFill>
        <p:spPr bwMode="auto">
          <a:xfrm>
            <a:off x="1828800" y="533400"/>
            <a:ext cx="7772400" cy="583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/>
              <a:t>Topics Discussed in Next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109728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effectLst/>
              </a:rPr>
              <a:t>Linear Ordinary Differential Equations of Second and Higher Order</a:t>
            </a:r>
          </a:p>
          <a:p>
            <a:r>
              <a:rPr lang="en-US" sz="2800" dirty="0" smtClean="0">
                <a:effectLst/>
              </a:rPr>
              <a:t>Method of Variation of Parameters</a:t>
            </a:r>
          </a:p>
          <a:p>
            <a:r>
              <a:rPr lang="en-US" sz="2800" dirty="0" smtClean="0"/>
              <a:t>Operator Method</a:t>
            </a:r>
          </a:p>
          <a:p>
            <a:r>
              <a:rPr lang="en-US" sz="2800" dirty="0" smtClean="0">
                <a:effectLst/>
              </a:rPr>
              <a:t>Cauchy’ s Homogeneous Linear Equation</a:t>
            </a:r>
          </a:p>
          <a:p>
            <a:r>
              <a:rPr lang="en-US" sz="2800" dirty="0" smtClean="0"/>
              <a:t>Legendre’s Linear Equation</a:t>
            </a:r>
          </a:p>
          <a:p>
            <a:r>
              <a:rPr lang="en-US" sz="2800" dirty="0" smtClean="0"/>
              <a:t>Simultaneous Linear Equation with constant </a:t>
            </a:r>
            <a:r>
              <a:rPr lang="en-US" sz="2800" dirty="0" err="1" smtClean="0"/>
              <a:t>corfficients</a:t>
            </a:r>
            <a:endParaRPr lang="en-US" sz="2800" dirty="0" smtClean="0"/>
          </a:p>
          <a:p>
            <a:endParaRPr lang="en-US" sz="2800" dirty="0" smtClean="0">
              <a:effectLst/>
            </a:endParaRPr>
          </a:p>
          <a:p>
            <a:endParaRPr lang="en-US" sz="2800" dirty="0" smtClean="0">
              <a:effectLst/>
            </a:endParaRPr>
          </a:p>
          <a:p>
            <a:endParaRPr lang="el-GR" sz="2800" dirty="0">
              <a:effectLst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</p:spTree>
    <p:extLst>
      <p:ext uri="{BB962C8B-B14F-4D97-AF65-F5344CB8AC3E}">
        <p14:creationId xmlns:p14="http://schemas.microsoft.com/office/powerpoint/2010/main" xmlns="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200" y="1143000"/>
            <a:ext cx="11963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</a:rPr>
              <a:t>Linear Differential Equation of </a:t>
            </a:r>
            <a:r>
              <a:rPr lang="en-US" sz="3600" b="1" i="1" dirty="0" smtClean="0">
                <a:latin typeface="Times New Roman" pitchFamily="18" charset="0"/>
              </a:rPr>
              <a:t>n</a:t>
            </a:r>
            <a:r>
              <a:rPr lang="en-US" sz="3600" b="1" dirty="0" smtClean="0">
                <a:latin typeface="Times New Roman" pitchFamily="18" charset="0"/>
              </a:rPr>
              <a:t>th Order:</a:t>
            </a:r>
          </a:p>
          <a:p>
            <a:r>
              <a:rPr lang="en-US" sz="3600" dirty="0" smtClean="0">
                <a:latin typeface="Times New Roman" pitchFamily="18" charset="0"/>
              </a:rPr>
              <a:t>A linear differential equation of </a:t>
            </a:r>
            <a:r>
              <a:rPr lang="en-US" sz="3600" i="1" dirty="0" smtClean="0">
                <a:latin typeface="Times New Roman" pitchFamily="18" charset="0"/>
              </a:rPr>
              <a:t>n</a:t>
            </a:r>
            <a:r>
              <a:rPr lang="en-US" sz="3600" dirty="0" smtClean="0">
                <a:latin typeface="Times New Roman" pitchFamily="18" charset="0"/>
              </a:rPr>
              <a:t>th order is that in which the dependent variable and its derivatives occur only in the first degree and are not multiplied together. Thus, the general linear differential equation of the </a:t>
            </a:r>
            <a:r>
              <a:rPr lang="en-US" sz="3600" i="1" dirty="0" smtClean="0">
                <a:latin typeface="Times New Roman" pitchFamily="18" charset="0"/>
              </a:rPr>
              <a:t>n</a:t>
            </a:r>
            <a:r>
              <a:rPr lang="en-US" sz="3600" dirty="0" smtClean="0">
                <a:latin typeface="Times New Roman" pitchFamily="18" charset="0"/>
              </a:rPr>
              <a:t>th order is of the form</a:t>
            </a:r>
          </a:p>
          <a:p>
            <a:endParaRPr lang="en-US" sz="3600" dirty="0" smtClean="0">
              <a:latin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</a:rPr>
              <a:t>where P</a:t>
            </a:r>
            <a:r>
              <a:rPr lang="en-US" sz="3600" baseline="-25000" dirty="0" smtClean="0">
                <a:latin typeface="Times New Roman" pitchFamily="18" charset="0"/>
              </a:rPr>
              <a:t>1</a:t>
            </a:r>
            <a:r>
              <a:rPr lang="en-US" sz="3600" dirty="0" smtClean="0">
                <a:latin typeface="Times New Roman" pitchFamily="18" charset="0"/>
              </a:rPr>
              <a:t>, P</a:t>
            </a:r>
            <a:r>
              <a:rPr lang="en-US" sz="3600" baseline="-25000" dirty="0" smtClean="0">
                <a:latin typeface="Times New Roman" pitchFamily="18" charset="0"/>
              </a:rPr>
              <a:t>2</a:t>
            </a:r>
            <a:r>
              <a:rPr lang="en-US" sz="3600" dirty="0" smtClean="0">
                <a:latin typeface="Times New Roman" pitchFamily="18" charset="0"/>
              </a:rPr>
              <a:t>, ……, P</a:t>
            </a:r>
            <a:r>
              <a:rPr lang="en-US" sz="3600" i="1" baseline="-25000" dirty="0" smtClean="0">
                <a:latin typeface="Times New Roman" pitchFamily="18" charset="0"/>
              </a:rPr>
              <a:t>n </a:t>
            </a:r>
            <a:r>
              <a:rPr lang="en-US" sz="3600" baseline="-25000" dirty="0" smtClean="0">
                <a:latin typeface="Times New Roman" pitchFamily="18" charset="0"/>
              </a:rPr>
              <a:t>– 1</a:t>
            </a:r>
            <a:r>
              <a:rPr lang="en-US" sz="3600" dirty="0" smtClean="0">
                <a:latin typeface="Times New Roman" pitchFamily="18" charset="0"/>
              </a:rPr>
              <a:t> , P</a:t>
            </a:r>
            <a:r>
              <a:rPr lang="en-US" sz="3600" i="1" baseline="-25000" dirty="0" smtClean="0">
                <a:latin typeface="Times New Roman" pitchFamily="18" charset="0"/>
              </a:rPr>
              <a:t>n</a:t>
            </a:r>
            <a:r>
              <a:rPr lang="en-US" sz="3600" i="1" dirty="0" smtClean="0">
                <a:latin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</a:rPr>
              <a:t>and X are functions of </a:t>
            </a:r>
            <a:r>
              <a:rPr lang="en-US" sz="3600" i="1" dirty="0" smtClean="0">
                <a:latin typeface="Times New Roman" pitchFamily="18" charset="0"/>
              </a:rPr>
              <a:t>x </a:t>
            </a:r>
            <a:r>
              <a:rPr lang="en-US" sz="3600" dirty="0" smtClean="0">
                <a:latin typeface="Times New Roman" pitchFamily="18" charset="0"/>
              </a:rPr>
              <a:t>only </a:t>
            </a:r>
            <a:br>
              <a:rPr lang="en-US" sz="3600" dirty="0" smtClean="0">
                <a:latin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29000" y="152400"/>
            <a:ext cx="313419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 smtClean="0">
                <a:latin typeface="Times New Roman" pitchFamily="18" charset="0"/>
              </a:rPr>
              <a:t>Introduction</a:t>
            </a:r>
          </a:p>
        </p:txBody>
      </p:sp>
      <p:pic>
        <p:nvPicPr>
          <p:cNvPr id="53249" name="Picture 1"/>
          <p:cNvPicPr>
            <a:picLocks noChangeAspect="1" noChangeArrowheads="1"/>
          </p:cNvPicPr>
          <p:nvPr/>
        </p:nvPicPr>
        <p:blipFill>
          <a:blip r:embed="rId3">
            <a:lum bright="-20000" contrast="59000"/>
          </a:blip>
          <a:srcRect/>
          <a:stretch>
            <a:fillRect/>
          </a:stretch>
        </p:blipFill>
        <p:spPr bwMode="auto">
          <a:xfrm>
            <a:off x="2514599" y="4267200"/>
            <a:ext cx="7721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200" y="1143000"/>
            <a:ext cx="126492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dirty="0" smtClean="0">
                <a:latin typeface="Times New Roman" pitchFamily="18" charset="0"/>
              </a:rPr>
              <a:t>A linear differential equation with constant coefficients of </a:t>
            </a:r>
            <a:r>
              <a:rPr lang="en-US" sz="3200" b="1" i="1" u="sng" dirty="0" smtClean="0">
                <a:latin typeface="Times New Roman" pitchFamily="18" charset="0"/>
              </a:rPr>
              <a:t>n</a:t>
            </a:r>
            <a:r>
              <a:rPr lang="en-US" sz="3200" b="1" u="sng" dirty="0" smtClean="0">
                <a:latin typeface="Times New Roman" pitchFamily="18" charset="0"/>
              </a:rPr>
              <a:t>th Order</a:t>
            </a:r>
            <a:endParaRPr lang="en-US" sz="3200" b="1" dirty="0" smtClean="0">
              <a:latin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</a:rPr>
              <a:t>A linear differential equation with constant coefficients is of the form </a:t>
            </a:r>
            <a:br>
              <a:rPr lang="en-US" sz="3200" dirty="0" smtClean="0">
                <a:latin typeface="Times New Roman" pitchFamily="18" charset="0"/>
              </a:rPr>
            </a:br>
            <a:endParaRPr lang="en-US" sz="3200" dirty="0" smtClean="0">
              <a:latin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</a:rPr>
              <a:t>where </a:t>
            </a:r>
            <a:r>
              <a:rPr lang="en-US" sz="3600" i="1" dirty="0" smtClean="0">
                <a:latin typeface="Times New Roman" pitchFamily="18" charset="0"/>
              </a:rPr>
              <a:t>a</a:t>
            </a:r>
            <a:r>
              <a:rPr lang="en-US" sz="3600" i="1" baseline="-25000" dirty="0" smtClean="0">
                <a:latin typeface="Times New Roman" pitchFamily="18" charset="0"/>
              </a:rPr>
              <a:t>1</a:t>
            </a:r>
            <a:r>
              <a:rPr lang="en-US" sz="3600" i="1" dirty="0" smtClean="0">
                <a:latin typeface="Times New Roman" pitchFamily="18" charset="0"/>
              </a:rPr>
              <a:t>, a</a:t>
            </a:r>
            <a:r>
              <a:rPr lang="en-US" sz="3600" i="1" baseline="-25000" dirty="0" smtClean="0">
                <a:latin typeface="Times New Roman" pitchFamily="18" charset="0"/>
              </a:rPr>
              <a:t>2</a:t>
            </a:r>
            <a:r>
              <a:rPr lang="en-US" sz="3600" i="1" dirty="0" smtClean="0">
                <a:latin typeface="Times New Roman" pitchFamily="18" charset="0"/>
              </a:rPr>
              <a:t>, …… , a</a:t>
            </a:r>
            <a:r>
              <a:rPr lang="en-US" sz="3600" i="1" baseline="-25000" dirty="0" smtClean="0">
                <a:latin typeface="Times New Roman" pitchFamily="18" charset="0"/>
              </a:rPr>
              <a:t>n – 1</a:t>
            </a:r>
            <a:r>
              <a:rPr lang="en-US" sz="3600" i="1" dirty="0" smtClean="0">
                <a:latin typeface="Times New Roman" pitchFamily="18" charset="0"/>
              </a:rPr>
              <a:t>, a</a:t>
            </a:r>
            <a:r>
              <a:rPr lang="en-US" sz="3600" i="1" baseline="-25000" dirty="0" smtClean="0">
                <a:latin typeface="Times New Roman" pitchFamily="18" charset="0"/>
              </a:rPr>
              <a:t>n</a:t>
            </a:r>
            <a:r>
              <a:rPr lang="en-US" sz="3600" dirty="0" smtClean="0">
                <a:latin typeface="Times New Roman" pitchFamily="18" charset="0"/>
              </a:rPr>
              <a:t> are constants and X is either a </a:t>
            </a:r>
          </a:p>
          <a:p>
            <a:r>
              <a:rPr lang="en-US" sz="3600" dirty="0" smtClean="0">
                <a:latin typeface="Times New Roman" pitchFamily="18" charset="0"/>
              </a:rPr>
              <a:t>constant or a function of </a:t>
            </a:r>
            <a:r>
              <a:rPr lang="en-US" sz="3600" i="1" dirty="0" smtClean="0">
                <a:latin typeface="Times New Roman" pitchFamily="18" charset="0"/>
              </a:rPr>
              <a:t>x</a:t>
            </a:r>
            <a:r>
              <a:rPr lang="en-US" sz="3600" dirty="0" smtClean="0">
                <a:latin typeface="Times New Roman" pitchFamily="18" charset="0"/>
              </a:rPr>
              <a:t> only </a:t>
            </a:r>
            <a:br>
              <a:rPr lang="en-US" sz="3600" dirty="0" smtClean="0">
                <a:latin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</a:rPr>
              <a:t> </a:t>
            </a:r>
            <a:br>
              <a:rPr lang="en-US" sz="3600" dirty="0" smtClean="0">
                <a:latin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29000" y="152400"/>
            <a:ext cx="313419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 smtClean="0">
                <a:latin typeface="Times New Roman" pitchFamily="18" charset="0"/>
              </a:rPr>
              <a:t>Introduction</a:t>
            </a:r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1000" contrast="62000"/>
          </a:blip>
          <a:srcRect/>
          <a:stretch>
            <a:fillRect/>
          </a:stretch>
        </p:blipFill>
        <p:spPr bwMode="auto">
          <a:xfrm>
            <a:off x="2133600" y="2819400"/>
            <a:ext cx="7774709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200" y="1143000"/>
            <a:ext cx="126492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dirty="0" smtClean="0">
                <a:latin typeface="Times New Roman" pitchFamily="18" charset="0"/>
              </a:rPr>
              <a:t>Homogeneous Differential Equation </a:t>
            </a:r>
            <a:endParaRPr lang="en-US" sz="3200" b="1" dirty="0" smtClean="0">
              <a:latin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</a:rPr>
              <a:t>A linear differential equation with constant coefficients is of the form </a:t>
            </a:r>
            <a:br>
              <a:rPr lang="en-US" sz="3200" dirty="0" smtClean="0">
                <a:latin typeface="Times New Roman" pitchFamily="18" charset="0"/>
              </a:rPr>
            </a:br>
            <a:endParaRPr lang="en-US" sz="3200" dirty="0" smtClean="0">
              <a:latin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</a:endParaRPr>
          </a:p>
          <a:p>
            <a:r>
              <a:rPr lang="en-US" sz="3200" b="1" u="sng" dirty="0" smtClean="0">
                <a:latin typeface="Times New Roman" pitchFamily="18" charset="0"/>
              </a:rPr>
              <a:t>Non-Homogeneous Differential Equation </a:t>
            </a:r>
            <a:endParaRPr lang="en-US" sz="3200" b="1" dirty="0" smtClean="0">
              <a:latin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</a:rPr>
              <a:t>A linear differential equation with constant coefficients is of the form</a:t>
            </a:r>
          </a:p>
          <a:p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57400" y="152400"/>
            <a:ext cx="750487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 smtClean="0">
                <a:latin typeface="Times New Roman" pitchFamily="18" charset="0"/>
              </a:rPr>
              <a:t>Types of Differential Equations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819400" y="2667000"/>
          <a:ext cx="6647936" cy="914400"/>
        </p:xfrm>
        <a:graphic>
          <a:graphicData uri="http://schemas.openxmlformats.org/presentationml/2006/ole">
            <p:oleObj spid="_x0000_s55298" name="Equation" r:id="rId4" imgW="3416040" imgH="469800" progId="Equation.3">
              <p:embed/>
            </p:oleObj>
          </a:graphicData>
        </a:graphic>
      </p:graphicFrame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2757488" y="5181600"/>
          <a:ext cx="6772275" cy="914400"/>
        </p:xfrm>
        <a:graphic>
          <a:graphicData uri="http://schemas.openxmlformats.org/presentationml/2006/ole">
            <p:oleObj spid="_x0000_s55299" name="Equation" r:id="rId5" imgW="3479760" imgH="4698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400" y="152400"/>
            <a:ext cx="101607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</a:rPr>
              <a:t>Complete Solution of Homogeneous Differential Equation</a:t>
            </a:r>
          </a:p>
        </p:txBody>
      </p:sp>
      <p:graphicFrame>
        <p:nvGraphicFramePr>
          <p:cNvPr id="78849" name="Object 1"/>
          <p:cNvGraphicFramePr>
            <a:graphicFrameLocks noChangeAspect="1"/>
          </p:cNvGraphicFramePr>
          <p:nvPr/>
        </p:nvGraphicFramePr>
        <p:xfrm>
          <a:off x="1981200" y="838200"/>
          <a:ext cx="6648450" cy="914400"/>
        </p:xfrm>
        <a:graphic>
          <a:graphicData uri="http://schemas.openxmlformats.org/presentationml/2006/ole">
            <p:oleObj spid="_x0000_s78849" name="Equation" r:id="rId4" imgW="3416040" imgH="469800" progId="Equation.3">
              <p:embed/>
            </p:oleObj>
          </a:graphicData>
        </a:graphic>
      </p:graphicFrame>
      <p:sp>
        <p:nvSpPr>
          <p:cNvPr id="15" name="Rectangle 14"/>
          <p:cNvSpPr/>
          <p:nvPr/>
        </p:nvSpPr>
        <p:spPr>
          <a:xfrm>
            <a:off x="822652" y="990600"/>
            <a:ext cx="10182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</a:rPr>
              <a:t>Consider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38200" y="2526268"/>
            <a:ext cx="9746579" cy="36933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</a:rPr>
              <a:t>We write</a:t>
            </a:r>
          </a:p>
          <a:p>
            <a:endParaRPr lang="en-US" dirty="0" smtClean="0">
              <a:latin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</a:rPr>
              <a:t>Thus, the symbol D is a differential operator or simply an operator. </a:t>
            </a:r>
            <a:br>
              <a:rPr lang="en-US" dirty="0" smtClean="0">
                <a:latin typeface="Times New Roman" pitchFamily="18" charset="0"/>
              </a:rPr>
            </a:br>
            <a:endParaRPr lang="en-US" dirty="0" smtClean="0">
              <a:latin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</a:rPr>
              <a:t>Written in symbolic form, equation (1) becomes </a:t>
            </a:r>
            <a:r>
              <a:rPr lang="en-US" i="1" dirty="0" smtClean="0">
                <a:latin typeface="Times New Roman" pitchFamily="18" charset="0"/>
              </a:rPr>
              <a:t>(D</a:t>
            </a:r>
            <a:r>
              <a:rPr lang="en-US" i="1" baseline="30000" dirty="0" smtClean="0">
                <a:latin typeface="Times New Roman" pitchFamily="18" charset="0"/>
              </a:rPr>
              <a:t>n</a:t>
            </a:r>
            <a:r>
              <a:rPr lang="en-US" i="1" dirty="0" smtClean="0">
                <a:latin typeface="Times New Roman" pitchFamily="18" charset="0"/>
              </a:rPr>
              <a:t> + a</a:t>
            </a:r>
            <a:r>
              <a:rPr lang="en-US" i="1" baseline="-25000" dirty="0" smtClean="0">
                <a:latin typeface="Times New Roman" pitchFamily="18" charset="0"/>
              </a:rPr>
              <a:t>1</a:t>
            </a:r>
            <a:r>
              <a:rPr lang="en-US" i="1" dirty="0" smtClean="0">
                <a:latin typeface="Times New Roman" pitchFamily="18" charset="0"/>
              </a:rPr>
              <a:t> D</a:t>
            </a:r>
            <a:r>
              <a:rPr lang="en-US" i="1" baseline="30000" dirty="0" smtClean="0">
                <a:latin typeface="Times New Roman" pitchFamily="18" charset="0"/>
              </a:rPr>
              <a:t>n – 1</a:t>
            </a:r>
            <a:r>
              <a:rPr lang="en-US" i="1" dirty="0" smtClean="0">
                <a:latin typeface="Times New Roman" pitchFamily="18" charset="0"/>
              </a:rPr>
              <a:t> + a</a:t>
            </a:r>
            <a:r>
              <a:rPr lang="en-US" i="1" baseline="-25000" dirty="0" smtClean="0">
                <a:latin typeface="Times New Roman" pitchFamily="18" charset="0"/>
              </a:rPr>
              <a:t>2</a:t>
            </a:r>
            <a:r>
              <a:rPr lang="en-US" i="1" dirty="0" smtClean="0">
                <a:latin typeface="Times New Roman" pitchFamily="18" charset="0"/>
              </a:rPr>
              <a:t> D</a:t>
            </a:r>
            <a:r>
              <a:rPr lang="en-US" i="1" baseline="30000" dirty="0" smtClean="0">
                <a:latin typeface="Times New Roman" pitchFamily="18" charset="0"/>
              </a:rPr>
              <a:t>n – 2</a:t>
            </a:r>
            <a:r>
              <a:rPr lang="en-US" i="1" dirty="0" smtClean="0">
                <a:latin typeface="Times New Roman" pitchFamily="18" charset="0"/>
              </a:rPr>
              <a:t> + …… + a</a:t>
            </a:r>
            <a:r>
              <a:rPr lang="en-US" i="1" baseline="-25000" dirty="0" smtClean="0">
                <a:latin typeface="Times New Roman" pitchFamily="18" charset="0"/>
              </a:rPr>
              <a:t>n – 1</a:t>
            </a:r>
            <a:r>
              <a:rPr lang="en-US" i="1" dirty="0" smtClean="0">
                <a:latin typeface="Times New Roman" pitchFamily="18" charset="0"/>
              </a:rPr>
              <a:t> D + a</a:t>
            </a:r>
            <a:r>
              <a:rPr lang="en-US" i="1" baseline="-25000" dirty="0" smtClean="0">
                <a:latin typeface="Times New Roman" pitchFamily="18" charset="0"/>
              </a:rPr>
              <a:t>n</a:t>
            </a:r>
            <a:r>
              <a:rPr lang="en-US" i="1" dirty="0" smtClean="0">
                <a:latin typeface="Times New Roman" pitchFamily="18" charset="0"/>
              </a:rPr>
              <a:t>) y = 0</a:t>
            </a:r>
          </a:p>
          <a:p>
            <a:r>
              <a:rPr lang="en-US" dirty="0" smtClean="0">
                <a:latin typeface="Times New Roman" pitchFamily="18" charset="0"/>
              </a:rPr>
              <a:t>or 							</a:t>
            </a:r>
            <a:r>
              <a:rPr lang="en-US" i="1" dirty="0" smtClean="0">
                <a:latin typeface="Times New Roman" pitchFamily="18" charset="0"/>
              </a:rPr>
              <a:t>f (D) y 		               = 0 </a:t>
            </a:r>
          </a:p>
          <a:p>
            <a:r>
              <a:rPr lang="en-US" i="1" dirty="0" smtClean="0">
                <a:latin typeface="Times New Roman" pitchFamily="18" charset="0"/>
              </a:rPr>
              <a:t>Where                                   f(D) = D</a:t>
            </a:r>
            <a:r>
              <a:rPr lang="en-US" i="1" baseline="30000" dirty="0" smtClean="0">
                <a:latin typeface="Times New Roman" pitchFamily="18" charset="0"/>
              </a:rPr>
              <a:t>n</a:t>
            </a:r>
            <a:r>
              <a:rPr lang="en-US" i="1" dirty="0" smtClean="0">
                <a:latin typeface="Times New Roman" pitchFamily="18" charset="0"/>
              </a:rPr>
              <a:t> + a</a:t>
            </a:r>
            <a:r>
              <a:rPr lang="en-US" i="1" baseline="-25000" dirty="0" smtClean="0">
                <a:latin typeface="Times New Roman" pitchFamily="18" charset="0"/>
              </a:rPr>
              <a:t>1</a:t>
            </a:r>
            <a:r>
              <a:rPr lang="en-US" i="1" dirty="0" smtClean="0">
                <a:latin typeface="Times New Roman" pitchFamily="18" charset="0"/>
              </a:rPr>
              <a:t> D</a:t>
            </a:r>
            <a:r>
              <a:rPr lang="en-US" i="1" baseline="30000" dirty="0" smtClean="0">
                <a:latin typeface="Times New Roman" pitchFamily="18" charset="0"/>
              </a:rPr>
              <a:t>n – 1</a:t>
            </a:r>
            <a:r>
              <a:rPr lang="en-US" i="1" dirty="0" smtClean="0">
                <a:latin typeface="Times New Roman" pitchFamily="18" charset="0"/>
              </a:rPr>
              <a:t> + a</a:t>
            </a:r>
            <a:r>
              <a:rPr lang="en-US" i="1" baseline="-25000" dirty="0" smtClean="0">
                <a:latin typeface="Times New Roman" pitchFamily="18" charset="0"/>
              </a:rPr>
              <a:t>2</a:t>
            </a:r>
            <a:r>
              <a:rPr lang="en-US" i="1" dirty="0" smtClean="0">
                <a:latin typeface="Times New Roman" pitchFamily="18" charset="0"/>
              </a:rPr>
              <a:t> D</a:t>
            </a:r>
            <a:r>
              <a:rPr lang="en-US" i="1" baseline="30000" dirty="0" smtClean="0">
                <a:latin typeface="Times New Roman" pitchFamily="18" charset="0"/>
              </a:rPr>
              <a:t>n – 2</a:t>
            </a:r>
            <a:r>
              <a:rPr lang="en-US" i="1" dirty="0" smtClean="0">
                <a:latin typeface="Times New Roman" pitchFamily="18" charset="0"/>
              </a:rPr>
              <a:t> + …… + a</a:t>
            </a:r>
            <a:r>
              <a:rPr lang="en-US" i="1" baseline="-25000" dirty="0" smtClean="0">
                <a:latin typeface="Times New Roman" pitchFamily="18" charset="0"/>
              </a:rPr>
              <a:t>n – 1</a:t>
            </a:r>
            <a:r>
              <a:rPr lang="en-US" i="1" dirty="0" smtClean="0">
                <a:latin typeface="Times New Roman" pitchFamily="18" charset="0"/>
              </a:rPr>
              <a:t> D + a</a:t>
            </a:r>
            <a:r>
              <a:rPr lang="en-US" i="1" baseline="-25000" dirty="0" smtClean="0">
                <a:latin typeface="Times New Roman" pitchFamily="18" charset="0"/>
              </a:rPr>
              <a:t>n</a:t>
            </a:r>
            <a:r>
              <a:rPr lang="en-US" i="1" dirty="0" smtClean="0">
                <a:latin typeface="Times New Roman" pitchFamily="18" charset="0"/>
              </a:rPr>
              <a:t>    </a:t>
            </a:r>
          </a:p>
          <a:p>
            <a:r>
              <a:rPr lang="en-US" i="1" dirty="0" smtClean="0">
                <a:latin typeface="Times New Roman" pitchFamily="18" charset="0"/>
              </a:rPr>
              <a:t>i.e.,				 f (D) </a:t>
            </a:r>
            <a:r>
              <a:rPr lang="en-US" dirty="0" smtClean="0">
                <a:latin typeface="Times New Roman" pitchFamily="18" charset="0"/>
              </a:rPr>
              <a:t>is a polynomial in</a:t>
            </a:r>
            <a:r>
              <a:rPr lang="en-US" i="1" dirty="0" smtClean="0">
                <a:latin typeface="Times New Roman" pitchFamily="18" charset="0"/>
              </a:rPr>
              <a:t> D</a:t>
            </a:r>
          </a:p>
          <a:p>
            <a:r>
              <a:rPr lang="en-US" dirty="0" smtClean="0">
                <a:latin typeface="Times New Roman" pitchFamily="18" charset="0"/>
              </a:rPr>
              <a:t>Then 	 	</a:t>
            </a:r>
            <a:r>
              <a:rPr lang="en-US" i="1" dirty="0" smtClean="0">
                <a:latin typeface="Times New Roman" pitchFamily="18" charset="0"/>
              </a:rPr>
              <a:t>y =</a:t>
            </a:r>
            <a:r>
              <a:rPr lang="en-US" dirty="0" smtClean="0">
                <a:latin typeface="Times New Roman" pitchFamily="18" charset="0"/>
              </a:rPr>
              <a:t> Complete Solution = Complementary function</a:t>
            </a:r>
            <a:r>
              <a:rPr lang="en-US" i="1" dirty="0" smtClean="0">
                <a:latin typeface="Times New Roman" pitchFamily="18" charset="0"/>
              </a:rPr>
              <a:t> </a:t>
            </a:r>
          </a:p>
          <a:p>
            <a:r>
              <a:rPr lang="en-US" i="1" dirty="0" smtClean="0">
                <a:latin typeface="Times New Roman" pitchFamily="18" charset="0"/>
              </a:rPr>
              <a:t/>
            </a:r>
            <a:br>
              <a:rPr lang="en-US" i="1" dirty="0" smtClean="0">
                <a:latin typeface="Times New Roman" pitchFamily="18" charset="0"/>
              </a:rPr>
            </a:br>
            <a:r>
              <a:rPr lang="en-US" i="1" dirty="0" smtClean="0">
                <a:latin typeface="Times New Roman" pitchFamily="18" charset="0"/>
              </a:rPr>
              <a:t> </a:t>
            </a:r>
            <a:br>
              <a:rPr lang="en-US" i="1" dirty="0" smtClean="0">
                <a:latin typeface="Times New Roman" pitchFamily="18" charset="0"/>
              </a:rPr>
            </a:br>
            <a:r>
              <a:rPr lang="en-US" i="1" dirty="0" smtClean="0">
                <a:latin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</a:rPr>
            </a:br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8851" name="Object 3"/>
          <p:cNvGraphicFramePr>
            <a:graphicFrameLocks noChangeAspect="1"/>
          </p:cNvGraphicFramePr>
          <p:nvPr/>
        </p:nvGraphicFramePr>
        <p:xfrm>
          <a:off x="2514600" y="2362200"/>
          <a:ext cx="3429000" cy="770392"/>
        </p:xfrm>
        <a:graphic>
          <a:graphicData uri="http://schemas.openxmlformats.org/presentationml/2006/ole">
            <p:oleObj spid="_x0000_s78851" name="Equation" r:id="rId5" imgW="2159000" imgH="4826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98581" y="152400"/>
            <a:ext cx="75264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</a:rPr>
              <a:t>Rule for Finding Complementary Function</a:t>
            </a:r>
          </a:p>
        </p:txBody>
      </p:sp>
      <p:graphicFrame>
        <p:nvGraphicFramePr>
          <p:cNvPr id="78849" name="Object 1"/>
          <p:cNvGraphicFramePr>
            <a:graphicFrameLocks noChangeAspect="1"/>
          </p:cNvGraphicFramePr>
          <p:nvPr/>
        </p:nvGraphicFramePr>
        <p:xfrm>
          <a:off x="2666999" y="762000"/>
          <a:ext cx="8680718" cy="1066800"/>
        </p:xfrm>
        <a:graphic>
          <a:graphicData uri="http://schemas.openxmlformats.org/presentationml/2006/ole">
            <p:oleObj spid="_x0000_s83970" name="Equation" r:id="rId4" imgW="3822480" imgH="469800" progId="Equation.3">
              <p:embed/>
            </p:oleObj>
          </a:graphicData>
        </a:graphic>
      </p:graphicFrame>
      <p:sp>
        <p:nvSpPr>
          <p:cNvPr id="15" name="Rectangle 14"/>
          <p:cNvSpPr/>
          <p:nvPr/>
        </p:nvSpPr>
        <p:spPr>
          <a:xfrm>
            <a:off x="762000" y="1015425"/>
            <a:ext cx="16674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Times New Roman" pitchFamily="18" charset="0"/>
              </a:rPr>
              <a:t>Consider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28600" y="1600200"/>
            <a:ext cx="12216165" cy="69865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2800" b="1" dirty="0" smtClean="0">
              <a:latin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</a:rPr>
              <a:t>Symbolic Form: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</a:rPr>
              <a:t>	(D</a:t>
            </a:r>
            <a:r>
              <a:rPr lang="en-US" sz="2800" i="1" baseline="30000" dirty="0" smtClean="0">
                <a:latin typeface="Times New Roman" pitchFamily="18" charset="0"/>
              </a:rPr>
              <a:t>n</a:t>
            </a:r>
            <a:r>
              <a:rPr lang="en-US" sz="2800" i="1" dirty="0" smtClean="0">
                <a:latin typeface="Times New Roman" pitchFamily="18" charset="0"/>
              </a:rPr>
              <a:t> + a</a:t>
            </a:r>
            <a:r>
              <a:rPr lang="en-US" sz="2800" i="1" baseline="-25000" dirty="0" smtClean="0">
                <a:latin typeface="Times New Roman" pitchFamily="18" charset="0"/>
              </a:rPr>
              <a:t>1</a:t>
            </a:r>
            <a:r>
              <a:rPr lang="en-US" sz="2800" i="1" dirty="0" smtClean="0">
                <a:latin typeface="Times New Roman" pitchFamily="18" charset="0"/>
              </a:rPr>
              <a:t> D</a:t>
            </a:r>
            <a:r>
              <a:rPr lang="en-US" sz="2800" i="1" baseline="30000" dirty="0" smtClean="0">
                <a:latin typeface="Times New Roman" pitchFamily="18" charset="0"/>
              </a:rPr>
              <a:t>n – 1</a:t>
            </a:r>
            <a:r>
              <a:rPr lang="en-US" sz="2800" i="1" dirty="0" smtClean="0">
                <a:latin typeface="Times New Roman" pitchFamily="18" charset="0"/>
              </a:rPr>
              <a:t> + a</a:t>
            </a:r>
            <a:r>
              <a:rPr lang="en-US" sz="2800" i="1" baseline="-25000" dirty="0" smtClean="0">
                <a:latin typeface="Times New Roman" pitchFamily="18" charset="0"/>
              </a:rPr>
              <a:t>2</a:t>
            </a:r>
            <a:r>
              <a:rPr lang="en-US" sz="2800" i="1" dirty="0" smtClean="0">
                <a:latin typeface="Times New Roman" pitchFamily="18" charset="0"/>
              </a:rPr>
              <a:t> D</a:t>
            </a:r>
            <a:r>
              <a:rPr lang="en-US" sz="2800" i="1" baseline="30000" dirty="0" smtClean="0">
                <a:latin typeface="Times New Roman" pitchFamily="18" charset="0"/>
              </a:rPr>
              <a:t>n – 2</a:t>
            </a:r>
            <a:r>
              <a:rPr lang="en-US" sz="2800" i="1" dirty="0" smtClean="0">
                <a:latin typeface="Times New Roman" pitchFamily="18" charset="0"/>
              </a:rPr>
              <a:t> + …… + a</a:t>
            </a:r>
            <a:r>
              <a:rPr lang="en-US" sz="2800" i="1" baseline="-25000" dirty="0" smtClean="0">
                <a:latin typeface="Times New Roman" pitchFamily="18" charset="0"/>
              </a:rPr>
              <a:t>n – 1</a:t>
            </a:r>
            <a:r>
              <a:rPr lang="en-US" sz="2800" i="1" dirty="0" smtClean="0">
                <a:latin typeface="Times New Roman" pitchFamily="18" charset="0"/>
              </a:rPr>
              <a:t> D + a</a:t>
            </a:r>
            <a:r>
              <a:rPr lang="en-US" sz="2800" i="1" baseline="-25000" dirty="0" smtClean="0">
                <a:latin typeface="Times New Roman" pitchFamily="18" charset="0"/>
              </a:rPr>
              <a:t>n</a:t>
            </a:r>
            <a:r>
              <a:rPr lang="en-US" sz="2800" i="1" dirty="0" smtClean="0">
                <a:latin typeface="Times New Roman" pitchFamily="18" charset="0"/>
              </a:rPr>
              <a:t>) y = 0</a:t>
            </a:r>
          </a:p>
          <a:p>
            <a:r>
              <a:rPr lang="en-US" sz="2800" dirty="0" smtClean="0">
                <a:latin typeface="Times New Roman" pitchFamily="18" charset="0"/>
              </a:rPr>
              <a:t>or 				 			</a:t>
            </a:r>
            <a:r>
              <a:rPr lang="en-US" sz="2800" i="1" dirty="0" smtClean="0">
                <a:latin typeface="Times New Roman" pitchFamily="18" charset="0"/>
              </a:rPr>
              <a:t>f (D) y 		         = 0 </a:t>
            </a:r>
          </a:p>
          <a:p>
            <a:r>
              <a:rPr lang="en-US" sz="2800" dirty="0" smtClean="0">
                <a:latin typeface="Times New Roman" pitchFamily="18" charset="0"/>
              </a:rPr>
              <a:t>Where</a:t>
            </a:r>
            <a:r>
              <a:rPr lang="en-US" sz="2800" i="1" dirty="0" smtClean="0">
                <a:latin typeface="Times New Roman" pitchFamily="18" charset="0"/>
              </a:rPr>
              <a:t>  f(D) = D</a:t>
            </a:r>
            <a:r>
              <a:rPr lang="en-US" sz="2800" i="1" baseline="30000" dirty="0" smtClean="0">
                <a:latin typeface="Times New Roman" pitchFamily="18" charset="0"/>
              </a:rPr>
              <a:t>n</a:t>
            </a:r>
            <a:r>
              <a:rPr lang="en-US" sz="2800" i="1" dirty="0" smtClean="0">
                <a:latin typeface="Times New Roman" pitchFamily="18" charset="0"/>
              </a:rPr>
              <a:t> + a</a:t>
            </a:r>
            <a:r>
              <a:rPr lang="en-US" sz="2800" i="1" baseline="-25000" dirty="0" smtClean="0">
                <a:latin typeface="Times New Roman" pitchFamily="18" charset="0"/>
              </a:rPr>
              <a:t>1</a:t>
            </a:r>
            <a:r>
              <a:rPr lang="en-US" sz="2800" i="1" dirty="0" smtClean="0">
                <a:latin typeface="Times New Roman" pitchFamily="18" charset="0"/>
              </a:rPr>
              <a:t> D</a:t>
            </a:r>
            <a:r>
              <a:rPr lang="en-US" sz="2800" i="1" baseline="30000" dirty="0" smtClean="0">
                <a:latin typeface="Times New Roman" pitchFamily="18" charset="0"/>
              </a:rPr>
              <a:t>n – 1</a:t>
            </a:r>
            <a:r>
              <a:rPr lang="en-US" sz="2800" i="1" dirty="0" smtClean="0">
                <a:latin typeface="Times New Roman" pitchFamily="18" charset="0"/>
              </a:rPr>
              <a:t> + a</a:t>
            </a:r>
            <a:r>
              <a:rPr lang="en-US" sz="2800" i="1" baseline="-25000" dirty="0" smtClean="0">
                <a:latin typeface="Times New Roman" pitchFamily="18" charset="0"/>
              </a:rPr>
              <a:t>2</a:t>
            </a:r>
            <a:r>
              <a:rPr lang="en-US" sz="2800" i="1" dirty="0" smtClean="0">
                <a:latin typeface="Times New Roman" pitchFamily="18" charset="0"/>
              </a:rPr>
              <a:t> D</a:t>
            </a:r>
            <a:r>
              <a:rPr lang="en-US" sz="2800" i="1" baseline="30000" dirty="0" smtClean="0">
                <a:latin typeface="Times New Roman" pitchFamily="18" charset="0"/>
              </a:rPr>
              <a:t>n – 2</a:t>
            </a:r>
            <a:r>
              <a:rPr lang="en-US" sz="2800" i="1" dirty="0" smtClean="0">
                <a:latin typeface="Times New Roman" pitchFamily="18" charset="0"/>
              </a:rPr>
              <a:t> + …… + a</a:t>
            </a:r>
            <a:r>
              <a:rPr lang="en-US" sz="2800" i="1" baseline="-25000" dirty="0" smtClean="0">
                <a:latin typeface="Times New Roman" pitchFamily="18" charset="0"/>
              </a:rPr>
              <a:t>n – 1</a:t>
            </a:r>
            <a:r>
              <a:rPr lang="en-US" sz="2800" i="1" dirty="0" smtClean="0">
                <a:latin typeface="Times New Roman" pitchFamily="18" charset="0"/>
              </a:rPr>
              <a:t> D + a</a:t>
            </a:r>
            <a:r>
              <a:rPr lang="en-US" sz="2800" i="1" baseline="-25000" dirty="0" smtClean="0">
                <a:latin typeface="Times New Roman" pitchFamily="18" charset="0"/>
              </a:rPr>
              <a:t>n</a:t>
            </a:r>
            <a:r>
              <a:rPr lang="en-US" sz="2800" i="1" dirty="0" smtClean="0">
                <a:latin typeface="Times New Roman" pitchFamily="18" charset="0"/>
              </a:rPr>
              <a:t>    </a:t>
            </a:r>
          </a:p>
          <a:p>
            <a:endParaRPr lang="en-US" sz="2800" b="1" dirty="0" smtClean="0">
              <a:latin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</a:rPr>
              <a:t>Auxiliary Equation:	</a:t>
            </a:r>
            <a:r>
              <a:rPr lang="en-US" sz="2800" dirty="0" smtClean="0">
                <a:latin typeface="Times New Roman" pitchFamily="18" charset="0"/>
              </a:rPr>
              <a:t>Putting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</a:rPr>
              <a:t>D = m</a:t>
            </a:r>
            <a:r>
              <a:rPr lang="en-US" sz="2800" dirty="0" smtClean="0">
                <a:latin typeface="Times New Roman" pitchFamily="18" charset="0"/>
              </a:rPr>
              <a:t>	</a:t>
            </a:r>
            <a:r>
              <a:rPr lang="en-US" sz="2800" i="1" dirty="0" smtClean="0">
                <a:latin typeface="Times New Roman" pitchFamily="18" charset="0"/>
              </a:rPr>
              <a:t> </a:t>
            </a:r>
          </a:p>
          <a:p>
            <a:r>
              <a:rPr lang="en-US" sz="2800" i="1" dirty="0" smtClean="0">
                <a:latin typeface="Times New Roman" pitchFamily="18" charset="0"/>
              </a:rPr>
              <a:t>			m</a:t>
            </a:r>
            <a:r>
              <a:rPr lang="en-US" sz="2800" i="1" baseline="30000" dirty="0" smtClean="0">
                <a:latin typeface="Times New Roman" pitchFamily="18" charset="0"/>
              </a:rPr>
              <a:t>n</a:t>
            </a:r>
            <a:r>
              <a:rPr lang="en-US" sz="2800" i="1" dirty="0" smtClean="0">
                <a:latin typeface="Times New Roman" pitchFamily="18" charset="0"/>
              </a:rPr>
              <a:t> + a</a:t>
            </a:r>
            <a:r>
              <a:rPr lang="en-US" sz="2800" i="1" baseline="-25000" dirty="0" smtClean="0">
                <a:latin typeface="Times New Roman" pitchFamily="18" charset="0"/>
              </a:rPr>
              <a:t>1</a:t>
            </a:r>
            <a:r>
              <a:rPr lang="en-US" sz="2800" i="1" dirty="0" smtClean="0">
                <a:latin typeface="Times New Roman" pitchFamily="18" charset="0"/>
              </a:rPr>
              <a:t> m</a:t>
            </a:r>
            <a:r>
              <a:rPr lang="en-US" sz="2800" i="1" baseline="30000" dirty="0" smtClean="0">
                <a:latin typeface="Times New Roman" pitchFamily="18" charset="0"/>
              </a:rPr>
              <a:t>n – 1</a:t>
            </a:r>
            <a:r>
              <a:rPr lang="en-US" sz="2800" i="1" dirty="0" smtClean="0">
                <a:latin typeface="Times New Roman" pitchFamily="18" charset="0"/>
              </a:rPr>
              <a:t> + a</a:t>
            </a:r>
            <a:r>
              <a:rPr lang="en-US" sz="2800" i="1" baseline="-25000" dirty="0" smtClean="0">
                <a:latin typeface="Times New Roman" pitchFamily="18" charset="0"/>
              </a:rPr>
              <a:t>2</a:t>
            </a:r>
            <a:r>
              <a:rPr lang="en-US" sz="2800" i="1" dirty="0" smtClean="0">
                <a:latin typeface="Times New Roman" pitchFamily="18" charset="0"/>
              </a:rPr>
              <a:t> m</a:t>
            </a:r>
            <a:r>
              <a:rPr lang="en-US" sz="2800" i="1" baseline="30000" dirty="0" smtClean="0">
                <a:latin typeface="Times New Roman" pitchFamily="18" charset="0"/>
              </a:rPr>
              <a:t>n – 2</a:t>
            </a:r>
            <a:r>
              <a:rPr lang="en-US" sz="2800" i="1" dirty="0" smtClean="0">
                <a:latin typeface="Times New Roman" pitchFamily="18" charset="0"/>
              </a:rPr>
              <a:t> + …… + a</a:t>
            </a:r>
            <a:r>
              <a:rPr lang="en-US" sz="2800" i="1" baseline="-25000" dirty="0" smtClean="0">
                <a:latin typeface="Times New Roman" pitchFamily="18" charset="0"/>
              </a:rPr>
              <a:t>n – 1</a:t>
            </a:r>
            <a:r>
              <a:rPr lang="en-US" sz="2800" i="1" dirty="0" smtClean="0">
                <a:latin typeface="Times New Roman" pitchFamily="18" charset="0"/>
              </a:rPr>
              <a:t> m + a</a:t>
            </a:r>
            <a:r>
              <a:rPr lang="en-US" sz="2800" i="1" baseline="-25000" dirty="0" smtClean="0">
                <a:latin typeface="Times New Roman" pitchFamily="18" charset="0"/>
              </a:rPr>
              <a:t>n </a:t>
            </a:r>
            <a:r>
              <a:rPr lang="en-US" sz="2800" i="1" dirty="0" smtClean="0">
                <a:latin typeface="Times New Roman" pitchFamily="18" charset="0"/>
              </a:rPr>
              <a:t>= 0 </a:t>
            </a:r>
          </a:p>
          <a:p>
            <a:r>
              <a:rPr lang="en-US" sz="2800" dirty="0" smtClean="0">
                <a:latin typeface="Times New Roman" pitchFamily="18" charset="0"/>
              </a:rPr>
              <a:t>Let</a:t>
            </a:r>
            <a:r>
              <a:rPr lang="en-US" sz="2800" i="1" dirty="0" smtClean="0">
                <a:latin typeface="Times New Roman" pitchFamily="18" charset="0"/>
              </a:rPr>
              <a:t> m = m</a:t>
            </a:r>
            <a:r>
              <a:rPr lang="en-US" sz="2800" i="1" baseline="-25000" dirty="0" smtClean="0">
                <a:latin typeface="Times New Roman" pitchFamily="18" charset="0"/>
              </a:rPr>
              <a:t>1 </a:t>
            </a:r>
            <a:r>
              <a:rPr lang="en-US" sz="2800" i="1" dirty="0" smtClean="0">
                <a:latin typeface="Times New Roman" pitchFamily="18" charset="0"/>
              </a:rPr>
              <a:t>, m</a:t>
            </a:r>
            <a:r>
              <a:rPr lang="en-US" sz="2800" i="1" baseline="-25000" dirty="0" smtClean="0">
                <a:latin typeface="Times New Roman" pitchFamily="18" charset="0"/>
              </a:rPr>
              <a:t>2</a:t>
            </a:r>
            <a:r>
              <a:rPr lang="en-US" sz="2800" i="1" dirty="0" smtClean="0">
                <a:latin typeface="Times New Roman" pitchFamily="18" charset="0"/>
              </a:rPr>
              <a:t> , m</a:t>
            </a:r>
            <a:r>
              <a:rPr lang="en-US" sz="2800" i="1" baseline="-25000" dirty="0" smtClean="0">
                <a:latin typeface="Times New Roman" pitchFamily="18" charset="0"/>
              </a:rPr>
              <a:t>3</a:t>
            </a:r>
            <a:r>
              <a:rPr lang="en-US" sz="2800" i="1" dirty="0" smtClean="0">
                <a:latin typeface="Times New Roman" pitchFamily="18" charset="0"/>
              </a:rPr>
              <a:t>, …… , mn </a:t>
            </a:r>
            <a:r>
              <a:rPr lang="en-US" sz="2800" dirty="0" smtClean="0">
                <a:latin typeface="Times New Roman" pitchFamily="18" charset="0"/>
              </a:rPr>
              <a:t>be the roots of the A.E. The solution of equation (1) </a:t>
            </a:r>
          </a:p>
          <a:p>
            <a:r>
              <a:rPr lang="en-US" sz="2800" dirty="0" smtClean="0">
                <a:latin typeface="Times New Roman" pitchFamily="18" charset="0"/>
              </a:rPr>
              <a:t>depends</a:t>
            </a:r>
          </a:p>
          <a:p>
            <a:r>
              <a:rPr lang="en-US" sz="2800" dirty="0" smtClean="0">
                <a:latin typeface="Times New Roman" pitchFamily="18" charset="0"/>
              </a:rPr>
              <a:t> upon the nature of roots of the A.E. The following cases arise:</a:t>
            </a:r>
            <a:r>
              <a:rPr lang="en-US" sz="2800" i="1" dirty="0" smtClean="0">
                <a:latin typeface="Times New Roman" pitchFamily="18" charset="0"/>
              </a:rPr>
              <a:t> </a:t>
            </a:r>
          </a:p>
          <a:p>
            <a:endParaRPr lang="en-US" sz="2800" i="1" dirty="0" smtClean="0">
              <a:latin typeface="Times New Roman" pitchFamily="18" charset="0"/>
            </a:endParaRPr>
          </a:p>
          <a:p>
            <a:r>
              <a:rPr lang="en-US" sz="2800" i="1" dirty="0" smtClean="0">
                <a:latin typeface="Times New Roman" pitchFamily="18" charset="0"/>
              </a:rPr>
              <a:t/>
            </a:r>
            <a:br>
              <a:rPr lang="en-US" sz="2800" i="1" dirty="0" smtClean="0">
                <a:latin typeface="Times New Roman" pitchFamily="18" charset="0"/>
              </a:rPr>
            </a:br>
            <a:r>
              <a:rPr lang="en-US" sz="2800" i="1" dirty="0" smtClean="0">
                <a:latin typeface="Times New Roman" pitchFamily="18" charset="0"/>
              </a:rPr>
              <a:t> </a:t>
            </a:r>
            <a:br>
              <a:rPr lang="en-US" sz="2800" i="1" dirty="0" smtClean="0">
                <a:latin typeface="Times New Roman" pitchFamily="18" charset="0"/>
              </a:rPr>
            </a:br>
            <a:r>
              <a:rPr lang="en-US" sz="2800" i="1" dirty="0" smtClean="0">
                <a:latin typeface="Times New Roman" pitchFamily="18" charset="0"/>
              </a:rPr>
              <a:t> </a:t>
            </a:r>
            <a:br>
              <a:rPr lang="en-US" sz="2800" i="1" dirty="0" smtClean="0">
                <a:latin typeface="Times New Roman" pitchFamily="18" charset="0"/>
              </a:rPr>
            </a:br>
            <a:r>
              <a:rPr lang="en-US" sz="2800" i="1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</a:rPr>
            </a:br>
            <a:endParaRPr lang="en-US" sz="2800" dirty="0" smtClean="0">
              <a:latin typeface="Times New Roman" pitchFamily="18" charset="0"/>
            </a:endParaRP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98581" y="152400"/>
            <a:ext cx="75264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</a:rPr>
              <a:t>Rule for Finding Complementary Function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38200" y="981670"/>
            <a:ext cx="544251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i="1" dirty="0" smtClean="0">
              <a:latin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</a:rPr>
              <a:t>Case I. </a:t>
            </a:r>
            <a:r>
              <a:rPr lang="en-US" dirty="0" smtClean="0">
                <a:latin typeface="Times New Roman" pitchFamily="18" charset="0"/>
              </a:rPr>
              <a:t>If all the roots of the A.E. are real and distinct </a:t>
            </a:r>
          </a:p>
          <a:p>
            <a:r>
              <a:rPr lang="en-US" i="1" dirty="0" smtClean="0">
                <a:latin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</a:rPr>
              <a:t>Hence the complete solution of equation (1) is </a:t>
            </a: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6172200" y="1493661"/>
          <a:ext cx="4038600" cy="411339"/>
        </p:xfrm>
        <a:graphic>
          <a:graphicData uri="http://schemas.openxmlformats.org/presentationml/2006/ole">
            <p:oleObj spid="_x0000_s84995" name="Equation" r:id="rId4" imgW="2743200" imgH="279360" progId="Equation.3">
              <p:embed/>
            </p:oleObj>
          </a:graphicData>
        </a:graphic>
      </p:graphicFrame>
      <p:sp>
        <p:nvSpPr>
          <p:cNvPr id="17" name="Rectangle 16"/>
          <p:cNvSpPr/>
          <p:nvPr/>
        </p:nvSpPr>
        <p:spPr>
          <a:xfrm>
            <a:off x="762000" y="236220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>
                <a:latin typeface="Times New Roman" pitchFamily="18" charset="0"/>
              </a:rPr>
              <a:t>Case II.</a:t>
            </a:r>
            <a:r>
              <a:rPr lang="en-US" dirty="0" smtClean="0">
                <a:latin typeface="Times New Roman" pitchFamily="18" charset="0"/>
              </a:rPr>
              <a:t> If two roots of the A.E. are equal, let m</a:t>
            </a:r>
            <a:r>
              <a:rPr lang="en-US" baseline="-25000" dirty="0" smtClean="0">
                <a:latin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</a:rPr>
              <a:t> = m</a:t>
            </a:r>
            <a:r>
              <a:rPr lang="en-US" baseline="-25000" dirty="0" smtClean="0">
                <a:latin typeface="Times New Roman" pitchFamily="18" charset="0"/>
              </a:rPr>
              <a:t>2</a:t>
            </a:r>
          </a:p>
          <a:p>
            <a:r>
              <a:rPr lang="en-US" dirty="0" smtClean="0">
                <a:latin typeface="Times New Roman" pitchFamily="18" charset="0"/>
              </a:rPr>
              <a:t>	Hence the complete solution of equation (1) is </a:t>
            </a:r>
            <a:endParaRPr lang="en-US" dirty="0">
              <a:latin typeface="Times New Roman" pitchFamily="18" charset="0"/>
            </a:endParaRPr>
          </a:p>
        </p:txBody>
      </p:sp>
      <p:graphicFrame>
        <p:nvGraphicFramePr>
          <p:cNvPr id="83973" name="Object 5"/>
          <p:cNvGraphicFramePr>
            <a:graphicFrameLocks noChangeAspect="1"/>
          </p:cNvGraphicFramePr>
          <p:nvPr/>
        </p:nvGraphicFramePr>
        <p:xfrm>
          <a:off x="6096000" y="2590800"/>
          <a:ext cx="4038600" cy="411162"/>
        </p:xfrm>
        <a:graphic>
          <a:graphicData uri="http://schemas.openxmlformats.org/presentationml/2006/ole">
            <p:oleObj spid="_x0000_s84996" name="Equation" r:id="rId5" imgW="2743200" imgH="279360" progId="Equation.3">
              <p:embed/>
            </p:oleObj>
          </a:graphicData>
        </a:graphic>
      </p:graphicFrame>
      <p:sp>
        <p:nvSpPr>
          <p:cNvPr id="18" name="Rectangle 17"/>
          <p:cNvSpPr/>
          <p:nvPr/>
        </p:nvSpPr>
        <p:spPr>
          <a:xfrm>
            <a:off x="762000" y="3039070"/>
            <a:ext cx="10058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i="1" dirty="0" smtClean="0">
              <a:latin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</a:rPr>
              <a:t>Case III. </a:t>
            </a:r>
            <a:r>
              <a:rPr lang="en-US" dirty="0" smtClean="0">
                <a:latin typeface="Times New Roman" pitchFamily="18" charset="0"/>
              </a:rPr>
              <a:t>If two roots of the A.E. are imaginary </a:t>
            </a:r>
          </a:p>
          <a:p>
            <a:r>
              <a:rPr lang="en-US" dirty="0" smtClean="0">
                <a:latin typeface="Times New Roman" pitchFamily="18" charset="0"/>
              </a:rPr>
              <a:t>		 Let </a:t>
            </a:r>
            <a:r>
              <a:rPr lang="en-US" i="1" dirty="0" smtClean="0">
                <a:latin typeface="Times New Roman" pitchFamily="18" charset="0"/>
              </a:rPr>
              <a:t>m</a:t>
            </a:r>
            <a:r>
              <a:rPr lang="en-US" i="1" baseline="-25000" dirty="0" smtClean="0">
                <a:latin typeface="Times New Roman" pitchFamily="18" charset="0"/>
              </a:rPr>
              <a:t>1</a:t>
            </a:r>
            <a:r>
              <a:rPr lang="en-US" i="1" dirty="0" smtClean="0">
                <a:latin typeface="Times New Roman" pitchFamily="18" charset="0"/>
              </a:rPr>
              <a:t> = a + i b</a:t>
            </a:r>
            <a:r>
              <a:rPr lang="en-US" dirty="0" smtClean="0">
                <a:latin typeface="Times New Roman" pitchFamily="18" charset="0"/>
              </a:rPr>
              <a:t> and </a:t>
            </a:r>
            <a:r>
              <a:rPr lang="en-US" i="1" dirty="0" smtClean="0">
                <a:latin typeface="Times New Roman" pitchFamily="18" charset="0"/>
              </a:rPr>
              <a:t>m</a:t>
            </a:r>
            <a:r>
              <a:rPr lang="en-US" i="1" baseline="-25000" dirty="0" smtClean="0">
                <a:latin typeface="Times New Roman" pitchFamily="18" charset="0"/>
              </a:rPr>
              <a:t>2</a:t>
            </a:r>
            <a:r>
              <a:rPr lang="en-US" i="1" dirty="0" smtClean="0">
                <a:latin typeface="Times New Roman" pitchFamily="18" charset="0"/>
              </a:rPr>
              <a:t> = a – i b</a:t>
            </a:r>
            <a:r>
              <a:rPr lang="en-US" dirty="0" smtClean="0">
                <a:latin typeface="Times New Roman" pitchFamily="18" charset="0"/>
              </a:rPr>
              <a:t> </a:t>
            </a:r>
            <a:br>
              <a:rPr lang="en-US" dirty="0" smtClean="0">
                <a:latin typeface="Times New Roman" pitchFamily="18" charset="0"/>
              </a:rPr>
            </a:br>
            <a:endParaRPr lang="en-US" dirty="0" smtClean="0">
              <a:latin typeface="Times New Roman" pitchFamily="18" charset="0"/>
            </a:endParaRPr>
          </a:p>
          <a:p>
            <a:r>
              <a:rPr lang="en-US" i="1" dirty="0" smtClean="0">
                <a:latin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</a:rPr>
              <a:t>Hence the complete solution of equation (1) is </a:t>
            </a:r>
          </a:p>
        </p:txBody>
      </p:sp>
      <p:graphicFrame>
        <p:nvGraphicFramePr>
          <p:cNvPr id="84997" name="Object 5"/>
          <p:cNvGraphicFramePr>
            <a:graphicFrameLocks noChangeAspect="1"/>
          </p:cNvGraphicFramePr>
          <p:nvPr/>
        </p:nvGraphicFramePr>
        <p:xfrm>
          <a:off x="6035675" y="4114800"/>
          <a:ext cx="4937125" cy="411163"/>
        </p:xfrm>
        <a:graphic>
          <a:graphicData uri="http://schemas.openxmlformats.org/presentationml/2006/ole">
            <p:oleObj spid="_x0000_s84997" name="Equation" r:id="rId6" imgW="3352680" imgH="279360" progId="Equation.3">
              <p:embed/>
            </p:oleObj>
          </a:graphicData>
        </a:graphic>
      </p:graphicFrame>
      <p:sp>
        <p:nvSpPr>
          <p:cNvPr id="20" name="Rectangle 19"/>
          <p:cNvSpPr/>
          <p:nvPr/>
        </p:nvSpPr>
        <p:spPr>
          <a:xfrm>
            <a:off x="838200" y="4390072"/>
            <a:ext cx="10058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i="1" dirty="0" smtClean="0">
              <a:latin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</a:rPr>
              <a:t>Case IV. </a:t>
            </a:r>
            <a:r>
              <a:rPr lang="en-US" dirty="0" smtClean="0">
                <a:latin typeface="Times New Roman" pitchFamily="18" charset="0"/>
              </a:rPr>
              <a:t>If two pairs of imaginary roots be equal </a:t>
            </a:r>
            <a:br>
              <a:rPr lang="en-US" dirty="0" smtClean="0">
                <a:latin typeface="Times New Roman" pitchFamily="18" charset="0"/>
              </a:rPr>
            </a:br>
            <a:endParaRPr lang="en-US" dirty="0" smtClean="0">
              <a:latin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</a:rPr>
              <a:t>		 Let </a:t>
            </a:r>
            <a:r>
              <a:rPr lang="en-US" i="1" dirty="0" smtClean="0">
                <a:latin typeface="Times New Roman" pitchFamily="18" charset="0"/>
              </a:rPr>
              <a:t>m</a:t>
            </a:r>
            <a:r>
              <a:rPr lang="en-US" i="1" baseline="-25000" dirty="0" smtClean="0">
                <a:latin typeface="Times New Roman" pitchFamily="18" charset="0"/>
              </a:rPr>
              <a:t>1</a:t>
            </a:r>
            <a:r>
              <a:rPr lang="en-US" i="1" dirty="0" smtClean="0">
                <a:latin typeface="Times New Roman" pitchFamily="18" charset="0"/>
              </a:rPr>
              <a:t> =m</a:t>
            </a:r>
            <a:r>
              <a:rPr lang="en-US" i="1" baseline="-25000" dirty="0" smtClean="0">
                <a:latin typeface="Times New Roman" pitchFamily="18" charset="0"/>
              </a:rPr>
              <a:t>2</a:t>
            </a:r>
            <a:r>
              <a:rPr lang="en-US" i="1" dirty="0" smtClean="0">
                <a:latin typeface="Times New Roman" pitchFamily="18" charset="0"/>
              </a:rPr>
              <a:t> = a + i b</a:t>
            </a:r>
            <a:r>
              <a:rPr lang="en-US" dirty="0" smtClean="0">
                <a:latin typeface="Times New Roman" pitchFamily="18" charset="0"/>
              </a:rPr>
              <a:t> and </a:t>
            </a:r>
            <a:r>
              <a:rPr lang="en-US" i="1" dirty="0" smtClean="0">
                <a:latin typeface="Times New Roman" pitchFamily="18" charset="0"/>
              </a:rPr>
              <a:t>m</a:t>
            </a:r>
            <a:r>
              <a:rPr lang="en-US" i="1" baseline="-25000" dirty="0" smtClean="0">
                <a:latin typeface="Times New Roman" pitchFamily="18" charset="0"/>
              </a:rPr>
              <a:t>3</a:t>
            </a:r>
            <a:r>
              <a:rPr lang="en-US" i="1" dirty="0" smtClean="0">
                <a:latin typeface="Times New Roman" pitchFamily="18" charset="0"/>
              </a:rPr>
              <a:t> =m</a:t>
            </a:r>
            <a:r>
              <a:rPr lang="en-US" i="1" baseline="-25000" dirty="0" smtClean="0">
                <a:latin typeface="Times New Roman" pitchFamily="18" charset="0"/>
              </a:rPr>
              <a:t>4 </a:t>
            </a:r>
            <a:r>
              <a:rPr lang="en-US" i="1" dirty="0" smtClean="0">
                <a:latin typeface="Times New Roman" pitchFamily="18" charset="0"/>
              </a:rPr>
              <a:t>= a – i b</a:t>
            </a:r>
            <a:r>
              <a:rPr lang="en-US" dirty="0" smtClean="0">
                <a:latin typeface="Times New Roman" pitchFamily="18" charset="0"/>
              </a:rPr>
              <a:t> </a:t>
            </a:r>
            <a:br>
              <a:rPr lang="en-US" dirty="0" smtClean="0">
                <a:latin typeface="Times New Roman" pitchFamily="18" charset="0"/>
              </a:rPr>
            </a:br>
            <a:endParaRPr lang="en-US" dirty="0" smtClean="0">
              <a:latin typeface="Times New Roman" pitchFamily="18" charset="0"/>
            </a:endParaRPr>
          </a:p>
          <a:p>
            <a:r>
              <a:rPr lang="en-US" i="1" dirty="0" smtClean="0">
                <a:latin typeface="Times New Roman" pitchFamily="18" charset="0"/>
              </a:rPr>
              <a:t>    </a:t>
            </a:r>
            <a:r>
              <a:rPr lang="en-US" dirty="0" smtClean="0">
                <a:latin typeface="Times New Roman" pitchFamily="18" charset="0"/>
              </a:rPr>
              <a:t>Hence the complete solution of equation (1) is </a:t>
            </a:r>
          </a:p>
        </p:txBody>
      </p:sp>
      <p:graphicFrame>
        <p:nvGraphicFramePr>
          <p:cNvPr id="84998" name="Object 6"/>
          <p:cNvGraphicFramePr>
            <a:graphicFrameLocks noChangeAspect="1"/>
          </p:cNvGraphicFramePr>
          <p:nvPr/>
        </p:nvGraphicFramePr>
        <p:xfrm>
          <a:off x="5453063" y="5715000"/>
          <a:ext cx="6376987" cy="411163"/>
        </p:xfrm>
        <a:graphic>
          <a:graphicData uri="http://schemas.openxmlformats.org/presentationml/2006/ole">
            <p:oleObj spid="_x0000_s84998" name="Equation" r:id="rId7" imgW="4330440" imgH="27936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98581" y="152400"/>
            <a:ext cx="75264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</a:rPr>
              <a:t>Rule for Finding Complementary Function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38200" y="981670"/>
            <a:ext cx="5822428" cy="50783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i="1" dirty="0" smtClean="0">
              <a:latin typeface="Times New Roman" pitchFamily="18" charset="0"/>
            </a:endParaRPr>
          </a:p>
          <a:p>
            <a:r>
              <a:rPr lang="es-ES" sz="2400" b="1" dirty="0" smtClean="0">
                <a:latin typeface="Times New Roman" pitchFamily="18" charset="0"/>
              </a:rPr>
              <a:t>Example : </a:t>
            </a:r>
            <a:r>
              <a:rPr lang="es-ES" sz="2400" i="1" dirty="0" smtClean="0">
                <a:latin typeface="Times New Roman" pitchFamily="18" charset="0"/>
              </a:rPr>
              <a:t>Solve 9y’’’ + 3y’’ – 5y’ + y = 0</a:t>
            </a:r>
          </a:p>
          <a:p>
            <a:endParaRPr lang="es-ES" sz="2400" i="1" dirty="0" smtClean="0">
              <a:latin typeface="Times New Roman" pitchFamily="18" charset="0"/>
            </a:endParaRPr>
          </a:p>
          <a:p>
            <a:r>
              <a:rPr lang="es-ES" sz="2400" b="1" dirty="0" smtClean="0">
                <a:latin typeface="Times New Roman" pitchFamily="18" charset="0"/>
              </a:rPr>
              <a:t>Solution</a:t>
            </a:r>
            <a:r>
              <a:rPr lang="es-ES" sz="2400" i="1" dirty="0" smtClean="0">
                <a:latin typeface="Times New Roman" pitchFamily="18" charset="0"/>
              </a:rPr>
              <a:t>: </a:t>
            </a:r>
            <a:r>
              <a:rPr lang="en-US" sz="2400" dirty="0" smtClean="0">
                <a:latin typeface="Times New Roman" pitchFamily="18" charset="0"/>
              </a:rPr>
              <a:t>Symbolic form of given equation is</a:t>
            </a:r>
            <a:br>
              <a:rPr lang="en-US" sz="2400" dirty="0" smtClean="0">
                <a:latin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</a:rPr>
              <a:t>		</a:t>
            </a:r>
            <a:r>
              <a:rPr lang="en-US" sz="2400" i="1" dirty="0" smtClean="0">
                <a:latin typeface="Times New Roman" pitchFamily="18" charset="0"/>
              </a:rPr>
              <a:t>(9D</a:t>
            </a:r>
            <a:r>
              <a:rPr lang="en-US" sz="2400" i="1" baseline="30000" dirty="0" smtClean="0">
                <a:latin typeface="Times New Roman" pitchFamily="18" charset="0"/>
              </a:rPr>
              <a:t>3</a:t>
            </a:r>
            <a:r>
              <a:rPr lang="en-US" sz="2400" i="1" dirty="0" smtClean="0">
                <a:latin typeface="Times New Roman" pitchFamily="18" charset="0"/>
              </a:rPr>
              <a:t> + 3D</a:t>
            </a:r>
            <a:r>
              <a:rPr lang="en-US" sz="2400" i="1" baseline="30000" dirty="0" smtClean="0">
                <a:latin typeface="Times New Roman" pitchFamily="18" charset="0"/>
              </a:rPr>
              <a:t>2</a:t>
            </a:r>
            <a:r>
              <a:rPr lang="en-US" sz="2400" i="1" dirty="0" smtClean="0">
                <a:latin typeface="Times New Roman" pitchFamily="18" charset="0"/>
              </a:rPr>
              <a:t> – 5D + 1) y = 0</a:t>
            </a:r>
            <a:r>
              <a:rPr lang="en-US" sz="2400" dirty="0" smtClean="0">
                <a:latin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</a:rPr>
              <a:t>	     A.E.</a:t>
            </a:r>
            <a:r>
              <a:rPr lang="en-US" sz="2400" i="1" dirty="0" smtClean="0">
                <a:latin typeface="Times New Roman" pitchFamily="18" charset="0"/>
              </a:rPr>
              <a:t> is 9D3 + 3D2 – 5D + 1 = 0</a:t>
            </a:r>
            <a:br>
              <a:rPr lang="en-US" sz="2400" i="1" dirty="0" smtClean="0">
                <a:latin typeface="Times New Roman" pitchFamily="18" charset="0"/>
              </a:rPr>
            </a:br>
            <a:r>
              <a:rPr lang="en-US" sz="2400" i="1" dirty="0" smtClean="0">
                <a:latin typeface="Times New Roman" pitchFamily="18" charset="0"/>
              </a:rPr>
              <a:t>	    or 	          (D + 1) (3D – 1)2 = 0</a:t>
            </a:r>
          </a:p>
          <a:p>
            <a:endParaRPr lang="en-US" sz="2400" i="1" dirty="0" smtClean="0">
              <a:latin typeface="Times New Roman" pitchFamily="18" charset="0"/>
            </a:endParaRPr>
          </a:p>
          <a:p>
            <a:endParaRPr lang="en-US" sz="2400" i="1" dirty="0" smtClean="0">
              <a:latin typeface="Times New Roman" pitchFamily="18" charset="0"/>
            </a:endParaRPr>
          </a:p>
          <a:p>
            <a:endParaRPr lang="en-US" sz="2400" i="1" dirty="0" smtClean="0">
              <a:latin typeface="Times New Roman" pitchFamily="18" charset="0"/>
            </a:endParaRPr>
          </a:p>
          <a:p>
            <a:endParaRPr lang="en-US" sz="2400" i="1" dirty="0" smtClean="0">
              <a:latin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</a:rPr>
              <a:t>Complete Solution is</a:t>
            </a:r>
            <a:r>
              <a:rPr lang="en-US" sz="2400" i="1" dirty="0" smtClean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</a:rPr>
            </a:br>
            <a:r>
              <a:rPr lang="es-ES" sz="2400" dirty="0" smtClean="0">
                <a:latin typeface="Times New Roman" pitchFamily="18" charset="0"/>
              </a:rPr>
              <a:t> </a:t>
            </a:r>
            <a:r>
              <a:rPr lang="es-ES" dirty="0" smtClean="0">
                <a:latin typeface="Times New Roman" pitchFamily="18" charset="0"/>
              </a:rPr>
              <a:t/>
            </a:r>
            <a:br>
              <a:rPr lang="es-ES" dirty="0" smtClean="0">
                <a:latin typeface="Times New Roman" pitchFamily="18" charset="0"/>
              </a:rPr>
            </a:br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4652963" y="3887788"/>
          <a:ext cx="1447800" cy="679450"/>
        </p:xfrm>
        <a:graphic>
          <a:graphicData uri="http://schemas.openxmlformats.org/presentationml/2006/ole">
            <p:oleObj spid="_x0000_s86022" name="Equation" r:id="rId4" imgW="838080" imgH="393480" progId="Equation.3">
              <p:embed/>
            </p:oleObj>
          </a:graphicData>
        </a:graphic>
      </p:graphicFrame>
      <p:sp>
        <p:nvSpPr>
          <p:cNvPr id="86023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6024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1 3</a:t>
            </a:r>
            <a:b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</a:b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6025" name="Object 9"/>
          <p:cNvGraphicFramePr>
            <a:graphicFrameLocks noChangeAspect="1"/>
          </p:cNvGraphicFramePr>
          <p:nvPr/>
        </p:nvGraphicFramePr>
        <p:xfrm>
          <a:off x="3505200" y="4541183"/>
          <a:ext cx="3581400" cy="869017"/>
        </p:xfrm>
        <a:graphic>
          <a:graphicData uri="http://schemas.openxmlformats.org/presentationml/2006/ole">
            <p:oleObj spid="_x0000_s86025" name="Equation" r:id="rId5" imgW="1726920" imgH="4190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6592492</TotalTime>
  <Words>678</Words>
  <Application>Microsoft Office PowerPoint</Application>
  <PresentationFormat>Custom</PresentationFormat>
  <Paragraphs>227</Paragraphs>
  <Slides>23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Office Theme</vt:lpstr>
      <vt:lpstr>Equation</vt:lpstr>
      <vt:lpstr>   Engineering Mathematics-I (BMAT-1111)    </vt:lpstr>
      <vt:lpstr>Topic Discussed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246</cp:revision>
  <dcterms:created xsi:type="dcterms:W3CDTF">2020-11-12T04:35:12Z</dcterms:created>
  <dcterms:modified xsi:type="dcterms:W3CDTF">2023-07-28T10:51:00Z</dcterms:modified>
</cp:coreProperties>
</file>