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286" r:id="rId2"/>
    <p:sldId id="283" r:id="rId3"/>
    <p:sldId id="284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7" r:id="rId22"/>
    <p:sldId id="278" r:id="rId23"/>
    <p:sldId id="280" r:id="rId24"/>
    <p:sldId id="285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2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95" algn="l" defTabSz="9142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27" algn="l" defTabSz="9142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9142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89" algn="l" defTabSz="9142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9142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5DF80F-6ED5-4147-B6BE-06DBF8283277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F6220-8703-4AF7-91D4-53577BE18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95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27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89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5AE3E6-94AA-477A-AC9F-1D392FE9452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B72BA0-CA1E-474E-85E8-41FB9A3BB9F8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EA4849-56FF-4248-82FC-690A3F2EEDEE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E8DCF9-176D-459C-BC3C-FCBBA760608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956815-E9E8-4170-9E3E-0D3FF80A2282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2D674E-FE22-4915-8DE6-FE93B1AB0A90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673633-36F3-49B3-BF8F-CAB8CBAE46D2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6467D8-8AAD-4A21-8C33-B6BA1AE59FBD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AFE546-0B0B-469E-8CE6-BFBE51B64AEB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4A897C-25EC-4E83-95D7-83868AAD120E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CE3201-369B-46B9-900E-5CD6D95B8EDA}" type="slidenum">
              <a:rPr lang="en-US"/>
              <a:pPr/>
              <a:t>24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E92469-FDD3-4828-8001-40F733C0F9F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85A140-E87E-4241-B8EC-EBBEF9E67FF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23F846-7F1D-43A7-93EF-C45DA3FD64A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DEDC01-4D5A-4370-9DFC-99A68F428824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68D3F5-89D4-4A38-B1AC-6F4E815BC38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E67C22-A27F-433C-8AE8-4269EF7E136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97E34F-9125-4D5B-B603-4020F0E264D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50839F-BF87-4C18-B58D-7569C792B57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6181-13FD-4318-9A58-6EC1903B428B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1293-42BF-41AA-83F6-0DE9311D3F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6181-13FD-4318-9A58-6EC1903B428B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1293-42BF-41AA-83F6-0DE9311D3F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6181-13FD-4318-9A58-6EC1903B428B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1293-42BF-41AA-83F6-0DE9311D3F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6181-13FD-4318-9A58-6EC1903B428B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1293-42BF-41AA-83F6-0DE9311D3F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6181-13FD-4318-9A58-6EC1903B428B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1293-42BF-41AA-83F6-0DE9311D3F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6181-13FD-4318-9A58-6EC1903B428B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1293-42BF-41AA-83F6-0DE9311D3F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6181-13FD-4318-9A58-6EC1903B428B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1293-42BF-41AA-83F6-0DE9311D3F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6181-13FD-4318-9A58-6EC1903B428B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1293-42BF-41AA-83F6-0DE9311D3F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6181-13FD-4318-9A58-6EC1903B428B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1293-42BF-41AA-83F6-0DE9311D3F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6181-13FD-4318-9A58-6EC1903B428B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1293-42BF-41AA-83F6-0DE9311D3F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6181-13FD-4318-9A58-6EC1903B428B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1293-42BF-41AA-83F6-0DE9311D3F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A6181-13FD-4318-9A58-6EC1903B428B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F1293-42BF-41AA-83F6-0DE9311D3F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6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3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1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6" y="6392865"/>
            <a:ext cx="4018557" cy="365125"/>
          </a:xfrm>
          <a:prstGeom prst="rect">
            <a:avLst/>
          </a:prstGeom>
        </p:spPr>
        <p:txBody>
          <a:bodyPr vert="horz" lIns="91426" tIns="45714" rIns="91426" bIns="45714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26" tIns="45714" rIns="91426" bIns="45714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26" tIns="45714" rIns="91426" bIns="45714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7818" y="277417"/>
            <a:ext cx="7528983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Synchronization Examples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Solaris</a:t>
            </a:r>
          </a:p>
          <a:p>
            <a:endParaRPr lang="en-US" dirty="0" smtClean="0"/>
          </a:p>
          <a:p>
            <a:r>
              <a:rPr lang="en-US" dirty="0" smtClean="0"/>
              <a:t>Windows XP</a:t>
            </a:r>
          </a:p>
          <a:p>
            <a:endParaRPr lang="en-US" dirty="0" smtClean="0"/>
          </a:p>
          <a:p>
            <a:r>
              <a:rPr lang="en-US" dirty="0" smtClean="0"/>
              <a:t>Linux</a:t>
            </a:r>
          </a:p>
          <a:p>
            <a:endParaRPr lang="en-US" dirty="0" smtClean="0"/>
          </a:p>
          <a:p>
            <a:r>
              <a:rPr lang="en-US" dirty="0" err="1" smtClean="0"/>
              <a:t>Pthreads</a:t>
            </a: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1250" y="277417"/>
            <a:ext cx="757555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Solaris Synchronization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806451" y="1233488"/>
            <a:ext cx="7679267" cy="4530329"/>
          </a:xfrm>
        </p:spPr>
        <p:txBody>
          <a:bodyPr>
            <a:normAutofit/>
          </a:bodyPr>
          <a:lstStyle/>
          <a:p>
            <a:r>
              <a:rPr lang="en-US" dirty="0" smtClean="0"/>
              <a:t>Implements a variety of locks to support multitasking, multithreading (including real-time threads), and multiprocessing</a:t>
            </a:r>
          </a:p>
          <a:p>
            <a:r>
              <a:rPr lang="en-US" dirty="0" smtClean="0"/>
              <a:t>Priority-inheritance per-turnstile gives the running thread the highest of the priorities of the threads in its turnstile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82677" y="277417"/>
            <a:ext cx="760412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Windows XP Synchronization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8"/>
            <a:ext cx="7613650" cy="4530329"/>
          </a:xfrm>
        </p:spPr>
        <p:txBody>
          <a:bodyPr>
            <a:normAutofit/>
          </a:bodyPr>
          <a:lstStyle/>
          <a:p>
            <a:r>
              <a:rPr lang="en-US" dirty="0" smtClean="0"/>
              <a:t>Uses interrupt masks to protect access to global resources on uniprocessor systems</a:t>
            </a:r>
          </a:p>
          <a:p>
            <a:endParaRPr lang="en-US" dirty="0" smtClean="0"/>
          </a:p>
          <a:p>
            <a:r>
              <a:rPr lang="en-US" dirty="0" smtClean="0"/>
              <a:t>Uses spinlocks on multiprocessor systems</a:t>
            </a:r>
          </a:p>
          <a:p>
            <a:pPr lvl="1"/>
            <a:r>
              <a:rPr lang="en-US" dirty="0" smtClean="0"/>
              <a:t>Spin locking-thread will never be preempted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999068" y="277417"/>
            <a:ext cx="7687733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Linux Synchronization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806451" y="1233488"/>
            <a:ext cx="7679267" cy="4530329"/>
          </a:xfrm>
        </p:spPr>
        <p:txBody>
          <a:bodyPr>
            <a:normAutofit fontScale="85000" lnSpcReduction="20000"/>
          </a:bodyPr>
          <a:lstStyle/>
          <a:p>
            <a:r>
              <a:rPr lang="en-US" smtClean="0"/>
              <a:t>Linux:</a:t>
            </a:r>
          </a:p>
          <a:p>
            <a:pPr lvl="1"/>
            <a:r>
              <a:rPr lang="en-US" smtClean="0"/>
              <a:t>Prior to kernel Version 2.6, disables interrupts to implement short critical sections</a:t>
            </a:r>
          </a:p>
          <a:p>
            <a:pPr lvl="1"/>
            <a:r>
              <a:rPr lang="en-US" smtClean="0"/>
              <a:t>Version 2.6 and later, fully preemptive</a:t>
            </a:r>
          </a:p>
          <a:p>
            <a:endParaRPr lang="en-US" smtClean="0"/>
          </a:p>
          <a:p>
            <a:r>
              <a:rPr lang="en-US" smtClean="0"/>
              <a:t>Linux provides:</a:t>
            </a:r>
          </a:p>
          <a:p>
            <a:pPr lvl="1"/>
            <a:r>
              <a:rPr lang="en-US" smtClean="0"/>
              <a:t>semaphores</a:t>
            </a:r>
          </a:p>
          <a:p>
            <a:pPr lvl="1"/>
            <a:r>
              <a:rPr lang="en-US" smtClean="0"/>
              <a:t>spinlocks</a:t>
            </a:r>
          </a:p>
          <a:p>
            <a:pPr lvl="1"/>
            <a:r>
              <a:rPr lang="en-US" smtClean="0"/>
              <a:t>reader-writer versions of both</a:t>
            </a:r>
          </a:p>
          <a:p>
            <a:pPr lvl="1"/>
            <a:endParaRPr lang="en-US" smtClean="0"/>
          </a:p>
          <a:p>
            <a:r>
              <a:rPr lang="en-US" smtClean="0"/>
              <a:t>On single-cpu system, spinlocks replaced by enabling and disabling kernel preemption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Atomic Transactions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923926" y="2043113"/>
            <a:ext cx="7298267" cy="3963591"/>
          </a:xfrm>
        </p:spPr>
        <p:txBody>
          <a:bodyPr/>
          <a:lstStyle/>
          <a:p>
            <a:pPr>
              <a:buFont typeface="Monotype Sorts" charset="2"/>
              <a:buNone/>
            </a:pPr>
            <a:endParaRPr lang="en-US" sz="2000" b="1" dirty="0" smtClean="0"/>
          </a:p>
          <a:p>
            <a:r>
              <a:rPr lang="en-US" dirty="0" smtClean="0"/>
              <a:t>System Model</a:t>
            </a:r>
          </a:p>
          <a:p>
            <a:r>
              <a:rPr lang="en-US" dirty="0" smtClean="0"/>
              <a:t>Log-based Recovery</a:t>
            </a:r>
          </a:p>
          <a:p>
            <a:r>
              <a:rPr lang="en-US" dirty="0" smtClean="0"/>
              <a:t>Checkpoints</a:t>
            </a:r>
          </a:p>
          <a:p>
            <a:r>
              <a:rPr lang="en-US" dirty="0" smtClean="0"/>
              <a:t>Concurrent Atomic Transactions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System Model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650875" y="1843087"/>
            <a:ext cx="7442200" cy="462915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Assures that operations happen as a single logical unit of work, in its entirety, or not at all</a:t>
            </a:r>
          </a:p>
          <a:p>
            <a:r>
              <a:rPr lang="en-US" dirty="0" smtClean="0"/>
              <a:t>Related to field of database systems</a:t>
            </a:r>
          </a:p>
          <a:p>
            <a:r>
              <a:rPr lang="en-US" dirty="0" smtClean="0"/>
              <a:t>Challenge is assuring atomicity  despite computer system failures</a:t>
            </a:r>
          </a:p>
          <a:p>
            <a:r>
              <a:rPr lang="en-US" dirty="0" smtClean="0"/>
              <a:t>Transaction -collection of instructions or operations that performs single logical function</a:t>
            </a:r>
          </a:p>
          <a:p>
            <a:pPr lvl="1"/>
            <a:r>
              <a:rPr lang="en-US" dirty="0" smtClean="0"/>
              <a:t>Here we are concerned with changes to stable storage – disk</a:t>
            </a:r>
          </a:p>
          <a:p>
            <a:pPr lvl="1"/>
            <a:r>
              <a:rPr lang="en-US" dirty="0" smtClean="0"/>
              <a:t>Transaction is series of read and write operations</a:t>
            </a:r>
          </a:p>
          <a:p>
            <a:pPr lvl="1"/>
            <a:r>
              <a:rPr lang="en-US" dirty="0" smtClean="0"/>
              <a:t>Terminated by commit  (transaction successful) or abort (transaction failed) operation</a:t>
            </a:r>
          </a:p>
          <a:p>
            <a:pPr lvl="1"/>
            <a:r>
              <a:rPr lang="en-US" dirty="0" smtClean="0"/>
              <a:t>Aborted transaction must be rolled back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to undo any changes it performed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of Storage Media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754592" y="1985963"/>
            <a:ext cx="7848600" cy="307181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Volatile storage – information stored here does not survive system crashes</a:t>
            </a:r>
          </a:p>
          <a:p>
            <a:pPr lvl="1"/>
            <a:r>
              <a:rPr lang="en-US" dirty="0" smtClean="0"/>
              <a:t>Example:  main memory, cache</a:t>
            </a:r>
          </a:p>
          <a:p>
            <a:r>
              <a:rPr lang="en-US" dirty="0" smtClean="0"/>
              <a:t>Nonvolatile storage – Information usually survives crashes</a:t>
            </a:r>
          </a:p>
          <a:p>
            <a:pPr lvl="1"/>
            <a:r>
              <a:rPr lang="en-US" dirty="0" smtClean="0"/>
              <a:t>Example:  disk and tape</a:t>
            </a:r>
          </a:p>
          <a:p>
            <a:r>
              <a:rPr lang="en-US" dirty="0" smtClean="0"/>
              <a:t>Stable storage – Information never lost</a:t>
            </a:r>
          </a:p>
          <a:p>
            <a:pPr lvl="1"/>
            <a:r>
              <a:rPr lang="en-US" dirty="0" smtClean="0"/>
              <a:t>Not actually possible, so approximated via replication or RAID to devices with independent failure modes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739776" y="4872038"/>
            <a:ext cx="7953375" cy="1123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1" tIns="45716" rIns="91431" bIns="45716">
            <a:spAutoFit/>
          </a:bodyPr>
          <a:lstStyle/>
          <a:p>
            <a:pPr>
              <a:spcBef>
                <a:spcPct val="35000"/>
              </a:spcBef>
              <a:buClr>
                <a:srgbClr val="993300"/>
              </a:buClr>
              <a:buSzPct val="90000"/>
              <a:buFont typeface="Monotype Sorts" charset="2"/>
              <a:buNone/>
            </a:pPr>
            <a:r>
              <a:rPr kumimoji="1" lang="en-US" sz="2000" dirty="0">
                <a:latin typeface="Helvetica" charset="0"/>
              </a:rPr>
              <a:t>Goal is to assure transaction atomicity where failures cause loss of information on volatile storage</a:t>
            </a:r>
          </a:p>
          <a:p>
            <a:pPr>
              <a:spcBef>
                <a:spcPct val="50000"/>
              </a:spcBef>
            </a:pPr>
            <a:endParaRPr lang="en-US" dirty="0">
              <a:latin typeface="Helvetica" charset="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Log-Based Recovery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Record to stable storage information about all modifications by a transaction</a:t>
            </a:r>
          </a:p>
          <a:p>
            <a:r>
              <a:rPr lang="en-US" dirty="0" smtClean="0"/>
              <a:t>Most common is write ahead logging</a:t>
            </a:r>
            <a:endParaRPr lang="en-US" dirty="0" smtClean="0">
              <a:solidFill>
                <a:srgbClr val="3366FF"/>
              </a:solidFill>
            </a:endParaRPr>
          </a:p>
          <a:p>
            <a:pPr lvl="1"/>
            <a:r>
              <a:rPr lang="en-US" dirty="0" smtClean="0"/>
              <a:t>Log on stable storage, each log record describes single transaction write operation, including</a:t>
            </a:r>
          </a:p>
          <a:p>
            <a:pPr lvl="2"/>
            <a:r>
              <a:rPr lang="en-US" dirty="0" smtClean="0"/>
              <a:t>Transaction name</a:t>
            </a:r>
          </a:p>
          <a:p>
            <a:pPr lvl="2"/>
            <a:r>
              <a:rPr lang="en-US" dirty="0" smtClean="0"/>
              <a:t>Data item name</a:t>
            </a:r>
          </a:p>
          <a:p>
            <a:pPr lvl="2"/>
            <a:r>
              <a:rPr lang="en-US" dirty="0" smtClean="0"/>
              <a:t>Old value</a:t>
            </a:r>
          </a:p>
          <a:p>
            <a:pPr lvl="2"/>
            <a:r>
              <a:rPr lang="en-US" dirty="0" smtClean="0"/>
              <a:t>New value</a:t>
            </a:r>
          </a:p>
          <a:p>
            <a:pPr lvl="1"/>
            <a:r>
              <a:rPr lang="en-US" dirty="0" smtClean="0"/>
              <a:t>&lt;T</a:t>
            </a:r>
            <a:r>
              <a:rPr lang="en-US" baseline="-25000" dirty="0" smtClean="0"/>
              <a:t>i</a:t>
            </a:r>
            <a:r>
              <a:rPr lang="en-US" dirty="0" smtClean="0"/>
              <a:t> starts&gt; written to log when transaction T</a:t>
            </a:r>
            <a:r>
              <a:rPr lang="en-US" baseline="-25000" dirty="0" smtClean="0"/>
              <a:t>i</a:t>
            </a:r>
            <a:r>
              <a:rPr lang="en-US" dirty="0" smtClean="0"/>
              <a:t> starts</a:t>
            </a:r>
          </a:p>
          <a:p>
            <a:pPr lvl="1"/>
            <a:r>
              <a:rPr lang="en-US" dirty="0" smtClean="0"/>
              <a:t>&lt;T</a:t>
            </a:r>
            <a:r>
              <a:rPr lang="en-US" baseline="-25000" dirty="0" smtClean="0"/>
              <a:t>i </a:t>
            </a:r>
            <a:r>
              <a:rPr lang="en-US" dirty="0" smtClean="0"/>
              <a:t>commits&gt; written when T</a:t>
            </a:r>
            <a:r>
              <a:rPr lang="en-US" baseline="-25000" dirty="0" smtClean="0"/>
              <a:t>i</a:t>
            </a:r>
            <a:r>
              <a:rPr lang="en-US" dirty="0" smtClean="0"/>
              <a:t> commits</a:t>
            </a:r>
          </a:p>
          <a:p>
            <a:r>
              <a:rPr lang="en-US" sz="2000" dirty="0" smtClean="0"/>
              <a:t>Log entry must reach stable storage before operation on data occurs</a:t>
            </a:r>
          </a:p>
          <a:p>
            <a:pPr lvl="2"/>
            <a:endParaRPr lang="en-US" sz="2000" dirty="0" smtClean="0"/>
          </a:p>
          <a:p>
            <a:pPr lvl="2"/>
            <a:endParaRPr lang="en-US" sz="2000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Concurrent Transactions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equivalent to serial execution – serializability</a:t>
            </a:r>
            <a:endParaRPr lang="en-US" dirty="0" smtClean="0">
              <a:solidFill>
                <a:srgbClr val="3366FF"/>
              </a:solidFill>
            </a:endParaRPr>
          </a:p>
          <a:p>
            <a:r>
              <a:rPr lang="en-US" dirty="0" smtClean="0"/>
              <a:t>Could perform all transactions in critical section</a:t>
            </a:r>
          </a:p>
          <a:p>
            <a:pPr lvl="1"/>
            <a:r>
              <a:rPr lang="en-US" dirty="0" smtClean="0"/>
              <a:t>Inefficient, too restrictive</a:t>
            </a:r>
          </a:p>
          <a:p>
            <a:r>
              <a:rPr lang="en-US" dirty="0" smtClean="0"/>
              <a:t>Concurrent control algorithms provide serializability</a:t>
            </a:r>
          </a:p>
          <a:p>
            <a:pPr>
              <a:buFont typeface="Monotype Sorts" charset="2"/>
              <a:buNone/>
            </a:pP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Serializability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two data items A and B</a:t>
            </a:r>
          </a:p>
          <a:p>
            <a:r>
              <a:rPr lang="en-US" dirty="0" smtClean="0"/>
              <a:t>Consider Transactions T</a:t>
            </a:r>
            <a:r>
              <a:rPr lang="en-US" baseline="-25000" dirty="0" smtClean="0"/>
              <a:t>0 </a:t>
            </a:r>
            <a:r>
              <a:rPr lang="en-US" dirty="0" smtClean="0"/>
              <a:t>and T</a:t>
            </a:r>
            <a:r>
              <a:rPr lang="en-US" baseline="-25000" dirty="0" smtClean="0"/>
              <a:t>1</a:t>
            </a:r>
          </a:p>
          <a:p>
            <a:r>
              <a:rPr lang="en-US" dirty="0" smtClean="0"/>
              <a:t>Execute T</a:t>
            </a:r>
            <a:r>
              <a:rPr lang="en-US" baseline="-25000" dirty="0" smtClean="0"/>
              <a:t>0</a:t>
            </a:r>
            <a:r>
              <a:rPr lang="en-US" dirty="0" smtClean="0"/>
              <a:t>, T</a:t>
            </a:r>
            <a:r>
              <a:rPr lang="en-US" baseline="-25000" dirty="0" smtClean="0"/>
              <a:t>1</a:t>
            </a:r>
            <a:r>
              <a:rPr lang="en-US" dirty="0" smtClean="0"/>
              <a:t> atomically</a:t>
            </a:r>
          </a:p>
          <a:p>
            <a:r>
              <a:rPr lang="en-US" dirty="0" smtClean="0"/>
              <a:t>Execution sequence called schedule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/>
              <a:t>Atomically executed transaction order called serial schedule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/>
              <a:t>For N transactions, there are N! valid serial schedules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/>
              <a:t> </a:t>
            </a:r>
            <a:r>
              <a:rPr lang="en-US" sz="4800" dirty="0" smtClean="0"/>
              <a:t>Topic 10</a:t>
            </a:r>
            <a:r>
              <a:rPr lang="en-US" sz="4800" baseline="30000" dirty="0" smtClean="0"/>
              <a:t>th</a:t>
            </a:r>
            <a:r>
              <a:rPr lang="en-US" sz="4800" dirty="0" smtClean="0"/>
              <a:t> : Operating-System </a:t>
            </a:r>
            <a:r>
              <a:rPr lang="en-US" sz="4800" dirty="0" smtClean="0"/>
              <a:t>Structures</a:t>
            </a:r>
            <a:endParaRPr lang="en-US" sz="48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6"/>
            <a:ext cx="7854950" cy="2414588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sz="18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Nonserial Schedule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allows overlapped execute</a:t>
            </a:r>
          </a:p>
          <a:p>
            <a:pPr lvl="1"/>
            <a:r>
              <a:rPr lang="en-US" dirty="0" smtClean="0"/>
              <a:t>Resulting execution not necessarily incorrect</a:t>
            </a:r>
          </a:p>
          <a:p>
            <a:r>
              <a:rPr lang="en-US" dirty="0" smtClean="0"/>
              <a:t>Consider schedule S, operations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j</a:t>
            </a:r>
            <a:endParaRPr lang="en-US" baseline="-25000" dirty="0" smtClean="0"/>
          </a:p>
          <a:p>
            <a:pPr lvl="1"/>
            <a:r>
              <a:rPr lang="en-US" dirty="0" smtClean="0"/>
              <a:t>Conflict if access same data item, with at least one write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j</a:t>
            </a:r>
            <a:r>
              <a:rPr lang="en-US" dirty="0" smtClean="0"/>
              <a:t> consecutive and operations of different transactions &amp;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j</a:t>
            </a:r>
            <a:r>
              <a:rPr lang="en-US" dirty="0" smtClean="0"/>
              <a:t> don’t conflict</a:t>
            </a:r>
          </a:p>
          <a:p>
            <a:pPr lvl="1"/>
            <a:r>
              <a:rPr lang="en-US" dirty="0" smtClean="0"/>
              <a:t>Then S’ with swapped order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i</a:t>
            </a:r>
            <a:r>
              <a:rPr lang="en-US" baseline="-25000" dirty="0" smtClean="0"/>
              <a:t> </a:t>
            </a:r>
            <a:r>
              <a:rPr lang="en-US" dirty="0" smtClean="0"/>
              <a:t>equivalent to S</a:t>
            </a:r>
          </a:p>
          <a:p>
            <a:r>
              <a:rPr lang="en-US" dirty="0" smtClean="0"/>
              <a:t>If S can become S’ via swapping </a:t>
            </a:r>
            <a:r>
              <a:rPr lang="en-US" dirty="0" err="1" smtClean="0"/>
              <a:t>nonconflicting</a:t>
            </a:r>
            <a:r>
              <a:rPr lang="en-US" dirty="0" smtClean="0"/>
              <a:t> operations</a:t>
            </a:r>
          </a:p>
          <a:p>
            <a:pPr lvl="1"/>
            <a:r>
              <a:rPr lang="en-US" dirty="0" smtClean="0"/>
              <a:t>S is conflict serializability</a:t>
            </a:r>
            <a:endParaRPr lang="en-US" dirty="0" smtClean="0">
              <a:solidFill>
                <a:srgbClr val="3366FF"/>
              </a:solidFill>
            </a:endParaRPr>
          </a:p>
          <a:p>
            <a:pPr lvl="2"/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Locking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sz="2800" dirty="0" smtClean="0"/>
              <a:t>Protocol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Ensure serializability by associating lock with each data item</a:t>
            </a:r>
          </a:p>
          <a:p>
            <a:pPr lvl="1"/>
            <a:r>
              <a:rPr lang="en-US" dirty="0" smtClean="0"/>
              <a:t>Follow locking protocol for access control</a:t>
            </a:r>
          </a:p>
          <a:p>
            <a:r>
              <a:rPr lang="en-US" dirty="0" smtClean="0"/>
              <a:t>Locks</a:t>
            </a:r>
          </a:p>
          <a:p>
            <a:pPr lvl="1"/>
            <a:r>
              <a:rPr lang="en-US" dirty="0" smtClean="0"/>
              <a:t>Shared - T</a:t>
            </a:r>
            <a:r>
              <a:rPr lang="en-US" baseline="-25000" dirty="0" smtClean="0"/>
              <a:t>i</a:t>
            </a:r>
            <a:r>
              <a:rPr lang="en-US" dirty="0" smtClean="0"/>
              <a:t> has shared-mode lock (S) on item Q, T</a:t>
            </a:r>
            <a:r>
              <a:rPr lang="en-US" baseline="-25000" dirty="0" smtClean="0"/>
              <a:t>i</a:t>
            </a:r>
            <a:r>
              <a:rPr lang="en-US" dirty="0" smtClean="0"/>
              <a:t> can read Q but not write Q</a:t>
            </a:r>
          </a:p>
          <a:p>
            <a:pPr lvl="1"/>
            <a:r>
              <a:rPr lang="en-US" dirty="0" smtClean="0"/>
              <a:t>Exclusive- Ti has exclusive-mode lock (X) on Q, T</a:t>
            </a:r>
            <a:r>
              <a:rPr lang="en-US" baseline="-25000" dirty="0" smtClean="0"/>
              <a:t>i</a:t>
            </a:r>
            <a:r>
              <a:rPr lang="en-US" dirty="0" smtClean="0"/>
              <a:t> can read and write Q</a:t>
            </a:r>
          </a:p>
          <a:p>
            <a:r>
              <a:rPr lang="en-US" dirty="0" smtClean="0"/>
              <a:t>Require every transaction on item Q acquire appropriate lock</a:t>
            </a:r>
          </a:p>
          <a:p>
            <a:r>
              <a:rPr lang="en-US" dirty="0" smtClean="0"/>
              <a:t>If lock already held, new request may have to wait</a:t>
            </a:r>
          </a:p>
          <a:p>
            <a:pPr lvl="1"/>
            <a:r>
              <a:rPr lang="en-US" dirty="0" smtClean="0"/>
              <a:t>Similar to readers-writers algorithm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Two-phase Locking Protocol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 ensures conflict serializability</a:t>
            </a:r>
          </a:p>
          <a:p>
            <a:r>
              <a:rPr lang="en-US" dirty="0" smtClean="0"/>
              <a:t>Each transaction issues lock and unlock requests in two phases</a:t>
            </a:r>
          </a:p>
          <a:p>
            <a:pPr lvl="1"/>
            <a:r>
              <a:rPr lang="en-US" dirty="0" smtClean="0"/>
              <a:t>Growing – obtaining locks</a:t>
            </a:r>
          </a:p>
          <a:p>
            <a:pPr lvl="1"/>
            <a:r>
              <a:rPr lang="en-US" dirty="0" smtClean="0"/>
              <a:t>Shrinking – releasing locks</a:t>
            </a:r>
          </a:p>
          <a:p>
            <a:r>
              <a:rPr lang="en-US" dirty="0" smtClean="0"/>
              <a:t>Does not prevent deadlock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Operating System Design and Implementation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Operating System Structure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Virtual Machines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Operating System Debugging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Operating System Generation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System Boot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06450" y="882726"/>
            <a:ext cx="7880350" cy="5762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Topics To </a:t>
            </a:r>
            <a:r>
              <a:rPr lang="en-US" smtClean="0"/>
              <a:t>Be Next </a:t>
            </a:r>
            <a:r>
              <a:rPr lang="en-US" dirty="0" smtClean="0"/>
              <a:t>Covered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SzPct val="85000"/>
            </a:pPr>
            <a:r>
              <a:rPr lang="en-US" dirty="0" smtClean="0"/>
              <a:t>The Deadlock Problem</a:t>
            </a:r>
          </a:p>
          <a:p>
            <a:pPr>
              <a:buSzPct val="85000"/>
            </a:pPr>
            <a:r>
              <a:rPr lang="en-US" dirty="0" smtClean="0"/>
              <a:t>System Model</a:t>
            </a:r>
          </a:p>
          <a:p>
            <a:pPr>
              <a:buSzPct val="85000"/>
            </a:pPr>
            <a:r>
              <a:rPr lang="en-US" dirty="0" smtClean="0"/>
              <a:t>Deadlock Characterization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Silberschatz</a:t>
            </a:r>
            <a:r>
              <a:rPr lang="en-US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dirty="0" smtClean="0"/>
              <a:t> </a:t>
            </a:r>
            <a:r>
              <a:rPr lang="en-US" dirty="0" err="1" smtClean="0"/>
              <a:t>Dhamdhere</a:t>
            </a:r>
            <a:r>
              <a:rPr lang="en-US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Semaphores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Classic Problems of Synchronization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Monitors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Synchronization Examples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Atomic Transactions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Semaphore Implementation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806452" y="2043404"/>
            <a:ext cx="7750175" cy="421277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Must guarantee that no two processes can execute wait() and signal() on the same semaphore at the same time</a:t>
            </a:r>
          </a:p>
          <a:p>
            <a:endParaRPr lang="en-US" dirty="0" smtClean="0"/>
          </a:p>
          <a:p>
            <a:r>
              <a:rPr lang="en-US" dirty="0" smtClean="0"/>
              <a:t>Thus, implementation becomes the critical section problem where the wait and signal code are placed in the critical section</a:t>
            </a:r>
          </a:p>
          <a:p>
            <a:pPr lvl="1"/>
            <a:r>
              <a:rPr lang="en-US" dirty="0" smtClean="0"/>
              <a:t>Could now have busy waiting in critical section implementation</a:t>
            </a:r>
          </a:p>
          <a:p>
            <a:pPr lvl="2"/>
            <a:r>
              <a:rPr lang="en-US" dirty="0" smtClean="0"/>
              <a:t>But implementation code is short</a:t>
            </a:r>
          </a:p>
          <a:p>
            <a:pPr lvl="2"/>
            <a:r>
              <a:rPr lang="en-US" dirty="0" smtClean="0"/>
              <a:t>Little busy waiting if critical section rarely occupied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Note that applications may spend lots of time in critical sections and therefore this is not a good solution</a:t>
            </a:r>
          </a:p>
          <a:p>
            <a:pPr>
              <a:buFont typeface="Monotype Sorts" charset="2"/>
              <a:buNone/>
            </a:pPr>
            <a:r>
              <a:rPr lang="en-US" dirty="0" smtClean="0"/>
              <a:t> </a:t>
            </a:r>
          </a:p>
          <a:p>
            <a:pPr lvl="1">
              <a:buFont typeface="Monotype Sorts" charset="2"/>
              <a:buNone/>
            </a:pP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76275" y="276225"/>
            <a:ext cx="8077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Semaphore Implementation </a:t>
            </a:r>
            <a:br>
              <a:rPr lang="en-US" sz="2800" dirty="0" smtClean="0"/>
            </a:br>
            <a:r>
              <a:rPr lang="en-US" sz="2800" dirty="0" smtClean="0"/>
              <a:t>with no Busy waiting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844550" y="1425178"/>
            <a:ext cx="7507817" cy="470058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With each semaphore there is an associated waiting queue</a:t>
            </a:r>
          </a:p>
          <a:p>
            <a:r>
              <a:rPr lang="en-US" dirty="0" smtClean="0"/>
              <a:t>Each entry in a waiting queue has two data items:</a:t>
            </a:r>
          </a:p>
          <a:p>
            <a:pPr lvl="1"/>
            <a:r>
              <a:rPr lang="en-US" dirty="0" smtClean="0"/>
              <a:t> value (of type integer)</a:t>
            </a:r>
          </a:p>
          <a:p>
            <a:pPr lvl="1"/>
            <a:r>
              <a:rPr lang="en-US" dirty="0" smtClean="0"/>
              <a:t> pointer to next record in the list</a:t>
            </a:r>
          </a:p>
          <a:p>
            <a:pPr lvl="1">
              <a:buFont typeface="Monotype Sorts" charset="2"/>
              <a:buNone/>
            </a:pPr>
            <a:endParaRPr lang="en-US" dirty="0" smtClean="0"/>
          </a:p>
          <a:p>
            <a:r>
              <a:rPr lang="en-US" dirty="0" smtClean="0"/>
              <a:t>Two operations:</a:t>
            </a:r>
          </a:p>
          <a:p>
            <a:pPr lvl="1"/>
            <a:r>
              <a:rPr lang="en-US" dirty="0" smtClean="0"/>
              <a:t> block-place the process invoking the operation on the appropriate waiting queue</a:t>
            </a:r>
          </a:p>
          <a:p>
            <a:pPr lvl="1"/>
            <a:r>
              <a:rPr lang="en-US" dirty="0" smtClean="0"/>
              <a:t>wakeup -remove one of processes in the waiting queue and place it in the ready queue</a:t>
            </a:r>
          </a:p>
          <a:p>
            <a:pPr>
              <a:buFont typeface="Monotype Sorts" charset="2"/>
              <a:buNone/>
            </a:pPr>
            <a:r>
              <a:rPr lang="en-US" dirty="0" smtClean="0">
                <a:solidFill>
                  <a:srgbClr val="0000FF"/>
                </a:solidFill>
              </a:rPr>
              <a:t>                        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70492" y="277417"/>
            <a:ext cx="7716308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Deadlock and Starvation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8"/>
            <a:ext cx="7613650" cy="466725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tabLst>
                <a:tab pos="1885698" algn="ctr"/>
                <a:tab pos="4570343" algn="ctr"/>
              </a:tabLst>
            </a:pPr>
            <a:r>
              <a:rPr lang="en-US" dirty="0" smtClean="0"/>
              <a:t>Deadlock -two or more processes are waiting indefinitely for an event that can be caused by only one of the waiting processes</a:t>
            </a:r>
          </a:p>
          <a:p>
            <a:pPr>
              <a:lnSpc>
                <a:spcPct val="90000"/>
              </a:lnSpc>
              <a:tabLst>
                <a:tab pos="1885698" algn="ctr"/>
                <a:tab pos="4570343" algn="ctr"/>
              </a:tabLst>
            </a:pPr>
            <a:r>
              <a:rPr lang="en-US" dirty="0" smtClean="0"/>
              <a:t>Let S and Q be two semaphores initialized to 1</a:t>
            </a:r>
          </a:p>
          <a:p>
            <a:pPr>
              <a:lnSpc>
                <a:spcPct val="90000"/>
              </a:lnSpc>
              <a:buNone/>
              <a:tabLst>
                <a:tab pos="1885698" algn="ctr"/>
                <a:tab pos="4570343" algn="ctr"/>
              </a:tabLst>
            </a:pPr>
            <a:r>
              <a:rPr lang="en-US" i="1" dirty="0" smtClean="0"/>
              <a:t>		        </a:t>
            </a:r>
            <a:r>
              <a:rPr lang="en-US" i="1" dirty="0" smtClean="0">
                <a:solidFill>
                  <a:srgbClr val="0000FF"/>
                </a:solidFill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</a:rPr>
              <a:t>0</a:t>
            </a:r>
            <a:r>
              <a:rPr lang="en-US" dirty="0" smtClean="0">
                <a:solidFill>
                  <a:srgbClr val="0000FF"/>
                </a:solidFill>
              </a:rPr>
              <a:t>	                            </a:t>
            </a:r>
            <a:r>
              <a:rPr lang="en-US" i="1" dirty="0" smtClean="0">
                <a:solidFill>
                  <a:srgbClr val="0000FF"/>
                </a:solidFill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</a:p>
          <a:p>
            <a:pPr>
              <a:lnSpc>
                <a:spcPct val="90000"/>
              </a:lnSpc>
              <a:buNone/>
              <a:tabLst>
                <a:tab pos="1885698" algn="ctr"/>
                <a:tab pos="4570343" algn="ctr"/>
              </a:tabLst>
            </a:pPr>
            <a:r>
              <a:rPr lang="en-US" dirty="0" smtClean="0">
                <a:solidFill>
                  <a:srgbClr val="0000FF"/>
                </a:solidFill>
              </a:rPr>
              <a:t>		     </a:t>
            </a:r>
            <a:r>
              <a:rPr lang="en-US" sz="1600" dirty="0" smtClean="0">
                <a:solidFill>
                  <a:srgbClr val="0000FF"/>
                </a:solidFill>
              </a:rPr>
              <a:t>wait (S); 	                                   wait (Q);</a:t>
            </a:r>
          </a:p>
          <a:p>
            <a:pPr>
              <a:lnSpc>
                <a:spcPct val="90000"/>
              </a:lnSpc>
              <a:buNone/>
              <a:tabLst>
                <a:tab pos="1885698" algn="ctr"/>
                <a:tab pos="4570343" algn="ctr"/>
              </a:tabLst>
            </a:pPr>
            <a:r>
              <a:rPr lang="en-US" sz="1600" dirty="0" smtClean="0">
                <a:solidFill>
                  <a:srgbClr val="0000FF"/>
                </a:solidFill>
              </a:rPr>
              <a:t>		    wait (Q); 	                                   wait (S);</a:t>
            </a:r>
          </a:p>
          <a:p>
            <a:pPr>
              <a:lnSpc>
                <a:spcPct val="90000"/>
              </a:lnSpc>
              <a:buNone/>
              <a:tabLst>
                <a:tab pos="1885698" algn="ctr"/>
                <a:tab pos="4570343" algn="ctr"/>
              </a:tabLst>
            </a:pPr>
            <a:r>
              <a:rPr lang="en-US" sz="1600" dirty="0" smtClean="0">
                <a:solidFill>
                  <a:srgbClr val="0000FF"/>
                </a:solidFill>
              </a:rPr>
              <a:t>		. 		.</a:t>
            </a:r>
          </a:p>
          <a:p>
            <a:pPr>
              <a:lnSpc>
                <a:spcPct val="90000"/>
              </a:lnSpc>
              <a:buNone/>
              <a:tabLst>
                <a:tab pos="1885698" algn="ctr"/>
                <a:tab pos="4570343" algn="ctr"/>
              </a:tabLst>
            </a:pPr>
            <a:r>
              <a:rPr lang="en-US" sz="1600" dirty="0" smtClean="0">
                <a:solidFill>
                  <a:srgbClr val="0000FF"/>
                </a:solidFill>
              </a:rPr>
              <a:t>		. 		.</a:t>
            </a:r>
          </a:p>
          <a:p>
            <a:pPr>
              <a:lnSpc>
                <a:spcPct val="90000"/>
              </a:lnSpc>
              <a:buNone/>
              <a:tabLst>
                <a:tab pos="1885698" algn="ctr"/>
                <a:tab pos="4570343" algn="ctr"/>
              </a:tabLst>
            </a:pPr>
            <a:r>
              <a:rPr lang="en-US" sz="1600" dirty="0" smtClean="0">
                <a:solidFill>
                  <a:srgbClr val="0000FF"/>
                </a:solidFill>
              </a:rPr>
              <a:t>		. 		.</a:t>
            </a:r>
          </a:p>
          <a:p>
            <a:pPr>
              <a:lnSpc>
                <a:spcPct val="90000"/>
              </a:lnSpc>
              <a:buNone/>
              <a:tabLst>
                <a:tab pos="1885698" algn="ctr"/>
                <a:tab pos="4570343" algn="ctr"/>
              </a:tabLst>
            </a:pPr>
            <a:r>
              <a:rPr lang="en-US" sz="1600" dirty="0" smtClean="0">
                <a:solidFill>
                  <a:srgbClr val="0000FF"/>
                </a:solidFill>
              </a:rPr>
              <a:t>		     signal (S); 	                                  signal (Q);</a:t>
            </a:r>
          </a:p>
          <a:p>
            <a:pPr>
              <a:lnSpc>
                <a:spcPct val="90000"/>
              </a:lnSpc>
              <a:buNone/>
              <a:tabLst>
                <a:tab pos="1885698" algn="ctr"/>
                <a:tab pos="4570343" algn="ctr"/>
              </a:tabLst>
            </a:pPr>
            <a:r>
              <a:rPr lang="en-US" sz="1600" dirty="0" smtClean="0">
                <a:solidFill>
                  <a:srgbClr val="0000FF"/>
                </a:solidFill>
              </a:rPr>
              <a:t>		     signal (Q); 	                                  signal (S);</a:t>
            </a:r>
          </a:p>
          <a:p>
            <a:pPr>
              <a:lnSpc>
                <a:spcPct val="90000"/>
              </a:lnSpc>
              <a:tabLst>
                <a:tab pos="1885698" algn="ctr"/>
                <a:tab pos="4570343" algn="ctr"/>
              </a:tabLst>
            </a:pPr>
            <a:r>
              <a:rPr lang="en-US" dirty="0" smtClean="0"/>
              <a:t>Starvation -indefinite blocking  </a:t>
            </a:r>
          </a:p>
          <a:p>
            <a:pPr lvl="1">
              <a:lnSpc>
                <a:spcPct val="90000"/>
              </a:lnSpc>
              <a:tabLst>
                <a:tab pos="1885698" algn="ctr"/>
                <a:tab pos="4570343" algn="ctr"/>
              </a:tabLst>
            </a:pPr>
            <a:r>
              <a:rPr lang="en-US" dirty="0" smtClean="0"/>
              <a:t>A process may never be removed from the semaphore queue in which it is suspended</a:t>
            </a:r>
          </a:p>
          <a:p>
            <a:pPr>
              <a:lnSpc>
                <a:spcPct val="90000"/>
              </a:lnSpc>
              <a:tabLst>
                <a:tab pos="1885698" algn="ctr"/>
                <a:tab pos="4570343" algn="ctr"/>
              </a:tabLst>
            </a:pPr>
            <a:r>
              <a:rPr lang="en-US" dirty="0" smtClean="0"/>
              <a:t>Priority Inversion -Scheduling problem when lower-priority process holds a lock needed by higher-priority process</a:t>
            </a:r>
          </a:p>
          <a:p>
            <a:pPr lvl="1">
              <a:lnSpc>
                <a:spcPct val="90000"/>
              </a:lnSpc>
              <a:tabLst>
                <a:tab pos="1885698" algn="ctr"/>
                <a:tab pos="4570343" algn="ctr"/>
              </a:tabLst>
            </a:pPr>
            <a:r>
              <a:rPr lang="en-US" dirty="0" smtClean="0"/>
              <a:t>Solved via priority – inheritance protocol </a:t>
            </a:r>
            <a:endParaRPr lang="en-US" b="1" dirty="0" smtClean="0">
              <a:solidFill>
                <a:srgbClr val="3366FF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8077200" cy="1548882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Classical Problems of Synchronization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Classical problems used to test newly-proposed synchronization schemes</a:t>
            </a:r>
          </a:p>
          <a:p>
            <a:endParaRPr lang="en-US" smtClean="0"/>
          </a:p>
          <a:p>
            <a:pPr lvl="1"/>
            <a:r>
              <a:rPr lang="en-US" smtClean="0"/>
              <a:t>Bounded-Buffer Problem</a:t>
            </a:r>
          </a:p>
          <a:p>
            <a:endParaRPr lang="en-US" smtClean="0"/>
          </a:p>
          <a:p>
            <a:pPr lvl="1"/>
            <a:r>
              <a:rPr lang="en-US" smtClean="0"/>
              <a:t>Readers and Writers Problem</a:t>
            </a:r>
          </a:p>
          <a:p>
            <a:endParaRPr lang="en-US" smtClean="0"/>
          </a:p>
          <a:p>
            <a:pPr lvl="1"/>
            <a:r>
              <a:rPr lang="en-US" smtClean="0"/>
              <a:t>Dining-Philosophers Problem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20777" y="277417"/>
            <a:ext cx="756602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Readers-Writers Problem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827618" y="1279923"/>
            <a:ext cx="7664450" cy="475892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data set is shared among a number of concurrent processes</a:t>
            </a:r>
          </a:p>
          <a:p>
            <a:pPr lvl="1"/>
            <a:r>
              <a:rPr lang="en-US" dirty="0" smtClean="0"/>
              <a:t>Readers – only read the data set; they do </a:t>
            </a:r>
            <a:r>
              <a:rPr lang="en-US" b="1" dirty="0" smtClean="0"/>
              <a:t>not </a:t>
            </a:r>
            <a:r>
              <a:rPr lang="en-US" dirty="0" smtClean="0"/>
              <a:t>perform any updates</a:t>
            </a:r>
          </a:p>
          <a:p>
            <a:pPr lvl="1"/>
            <a:r>
              <a:rPr lang="en-US" dirty="0" smtClean="0"/>
              <a:t>Writers   – can both read and write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Problem – allow multiple readers to read at the same time</a:t>
            </a:r>
          </a:p>
          <a:p>
            <a:pPr lvl="1"/>
            <a:r>
              <a:rPr lang="en-US" dirty="0" smtClean="0"/>
              <a:t>Only one single writer can access the shared data at the same time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Several variations of how readers and writers are treated – all involve priorities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Readers-Writers Problem Variations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smtClean="0"/>
              <a:t>First </a:t>
            </a:r>
            <a:r>
              <a:rPr lang="en-US" smtClean="0"/>
              <a:t>variation – no reader kept waiting unless writer has permission to use shared object</a:t>
            </a:r>
          </a:p>
          <a:p>
            <a:endParaRPr lang="en-US" smtClean="0"/>
          </a:p>
          <a:p>
            <a:r>
              <a:rPr lang="en-US" i="1" smtClean="0"/>
              <a:t>Second </a:t>
            </a:r>
            <a:r>
              <a:rPr lang="en-US" smtClean="0"/>
              <a:t>variation – once writer is ready, it performs write asap</a:t>
            </a:r>
          </a:p>
          <a:p>
            <a:endParaRPr lang="en-US" smtClean="0"/>
          </a:p>
          <a:p>
            <a:r>
              <a:rPr lang="en-US" smtClean="0"/>
              <a:t>Both may have starvation leading to even more variations</a:t>
            </a:r>
          </a:p>
          <a:p>
            <a:endParaRPr lang="en-US" smtClean="0"/>
          </a:p>
          <a:p>
            <a:r>
              <a:rPr lang="en-US" smtClean="0"/>
              <a:t>Problem is solved on some systems by kernel providing reader-writer locks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42</TotalTime>
  <Words>1111</Words>
  <Application>Microsoft Office PowerPoint</Application>
  <PresentationFormat>On-screen Show (4:3)</PresentationFormat>
  <Paragraphs>228</Paragraphs>
  <Slides>25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   Operating System/ BTCS-2401    </vt:lpstr>
      <vt:lpstr> Topic 10th : Operating-System Structures</vt:lpstr>
      <vt:lpstr>Topics To Be Covered</vt:lpstr>
      <vt:lpstr>Semaphore Implementation</vt:lpstr>
      <vt:lpstr>Semaphore Implementation  with no Busy waiting </vt:lpstr>
      <vt:lpstr>Deadlock and Starvation</vt:lpstr>
      <vt:lpstr>Classical Problems of Synchronization</vt:lpstr>
      <vt:lpstr>Readers-Writers Problem</vt:lpstr>
      <vt:lpstr>Readers-Writers Problem Variations</vt:lpstr>
      <vt:lpstr>Synchronization Examples</vt:lpstr>
      <vt:lpstr>Solaris Synchronization</vt:lpstr>
      <vt:lpstr>Windows XP Synchronization</vt:lpstr>
      <vt:lpstr>Linux Synchronization</vt:lpstr>
      <vt:lpstr>Atomic Transactions</vt:lpstr>
      <vt:lpstr>System Model</vt:lpstr>
      <vt:lpstr>Types of Storage Media</vt:lpstr>
      <vt:lpstr>Log-Based Recovery</vt:lpstr>
      <vt:lpstr>Concurrent Transactions</vt:lpstr>
      <vt:lpstr>Serializability</vt:lpstr>
      <vt:lpstr>Nonserial Schedule</vt:lpstr>
      <vt:lpstr>Locking Protocol</vt:lpstr>
      <vt:lpstr>Two-phase Locking Protocol</vt:lpstr>
      <vt:lpstr>Summary</vt:lpstr>
      <vt:lpstr>Topics To Be Next Covered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SYSTEM(CS-202)</dc:title>
  <dc:creator>hp</dc:creator>
  <cp:lastModifiedBy>Admin</cp:lastModifiedBy>
  <cp:revision>7</cp:revision>
  <dcterms:created xsi:type="dcterms:W3CDTF">2013-01-03T09:59:41Z</dcterms:created>
  <dcterms:modified xsi:type="dcterms:W3CDTF">2023-06-19T10:53:48Z</dcterms:modified>
</cp:coreProperties>
</file>