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82" r:id="rId3"/>
    <p:sldId id="346" r:id="rId4"/>
    <p:sldId id="347" r:id="rId5"/>
    <p:sldId id="34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541"/>
    <p:restoredTop sz="94729"/>
  </p:normalViewPr>
  <p:slideViewPr>
    <p:cSldViewPr>
      <p:cViewPr>
        <p:scale>
          <a:sx n="72" d="100"/>
          <a:sy n="72" d="100"/>
        </p:scale>
        <p:origin x="-552" y="-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E0460-E654-42CE-A030-2BB41F91300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93022-06E1-473B-909F-B1570F971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0356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762000"/>
            <a:ext cx="10513168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Engineering Mathematics I</a:t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BMAT 1111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xmlns="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75000" y="6365229"/>
            <a:ext cx="41148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xmlns="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64FE491C-50AE-C347-9BEA-9FF9A5452B72}"/>
              </a:ext>
            </a:extLst>
          </p:cNvPr>
          <p:cNvSpPr/>
          <p:nvPr/>
        </p:nvSpPr>
        <p:spPr>
          <a:xfrm>
            <a:off x="-1295400" y="6330244"/>
            <a:ext cx="85852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2000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</a:t>
            </a:r>
            <a:r>
              <a:rPr lang="en-GB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400" b="1" cap="none" spc="0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7289800" y="4038600"/>
            <a:ext cx="4626154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</a:t>
            </a:r>
            <a:r>
              <a:rPr lang="en-IN" sz="4000" dirty="0" err="1" smtClean="0"/>
              <a:t>Sachin</a:t>
            </a:r>
            <a:r>
              <a:rPr lang="en-IN" sz="4000" dirty="0" smtClean="0"/>
              <a:t> </a:t>
            </a:r>
            <a:r>
              <a:rPr lang="en-IN" sz="4000" smtClean="0"/>
              <a:t>Syan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990600" y="2590800"/>
            <a:ext cx="4626154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 Tech (CSE)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2nd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1800" dirty="0" smtClean="0"/>
              <a:t>For what values of </a:t>
            </a:r>
            <a:r>
              <a:rPr lang="en-IN" sz="1800" dirty="0" smtClean="0">
                <a:sym typeface="Symbol"/>
              </a:rPr>
              <a:t> and , the system of equations:</a:t>
            </a:r>
            <a:br>
              <a:rPr lang="en-IN" sz="1800" dirty="0" smtClean="0">
                <a:sym typeface="Symbol"/>
              </a:rPr>
            </a:br>
            <a:r>
              <a:rPr lang="en-IN" sz="1800" dirty="0" smtClean="0">
                <a:sym typeface="Symbol"/>
              </a:rPr>
              <a:t> x + y + z = 6 , x + 2y + 3z = 10 , x + 2y + z =  has (</a:t>
            </a:r>
            <a:r>
              <a:rPr lang="en-IN" sz="1800" dirty="0" err="1" smtClean="0">
                <a:sym typeface="Symbol"/>
              </a:rPr>
              <a:t>i</a:t>
            </a:r>
            <a:r>
              <a:rPr lang="en-IN" sz="1800" dirty="0" smtClean="0">
                <a:sym typeface="Symbol"/>
              </a:rPr>
              <a:t>) no solution (ii) a unique solution,</a:t>
            </a:r>
            <a:br>
              <a:rPr lang="en-IN" sz="1800" dirty="0" smtClean="0">
                <a:sym typeface="Symbol"/>
              </a:rPr>
            </a:br>
            <a:r>
              <a:rPr lang="en-IN" sz="1800" dirty="0" smtClean="0">
                <a:sym typeface="Symbol"/>
              </a:rPr>
              <a:t> and (iii) an infinite number of solutions.</a:t>
            </a:r>
            <a:endParaRPr lang="en-IN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sz="2000" dirty="0" smtClean="0"/>
              <a:t>The matrix form of the given system is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Therefore, the augmented matrix is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If</a:t>
            </a:r>
          </a:p>
          <a:p>
            <a:pPr>
              <a:buNone/>
            </a:pPr>
            <a:r>
              <a:rPr lang="en-US" sz="2000" dirty="0" smtClean="0"/>
              <a:t>Hence, the given system of equations is consistent. Since </a:t>
            </a:r>
            <a:r>
              <a:rPr lang="en-US" sz="2000" dirty="0" smtClean="0">
                <a:sym typeface="Symbol"/>
              </a:rPr>
              <a:t>(A)</a:t>
            </a:r>
            <a:r>
              <a:rPr lang="en-US" sz="2000" dirty="0" smtClean="0"/>
              <a:t>  is equal to the number of unknowns, therefore, the given system of equation possesses a unique solution for any value for  </a:t>
            </a:r>
            <a:r>
              <a:rPr lang="en-US" sz="2000" dirty="0" smtClean="0">
                <a:sym typeface="Symbol"/>
              </a:rPr>
              <a:t> .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If                                                                                                         Therefore, the given system of equations is inconsistent and so has no </a:t>
            </a:r>
          </a:p>
          <a:p>
            <a:pPr>
              <a:buNone/>
            </a:pPr>
            <a:r>
              <a:rPr lang="en-US" sz="2000" dirty="0" smtClean="0"/>
              <a:t>solution.</a:t>
            </a:r>
          </a:p>
          <a:p>
            <a:pPr>
              <a:buNone/>
            </a:pPr>
            <a:r>
              <a:rPr lang="en-US" sz="2000" dirty="0" smtClean="0"/>
              <a:t>If </a:t>
            </a:r>
          </a:p>
          <a:p>
            <a:pPr>
              <a:buNone/>
            </a:pPr>
            <a:r>
              <a:rPr lang="en-US" sz="1800" dirty="0" smtClean="0"/>
              <a:t>Thus, the given system of equation is consistent. Further, </a:t>
            </a:r>
            <a:r>
              <a:rPr lang="en-US" sz="1800" dirty="0" smtClean="0">
                <a:sym typeface="Symbol"/>
              </a:rPr>
              <a:t>(A) </a:t>
            </a:r>
            <a:r>
              <a:rPr lang="en-US" sz="1800" dirty="0" smtClean="0"/>
              <a:t>is less than the number of unknowns, therefore, in this case the given system of equations possesses an infinite number of solutions.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 </a:t>
            </a:r>
            <a:endParaRPr lang="en-IN" sz="2000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38600" y="1600200"/>
            <a:ext cx="2438400" cy="627707"/>
          </a:xfrm>
          <a:prstGeom prst="rect">
            <a:avLst/>
          </a:prstGeom>
          <a:noFill/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90600" y="2438400"/>
            <a:ext cx="6330462" cy="685800"/>
          </a:xfrm>
          <a:prstGeom prst="rect">
            <a:avLst/>
          </a:prstGeom>
          <a:noFill/>
        </p:spPr>
      </p:pic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95600" y="3200400"/>
            <a:ext cx="3200400" cy="679269"/>
          </a:xfrm>
          <a:prstGeom prst="rect">
            <a:avLst/>
          </a:prstGeom>
          <a:noFill/>
        </p:spPr>
      </p:pic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14400" y="3886200"/>
            <a:ext cx="3627120" cy="304800"/>
          </a:xfrm>
          <a:prstGeom prst="rect">
            <a:avLst/>
          </a:prstGeom>
          <a:noFill/>
        </p:spPr>
      </p:pic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8200" y="4495800"/>
            <a:ext cx="4785360" cy="304800"/>
          </a:xfrm>
          <a:prstGeom prst="rect">
            <a:avLst/>
          </a:prstGeom>
          <a:noFill/>
        </p:spPr>
      </p:pic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83" name="Picture 11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90600" y="4961343"/>
            <a:ext cx="5105400" cy="37265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2128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563562"/>
          </a:xfrm>
        </p:spPr>
        <p:txBody>
          <a:bodyPr>
            <a:normAutofit/>
          </a:bodyPr>
          <a:lstStyle/>
          <a:p>
            <a:r>
              <a:rPr lang="en-US" sz="2400" dirty="0" smtClean="0"/>
              <a:t>Homogeneous Linear Equations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90601"/>
            <a:ext cx="10972800" cy="513556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/>
              <a:t>Consider the following system of n homogeneous equations in n unknowns x1, x2, …………., </a:t>
            </a:r>
            <a:r>
              <a:rPr lang="en-US" sz="2000" dirty="0" err="1" smtClean="0"/>
              <a:t>xn</a:t>
            </a:r>
            <a:r>
              <a:rPr lang="en-US" sz="2000" dirty="0" smtClean="0"/>
              <a:t>:</a:t>
            </a:r>
          </a:p>
          <a:p>
            <a:pPr>
              <a:buNone/>
            </a:pPr>
            <a:r>
              <a:rPr lang="en-US" sz="2000" dirty="0" smtClean="0"/>
              <a:t>a</a:t>
            </a:r>
            <a:r>
              <a:rPr lang="en-US" sz="2000" baseline="-25000" dirty="0" smtClean="0"/>
              <a:t>11</a:t>
            </a:r>
            <a:r>
              <a:rPr lang="en-US" sz="2000" dirty="0" smtClean="0"/>
              <a:t>x</a:t>
            </a:r>
            <a:r>
              <a:rPr lang="en-US" sz="2000" baseline="-25000" dirty="0" smtClean="0"/>
              <a:t>1 </a:t>
            </a:r>
            <a:r>
              <a:rPr lang="en-US" sz="2000" dirty="0" smtClean="0"/>
              <a:t>+ a</a:t>
            </a:r>
            <a:r>
              <a:rPr lang="en-US" sz="2000" baseline="-25000" dirty="0" smtClean="0"/>
              <a:t>12</a:t>
            </a:r>
            <a:r>
              <a:rPr lang="en-US" sz="2000" dirty="0" smtClean="0"/>
              <a:t>x</a:t>
            </a:r>
            <a:r>
              <a:rPr lang="en-US" sz="2000" baseline="-25000" dirty="0" smtClean="0"/>
              <a:t>2 </a:t>
            </a:r>
            <a:r>
              <a:rPr lang="en-US" sz="2000" dirty="0" smtClean="0"/>
              <a:t>+ ---------------- + a</a:t>
            </a:r>
            <a:r>
              <a:rPr lang="en-US" sz="2000" baseline="-25000" dirty="0" smtClean="0"/>
              <a:t>1n</a:t>
            </a:r>
            <a:r>
              <a:rPr lang="en-US" sz="2000" dirty="0" smtClean="0"/>
              <a:t>x </a:t>
            </a:r>
            <a:r>
              <a:rPr lang="en-US" sz="2000" baseline="-25000" dirty="0" smtClean="0"/>
              <a:t>n</a:t>
            </a:r>
            <a:r>
              <a:rPr lang="en-US" sz="2000" dirty="0" smtClean="0"/>
              <a:t>= 0</a:t>
            </a:r>
          </a:p>
          <a:p>
            <a:pPr>
              <a:buNone/>
            </a:pPr>
            <a:r>
              <a:rPr lang="en-US" sz="2000" dirty="0" smtClean="0"/>
              <a:t>a</a:t>
            </a:r>
            <a:r>
              <a:rPr lang="en-US" sz="2000" baseline="-25000" dirty="0" smtClean="0"/>
              <a:t>21</a:t>
            </a:r>
            <a:r>
              <a:rPr lang="en-US" sz="2000" dirty="0" smtClean="0"/>
              <a:t>x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 + a</a:t>
            </a:r>
            <a:r>
              <a:rPr lang="en-US" sz="2000" baseline="-25000" dirty="0" smtClean="0"/>
              <a:t>22</a:t>
            </a:r>
            <a:r>
              <a:rPr lang="en-US" sz="2000" dirty="0" smtClean="0"/>
              <a:t>x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+ ---------------- + a</a:t>
            </a:r>
            <a:r>
              <a:rPr lang="en-US" sz="2000" baseline="-25000" dirty="0" smtClean="0"/>
              <a:t>2n</a:t>
            </a:r>
            <a:r>
              <a:rPr lang="en-US" sz="2000" dirty="0" smtClean="0"/>
              <a:t>x</a:t>
            </a:r>
            <a:r>
              <a:rPr lang="en-US" sz="2000" baseline="-25000" dirty="0" smtClean="0"/>
              <a:t>n</a:t>
            </a:r>
            <a:r>
              <a:rPr lang="en-US" sz="2000" dirty="0" smtClean="0"/>
              <a:t> = 0</a:t>
            </a:r>
          </a:p>
          <a:p>
            <a:pPr>
              <a:buNone/>
            </a:pPr>
            <a:r>
              <a:rPr lang="en-US" sz="2000" dirty="0" smtClean="0"/>
              <a:t>-----------------------------------------------------</a:t>
            </a:r>
          </a:p>
          <a:p>
            <a:pPr>
              <a:buNone/>
            </a:pPr>
            <a:r>
              <a:rPr lang="en-US" sz="2000" dirty="0" smtClean="0"/>
              <a:t>-----------------------------------------------------</a:t>
            </a:r>
          </a:p>
          <a:p>
            <a:pPr>
              <a:buNone/>
            </a:pPr>
            <a:r>
              <a:rPr lang="en-US" sz="2000" dirty="0" smtClean="0"/>
              <a:t>a</a:t>
            </a:r>
            <a:r>
              <a:rPr lang="en-US" sz="2000" baseline="-25000" dirty="0" smtClean="0"/>
              <a:t>m1</a:t>
            </a:r>
            <a:r>
              <a:rPr lang="en-US" sz="2000" dirty="0" smtClean="0"/>
              <a:t>x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 + a</a:t>
            </a:r>
            <a:r>
              <a:rPr lang="en-US" sz="2000" baseline="-25000" dirty="0" smtClean="0"/>
              <a:t>m2</a:t>
            </a:r>
            <a:r>
              <a:rPr lang="en-US" sz="2000" dirty="0" smtClean="0"/>
              <a:t>x 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+ --------------+ </a:t>
            </a:r>
            <a:r>
              <a:rPr lang="en-US" sz="2000" dirty="0" err="1" smtClean="0"/>
              <a:t>a</a:t>
            </a:r>
            <a:r>
              <a:rPr lang="en-US" sz="2000" baseline="-25000" dirty="0" err="1" smtClean="0"/>
              <a:t>mn</a:t>
            </a:r>
            <a:r>
              <a:rPr lang="en-US" sz="2000" dirty="0" err="1" smtClean="0"/>
              <a:t>x</a:t>
            </a:r>
            <a:r>
              <a:rPr lang="en-US" sz="2000" baseline="-25000" dirty="0" err="1" smtClean="0"/>
              <a:t>n</a:t>
            </a:r>
            <a:r>
              <a:rPr lang="en-US" sz="2000" dirty="0" smtClean="0"/>
              <a:t>= 0</a:t>
            </a:r>
          </a:p>
          <a:p>
            <a:pPr>
              <a:buNone/>
            </a:pPr>
            <a:r>
              <a:rPr lang="en-US" sz="2000" dirty="0" smtClean="0"/>
              <a:t>The matrix form of this System is AX = 0. Where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X = 0 is a solution of the given system of equations. This solution is called trivial solution of the given system. If |A| </a:t>
            </a:r>
            <a:r>
              <a:rPr lang="en-US" sz="2000" dirty="0" smtClean="0">
                <a:sym typeface="Symbol"/>
              </a:rPr>
              <a:t> 0 then the system have only trivial solutions.</a:t>
            </a:r>
          </a:p>
          <a:p>
            <a:pPr>
              <a:buNone/>
            </a:pPr>
            <a:r>
              <a:rPr lang="en-US" sz="2000" dirty="0" smtClean="0">
                <a:sym typeface="Symbol"/>
              </a:rPr>
              <a:t> For the system AX = 0 to have a non trivial solution, it is necessary that |A| = 0.</a:t>
            </a: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 </a:t>
            </a:r>
            <a:endParaRPr lang="en-US" sz="2000" dirty="0"/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4999" y="2895600"/>
            <a:ext cx="3975101" cy="1066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92162"/>
          </a:xfrm>
        </p:spPr>
        <p:txBody>
          <a:bodyPr>
            <a:normAutofit/>
          </a:bodyPr>
          <a:lstStyle/>
          <a:p>
            <a:r>
              <a:rPr lang="en-US" sz="2000" dirty="0" smtClean="0"/>
              <a:t>Solve the equations: x + 3y + 2z = 0, 2x – y + 3z = 0, 3x – 5y + 4z = 0, x + 17y + 4z = 0.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066801"/>
            <a:ext cx="10972800" cy="505936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The given system of equations can be written in matrix form as AX = 0, where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>
                <a:sym typeface="Symbol"/>
              </a:rPr>
              <a:t>The system has an infinite number of non-trivial solutions given by x – 11y = 0,            -7x – z = o. x = 11k, y = k and z = -7k , k is any integer is the solution.</a:t>
            </a:r>
            <a:endParaRPr lang="en-US" sz="2400" dirty="0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2000" y="1676400"/>
            <a:ext cx="7155976" cy="1143000"/>
          </a:xfrm>
          <a:prstGeom prst="rect">
            <a:avLst/>
          </a:prstGeom>
          <a:noFill/>
        </p:spPr>
      </p:pic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14400" y="3048000"/>
            <a:ext cx="4558352" cy="914400"/>
          </a:xfrm>
          <a:prstGeom prst="rect">
            <a:avLst/>
          </a:prstGeom>
          <a:noFill/>
        </p:spPr>
      </p:pic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461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8200" y="4191000"/>
            <a:ext cx="3200400" cy="762000"/>
          </a:xfrm>
          <a:prstGeom prst="rect">
            <a:avLst/>
          </a:prstGeom>
          <a:noFill/>
        </p:spPr>
      </p:pic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463" name="Picture 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91000" y="4114800"/>
            <a:ext cx="3886200" cy="85649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IN" dirty="0" smtClean="0"/>
              <a:t>We discussed the system of a homogeneous linear equations and its solutions.</a:t>
            </a:r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542</TotalTime>
  <Words>399</Words>
  <Application>Microsoft Office PowerPoint</Application>
  <PresentationFormat>Custom</PresentationFormat>
  <Paragraphs>55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   Engineering Mathematics I BMAT 1111    </vt:lpstr>
      <vt:lpstr>For what values of  and , the system of equations:  x + y + z = 6 , x + 2y + 3z = 10 , x + 2y + z =  has (i) no solution (ii) a unique solution,  and (iii) an infinite number of solutions.</vt:lpstr>
      <vt:lpstr>Homogeneous Linear Equations</vt:lpstr>
      <vt:lpstr>Solve the equations: x + 3y + 2z = 0, 2x – y + 3z = 0, 3x – 5y + 4z = 0, x + 17y + 4z = 0.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FINANCIAL MANAGEMENT</dc:title>
  <dc:creator>DELL</dc:creator>
  <cp:lastModifiedBy>admin</cp:lastModifiedBy>
  <cp:revision>92</cp:revision>
  <dcterms:created xsi:type="dcterms:W3CDTF">2020-11-12T04:35:12Z</dcterms:created>
  <dcterms:modified xsi:type="dcterms:W3CDTF">2023-06-14T09:07:47Z</dcterms:modified>
</cp:coreProperties>
</file>