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2DC5B-2097-4F08-BC52-480F92423422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C0651-AB3D-4FA0-A6E6-6996AB50F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805F-AB11-4FAB-8F6C-7E8228F6069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9E2D-1604-4CB4-B4EE-2D94989A953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466B-797B-46E8-A2A3-A6C0610AF75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A4B4AE0-8256-4227-B875-ED906B50F0D6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E6D8314-2A78-4C89-A3AC-0BB8848FB0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B6A7-44B9-4905-942C-38A13F9E9CA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3991-F199-4E16-9CD2-6A9314EB8F1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5F77-7487-40D4-A33A-E7A71EBAB750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0B32-9938-436D-818B-8EEA1305DA46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9F6B-CBAD-4612-96CA-0F47D9686E87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58DA-6310-4C98-BFA2-D88125B1ECAE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B148-892F-4EFA-AD56-C8913F88041C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A2AF-1CE6-4B2E-B1D7-E15FF584B93B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A5495-0709-4802-A5B7-0FC13B30A654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8175"/>
          </a:xfrm>
        </p:spPr>
        <p:txBody>
          <a:bodyPr>
            <a:normAutofit fontScale="90000"/>
          </a:bodyPr>
          <a:lstStyle/>
          <a:p>
            <a:r>
              <a:rPr lang="en-US" sz="4000"/>
              <a:t>Wireless Technologies (Figure)</a:t>
            </a:r>
          </a:p>
        </p:txBody>
      </p:sp>
      <p:pic>
        <p:nvPicPr>
          <p:cNvPr id="46083" name="Picture 3" descr="The image “file:///C:/Documents%20and%20Settings/Owner/Desktop/HURE01SGB.gif” cannot be displayed, because it contains errors.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1066800"/>
            <a:ext cx="8686800" cy="5105400"/>
          </a:xfrm>
          <a:noFill/>
          <a:ln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0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88988"/>
          </a:xfrm>
        </p:spPr>
        <p:txBody>
          <a:bodyPr/>
          <a:lstStyle/>
          <a:p>
            <a:r>
              <a:rPr lang="en-US"/>
              <a:t>Evolution Paths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457200" y="5257800"/>
            <a:ext cx="8686800" cy="762000"/>
          </a:xfrm>
          <a:prstGeom prst="rightArrow">
            <a:avLst>
              <a:gd name="adj1" fmla="val 50000"/>
              <a:gd name="adj2" fmla="val 167647"/>
            </a:avLst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2743200" y="5867400"/>
            <a:ext cx="2438400" cy="4572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/>
              <a:t>2.5G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04800" y="5867400"/>
            <a:ext cx="2438400" cy="4572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/>
              <a:t>2G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019800" y="58674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3G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0" y="990600"/>
            <a:ext cx="9144000" cy="2057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0" y="3429000"/>
            <a:ext cx="9144000" cy="1676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381000" y="1295400"/>
            <a:ext cx="1676400" cy="6096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cdmaOne</a:t>
            </a:r>
          </a:p>
          <a:p>
            <a:pPr algn="ctr"/>
            <a:r>
              <a:rPr lang="en-US"/>
              <a:t>IS-95A	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381000" y="2133600"/>
            <a:ext cx="1828800" cy="6096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TDMA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2743200" y="1066800"/>
            <a:ext cx="1676400" cy="6096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cdmaOne</a:t>
            </a:r>
          </a:p>
          <a:p>
            <a:pPr algn="ctr"/>
            <a:r>
              <a:rPr lang="en-US"/>
              <a:t>IS-95B	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5029200" y="1295400"/>
            <a:ext cx="1828800" cy="6096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 Cdma2000 1X	</a:t>
            </a: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7239000" y="2209800"/>
            <a:ext cx="1828800" cy="6858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Cdma2000</a:t>
            </a:r>
          </a:p>
          <a:p>
            <a:pPr algn="ctr"/>
            <a:r>
              <a:rPr lang="en-US"/>
              <a:t>     1xEV-DV	</a:t>
            </a:r>
          </a:p>
          <a:p>
            <a:pPr algn="ctr"/>
            <a:endParaRPr lang="en-US"/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7239000" y="1295400"/>
            <a:ext cx="1828800" cy="6858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Cdma2000</a:t>
            </a:r>
          </a:p>
          <a:p>
            <a:pPr algn="ctr"/>
            <a:r>
              <a:rPr lang="en-US"/>
              <a:t>    1xEV-DO	</a:t>
            </a:r>
          </a:p>
          <a:p>
            <a:pPr algn="ctr"/>
            <a:endParaRPr lang="en-US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381000" y="4114800"/>
            <a:ext cx="1828800" cy="6096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GSM</a:t>
            </a:r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2971800" y="4267200"/>
            <a:ext cx="1828800" cy="6096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GPRS</a:t>
            </a:r>
          </a:p>
        </p:txBody>
      </p:sp>
      <p:sp>
        <p:nvSpPr>
          <p:cNvPr id="27685" name="Rectangle 37"/>
          <p:cNvSpPr>
            <a:spLocks noChangeArrowheads="1"/>
          </p:cNvSpPr>
          <p:nvPr/>
        </p:nvSpPr>
        <p:spPr bwMode="auto">
          <a:xfrm>
            <a:off x="5029200" y="3657600"/>
            <a:ext cx="1828800" cy="6096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EDGE</a:t>
            </a: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7239000" y="3733800"/>
            <a:ext cx="1828800" cy="6096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WCDMA</a:t>
            </a:r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 flipV="1">
            <a:off x="2057400" y="13716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96" name="Line 48"/>
          <p:cNvSpPr>
            <a:spLocks noChangeShapeType="1"/>
          </p:cNvSpPr>
          <p:nvPr/>
        </p:nvSpPr>
        <p:spPr bwMode="auto">
          <a:xfrm>
            <a:off x="4495800" y="12954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97" name="Line 49"/>
          <p:cNvSpPr>
            <a:spLocks noChangeShapeType="1"/>
          </p:cNvSpPr>
          <p:nvPr/>
        </p:nvSpPr>
        <p:spPr bwMode="auto">
          <a:xfrm>
            <a:off x="6934200" y="1600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98" name="Line 50"/>
          <p:cNvSpPr>
            <a:spLocks noChangeShapeType="1"/>
          </p:cNvSpPr>
          <p:nvPr/>
        </p:nvSpPr>
        <p:spPr bwMode="auto">
          <a:xfrm>
            <a:off x="6934200" y="1905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0" name="Line 52"/>
          <p:cNvSpPr>
            <a:spLocks noChangeShapeType="1"/>
          </p:cNvSpPr>
          <p:nvPr/>
        </p:nvSpPr>
        <p:spPr bwMode="auto">
          <a:xfrm flipV="1">
            <a:off x="6019800" y="190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1" name="Line 53"/>
          <p:cNvSpPr>
            <a:spLocks noChangeShapeType="1"/>
          </p:cNvSpPr>
          <p:nvPr/>
        </p:nvSpPr>
        <p:spPr bwMode="auto">
          <a:xfrm>
            <a:off x="2133600" y="1752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3" name="Line 55"/>
          <p:cNvSpPr>
            <a:spLocks noChangeShapeType="1"/>
          </p:cNvSpPr>
          <p:nvPr/>
        </p:nvSpPr>
        <p:spPr bwMode="auto">
          <a:xfrm>
            <a:off x="1219200" y="2743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4" name="Line 56"/>
          <p:cNvSpPr>
            <a:spLocks noChangeShapeType="1"/>
          </p:cNvSpPr>
          <p:nvPr/>
        </p:nvSpPr>
        <p:spPr bwMode="auto">
          <a:xfrm flipV="1">
            <a:off x="1600200" y="3733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6" name="Line 58"/>
          <p:cNvSpPr>
            <a:spLocks noChangeShapeType="1"/>
          </p:cNvSpPr>
          <p:nvPr/>
        </p:nvSpPr>
        <p:spPr bwMode="auto">
          <a:xfrm>
            <a:off x="1600200" y="37338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7" name="Line 59"/>
          <p:cNvSpPr>
            <a:spLocks noChangeShapeType="1"/>
          </p:cNvSpPr>
          <p:nvPr/>
        </p:nvSpPr>
        <p:spPr bwMode="auto">
          <a:xfrm>
            <a:off x="220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8" name="Line 60"/>
          <p:cNvSpPr>
            <a:spLocks noChangeShapeType="1"/>
          </p:cNvSpPr>
          <p:nvPr/>
        </p:nvSpPr>
        <p:spPr bwMode="auto">
          <a:xfrm>
            <a:off x="4800600" y="4648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09" name="Line 61"/>
          <p:cNvSpPr>
            <a:spLocks noChangeShapeType="1"/>
          </p:cNvSpPr>
          <p:nvPr/>
        </p:nvSpPr>
        <p:spPr bwMode="auto">
          <a:xfrm flipV="1">
            <a:off x="81534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10" name="Line 62"/>
          <p:cNvSpPr>
            <a:spLocks noChangeShapeType="1"/>
          </p:cNvSpPr>
          <p:nvPr/>
        </p:nvSpPr>
        <p:spPr bwMode="auto">
          <a:xfrm>
            <a:off x="4876800" y="4495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11" name="Line 63"/>
          <p:cNvSpPr>
            <a:spLocks noChangeShapeType="1"/>
          </p:cNvSpPr>
          <p:nvPr/>
        </p:nvSpPr>
        <p:spPr bwMode="auto">
          <a:xfrm flipV="1">
            <a:off x="60198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12" name="Line 64"/>
          <p:cNvSpPr>
            <a:spLocks noChangeShapeType="1"/>
          </p:cNvSpPr>
          <p:nvPr/>
        </p:nvSpPr>
        <p:spPr bwMode="auto">
          <a:xfrm flipH="1">
            <a:off x="2209800" y="2438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13" name="Line 65"/>
          <p:cNvSpPr>
            <a:spLocks noChangeShapeType="1"/>
          </p:cNvSpPr>
          <p:nvPr/>
        </p:nvSpPr>
        <p:spPr bwMode="auto">
          <a:xfrm>
            <a:off x="6934200" y="3962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14" name="Text Box 66"/>
          <p:cNvSpPr txBox="1">
            <a:spLocks noChangeArrowheads="1"/>
          </p:cNvSpPr>
          <p:nvPr/>
        </p:nvSpPr>
        <p:spPr bwMode="auto">
          <a:xfrm>
            <a:off x="2590800" y="51054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GSM Map Core Network</a:t>
            </a:r>
          </a:p>
        </p:txBody>
      </p:sp>
      <p:sp>
        <p:nvSpPr>
          <p:cNvPr id="27715" name="Text Box 67"/>
          <p:cNvSpPr txBox="1">
            <a:spLocks noChangeArrowheads="1"/>
          </p:cNvSpPr>
          <p:nvPr/>
        </p:nvSpPr>
        <p:spPr bwMode="auto">
          <a:xfrm>
            <a:off x="3200400" y="27432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IS-41 Core Network</a:t>
            </a:r>
          </a:p>
        </p:txBody>
      </p:sp>
      <p:pic>
        <p:nvPicPr>
          <p:cNvPr id="3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Topics to be covered in next lecture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wireless local loop (WLL)</a:t>
            </a:r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Introduction to 3G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to 3G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3810000"/>
            <a:ext cx="8001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400" b="1">
              <a:latin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</a:rPr>
              <a:t>1G: analog</a:t>
            </a:r>
          </a:p>
          <a:p>
            <a:r>
              <a:rPr lang="en-US" sz="2400">
                <a:latin typeface="Times New Roman" pitchFamily="18" charset="0"/>
              </a:rPr>
              <a:t>2G : 1st digital mobile telephony</a:t>
            </a:r>
          </a:p>
          <a:p>
            <a:r>
              <a:rPr lang="en-US" sz="2400">
                <a:latin typeface="Times New Roman" pitchFamily="18" charset="0"/>
              </a:rPr>
              <a:t>2.5G: transition from 2G to 3G</a:t>
            </a:r>
          </a:p>
          <a:p>
            <a:r>
              <a:rPr lang="en-US" sz="2400">
                <a:latin typeface="Times New Roman" pitchFamily="18" charset="0"/>
              </a:rPr>
              <a:t>3G standard: IMT 2000</a:t>
            </a:r>
          </a:p>
          <a:p>
            <a:pPr>
              <a:buFont typeface="Wingdings" pitchFamily="2" charset="2"/>
              <a:buNone/>
            </a:pPr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>
            <p:ph sz="half" idx="4294967295"/>
          </p:nvPr>
        </p:nvGraphicFramePr>
        <p:xfrm>
          <a:off x="914400" y="1295400"/>
          <a:ext cx="7696200" cy="2514600"/>
        </p:xfrm>
        <a:graphic>
          <a:graphicData uri="http://schemas.openxmlformats.org/presentationml/2006/ole">
            <p:oleObj spid="_x0000_s1026" name="Document" r:id="rId3" imgW="4062984" imgH="1840992" progId="Word.Document.8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3G- Advantages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latin typeface="Times New Roman" pitchFamily="18" charset="0"/>
              </a:rPr>
              <a:t>3G phones promise :- 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</a:rPr>
              <a:t>Improved digital voice communications 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</a:rPr>
              <a:t>Larger Bandwidth – Higher Data rate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</a:rPr>
              <a:t>Greater subscriber capacity 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</a:rPr>
              <a:t>Fast packet-based data services like e-mail, short message service (SMS), and Internet access at broadband speeds. 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</a:rPr>
              <a:t>Most carriers also expect consumers to want :-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location services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interactive gaming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streaming video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home monitoring and control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and who knows what else, while being fully mobile anywhere in the world.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Capabilities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Voice quality comparable to the public switched telephone network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144 Kbps- user in high-speed motor vehicles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384 Kbps- pedestrians standing or moving slowly over small areas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Up to 2 Mbps- fixed applications like office use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Symmetrical/asymmetrical data transmission rates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Support for both packet switched and circuit switched data services like Internet Protocol (IP) traffic and real time video</a:t>
            </a:r>
          </a:p>
          <a:p>
            <a:pPr>
              <a:lnSpc>
                <a:spcPct val="90000"/>
              </a:lnSpc>
            </a:pPr>
            <a:endParaRPr lang="en-US" sz="2800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CN">
                <a:latin typeface="Times New Roman" pitchFamily="18" charset="0"/>
                <a:ea typeface="宋体" pitchFamily="2" charset="-122"/>
              </a:rPr>
              <a:t>3G is also known as UMTS (Universal Mobile Telecommunication System)</a:t>
            </a:r>
          </a:p>
          <a:p>
            <a:pPr lvl="1"/>
            <a:r>
              <a:rPr lang="en-US" altLang="zh-CN">
                <a:latin typeface="Times New Roman" pitchFamily="18" charset="0"/>
                <a:ea typeface="宋体" pitchFamily="2" charset="-122"/>
              </a:rPr>
              <a:t>3GPP 3</a:t>
            </a:r>
            <a:r>
              <a:rPr lang="en-US" altLang="zh-CN" baseline="30000">
                <a:latin typeface="Times New Roman" pitchFamily="18" charset="0"/>
                <a:ea typeface="宋体" pitchFamily="2" charset="-122"/>
              </a:rPr>
              <a:t>rd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Generation Partnership Project.</a:t>
            </a:r>
          </a:p>
          <a:p>
            <a:pPr lvl="1"/>
            <a:r>
              <a:rPr lang="en-US" altLang="zh-CN">
                <a:latin typeface="Times New Roman" pitchFamily="18" charset="0"/>
                <a:ea typeface="宋体" pitchFamily="2" charset="-122"/>
              </a:rPr>
              <a:t>3GPP2 3</a:t>
            </a:r>
            <a:r>
              <a:rPr lang="en-US" altLang="zh-CN" baseline="30000">
                <a:latin typeface="Times New Roman" pitchFamily="18" charset="0"/>
                <a:ea typeface="宋体" pitchFamily="2" charset="-122"/>
              </a:rPr>
              <a:t>rd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Generation Partnership Project 2</a:t>
            </a:r>
          </a:p>
          <a:p>
            <a:pPr lvl="1"/>
            <a:r>
              <a:rPr lang="en-US" altLang="zh-CN">
                <a:latin typeface="Times New Roman" pitchFamily="18" charset="0"/>
                <a:ea typeface="宋体" pitchFamily="2" charset="-122"/>
              </a:rPr>
              <a:t>Internet Engineering Taskforce (IETF)</a:t>
            </a:r>
          </a:p>
          <a:p>
            <a:pPr lvl="1"/>
            <a:r>
              <a:rPr lang="en-US" altLang="zh-CN">
                <a:latin typeface="Times New Roman" pitchFamily="18" charset="0"/>
                <a:ea typeface="宋体" pitchFamily="2" charset="-122"/>
              </a:rPr>
              <a:t>ITU-IMT-2000 Standard (International Telecommunication Union- International Mobile Telecommunication)</a:t>
            </a:r>
            <a:endParaRPr lang="en-US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228600" y="3352800"/>
            <a:ext cx="1447800" cy="12954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IMT-DS</a:t>
            </a:r>
          </a:p>
          <a:p>
            <a:pPr algn="ctr" eaLnBrk="1" hangingPunct="1"/>
            <a:r>
              <a:rPr lang="en-US">
                <a:latin typeface="Arial" charset="0"/>
              </a:rPr>
              <a:t>UMTS-FDD</a:t>
            </a:r>
          </a:p>
          <a:p>
            <a:pPr algn="ctr" eaLnBrk="1" hangingPunct="1"/>
            <a:r>
              <a:rPr lang="en-US">
                <a:latin typeface="Arial" charset="0"/>
              </a:rPr>
              <a:t>(WCDMA)</a:t>
            </a:r>
          </a:p>
          <a:p>
            <a:pPr algn="ctr" eaLnBrk="1" hangingPunct="1"/>
            <a:r>
              <a:rPr lang="en-US">
                <a:latin typeface="Arial" charset="0"/>
              </a:rPr>
              <a:t>Direct spread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1981200" y="3352800"/>
            <a:ext cx="1524000" cy="12954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IMT-MC</a:t>
            </a:r>
          </a:p>
          <a:p>
            <a:pPr algn="ctr" eaLnBrk="1" hangingPunct="1"/>
            <a:r>
              <a:rPr lang="en-US">
                <a:latin typeface="Arial" charset="0"/>
              </a:rPr>
              <a:t>CDMA-2000</a:t>
            </a:r>
          </a:p>
          <a:p>
            <a:pPr algn="ctr" eaLnBrk="1" hangingPunct="1"/>
            <a:r>
              <a:rPr lang="en-US">
                <a:latin typeface="Arial" charset="0"/>
              </a:rPr>
              <a:t>(1x-EvDO/DV)</a:t>
            </a:r>
          </a:p>
          <a:p>
            <a:pPr algn="ctr" eaLnBrk="1" hangingPunct="1"/>
            <a:r>
              <a:rPr lang="en-US">
                <a:latin typeface="Arial" charset="0"/>
              </a:rPr>
              <a:t>Multi carrier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3733800" y="3352800"/>
            <a:ext cx="1447800" cy="12954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IMT-TC</a:t>
            </a:r>
          </a:p>
          <a:p>
            <a:pPr algn="ctr" eaLnBrk="1" hangingPunct="1"/>
            <a:r>
              <a:rPr lang="en-US">
                <a:latin typeface="Arial" charset="0"/>
              </a:rPr>
              <a:t>UMTS-TDD</a:t>
            </a:r>
          </a:p>
          <a:p>
            <a:pPr algn="ctr" eaLnBrk="1" hangingPunct="1"/>
            <a:r>
              <a:rPr lang="en-US">
                <a:latin typeface="Arial" charset="0"/>
              </a:rPr>
              <a:t>(TD-SCDMA)</a:t>
            </a:r>
          </a:p>
          <a:p>
            <a:pPr algn="ctr" eaLnBrk="1" hangingPunct="1"/>
            <a:r>
              <a:rPr lang="en-US">
                <a:latin typeface="Arial" charset="0"/>
              </a:rPr>
              <a:t>Time code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5791200" y="3352800"/>
            <a:ext cx="1447800" cy="12954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IMT-SC</a:t>
            </a:r>
          </a:p>
          <a:p>
            <a:pPr algn="ctr" eaLnBrk="1" hangingPunct="1"/>
            <a:r>
              <a:rPr lang="en-US">
                <a:latin typeface="Arial" charset="0"/>
              </a:rPr>
              <a:t>UWC-136</a:t>
            </a:r>
          </a:p>
          <a:p>
            <a:pPr algn="ctr" eaLnBrk="1" hangingPunct="1"/>
            <a:r>
              <a:rPr lang="en-US">
                <a:latin typeface="Arial" charset="0"/>
              </a:rPr>
              <a:t>(EDGE)</a:t>
            </a:r>
          </a:p>
          <a:p>
            <a:pPr algn="ctr" eaLnBrk="1" hangingPunct="1"/>
            <a:r>
              <a:rPr lang="en-US">
                <a:latin typeface="Arial" charset="0"/>
              </a:rPr>
              <a:t>Single carrier</a:t>
            </a:r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7543800" y="3352800"/>
            <a:ext cx="1295400" cy="12954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IMT-FT</a:t>
            </a:r>
          </a:p>
          <a:p>
            <a:pPr algn="ctr" eaLnBrk="1" hangingPunct="1"/>
            <a:r>
              <a:rPr lang="en-US">
                <a:latin typeface="Arial" charset="0"/>
              </a:rPr>
              <a:t>DECT</a:t>
            </a:r>
          </a:p>
          <a:p>
            <a:pPr algn="ctr" eaLnBrk="1" hangingPunct="1"/>
            <a:r>
              <a:rPr lang="en-US">
                <a:latin typeface="Arial" charset="0"/>
              </a:rPr>
              <a:t>Freq. time</a:t>
            </a:r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762000" y="5715000"/>
            <a:ext cx="7620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latin typeface="Arial" charset="0"/>
              </a:rPr>
              <a:t>CDMA                                   TDMA                                  FDMA</a:t>
            </a:r>
          </a:p>
        </p:txBody>
      </p:sp>
      <p:sp>
        <p:nvSpPr>
          <p:cNvPr id="9012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IMT-2000 Radio Interface</a:t>
            </a:r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 rot="10800000">
            <a:off x="3581400" y="1295400"/>
            <a:ext cx="1524000" cy="10668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4038600" y="1447800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latin typeface="Arial" charset="0"/>
              </a:rPr>
              <a:t>I M T</a:t>
            </a:r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 flipH="1" flipV="1">
            <a:off x="914400" y="47244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 flipV="1">
            <a:off x="1524000" y="4800600"/>
            <a:ext cx="685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 flipV="1">
            <a:off x="1905000" y="47244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 flipH="1" flipV="1">
            <a:off x="4419600" y="4724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 flipV="1">
            <a:off x="4953000" y="47244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 flipV="1">
            <a:off x="7696200" y="47244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 flipV="1">
            <a:off x="5410200" y="4724400"/>
            <a:ext cx="2286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0" name="Line 18"/>
          <p:cNvSpPr>
            <a:spLocks noChangeShapeType="1"/>
          </p:cNvSpPr>
          <p:nvPr/>
        </p:nvSpPr>
        <p:spPr bwMode="auto">
          <a:xfrm flipV="1">
            <a:off x="1447800" y="18288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1" name="Line 19"/>
          <p:cNvSpPr>
            <a:spLocks noChangeShapeType="1"/>
          </p:cNvSpPr>
          <p:nvPr/>
        </p:nvSpPr>
        <p:spPr bwMode="auto">
          <a:xfrm flipV="1">
            <a:off x="2743200" y="1981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2" name="Line 20"/>
          <p:cNvSpPr>
            <a:spLocks noChangeShapeType="1"/>
          </p:cNvSpPr>
          <p:nvPr/>
        </p:nvSpPr>
        <p:spPr bwMode="auto">
          <a:xfrm flipV="1">
            <a:off x="4114800" y="2209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3" name="Line 21"/>
          <p:cNvSpPr>
            <a:spLocks noChangeShapeType="1"/>
          </p:cNvSpPr>
          <p:nvPr/>
        </p:nvSpPr>
        <p:spPr bwMode="auto">
          <a:xfrm flipH="1" flipV="1">
            <a:off x="4724400" y="1981200"/>
            <a:ext cx="1447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4" name="Line 22"/>
          <p:cNvSpPr>
            <a:spLocks noChangeShapeType="1"/>
          </p:cNvSpPr>
          <p:nvPr/>
        </p:nvSpPr>
        <p:spPr bwMode="auto">
          <a:xfrm flipH="1" flipV="1">
            <a:off x="4876800" y="1752600"/>
            <a:ext cx="3048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5" name="Rectangle 23"/>
          <p:cNvSpPr>
            <a:spLocks noChangeArrowheads="1"/>
          </p:cNvSpPr>
          <p:nvPr/>
        </p:nvSpPr>
        <p:spPr bwMode="auto">
          <a:xfrm>
            <a:off x="304800" y="2209800"/>
            <a:ext cx="1600200" cy="3810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>
                <a:latin typeface="Arial" charset="0"/>
              </a:rPr>
              <a:t>Paired Spectrum</a:t>
            </a:r>
          </a:p>
        </p:txBody>
      </p:sp>
      <p:sp>
        <p:nvSpPr>
          <p:cNvPr id="90136" name="Rectangle 24"/>
          <p:cNvSpPr>
            <a:spLocks noChangeArrowheads="1"/>
          </p:cNvSpPr>
          <p:nvPr/>
        </p:nvSpPr>
        <p:spPr bwMode="auto">
          <a:xfrm>
            <a:off x="6781800" y="2133600"/>
            <a:ext cx="2133600" cy="4572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Unpaired Spectrum</a:t>
            </a:r>
          </a:p>
        </p:txBody>
      </p:sp>
      <p:pic>
        <p:nvPicPr>
          <p:cNvPr id="2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4375"/>
          </a:xfrm>
        </p:spPr>
        <p:txBody>
          <a:bodyPr/>
          <a:lstStyle/>
          <a:p>
            <a:r>
              <a:rPr lang="en-US" sz="4000"/>
              <a:t>IMT-2000 Frequency Bands</a:t>
            </a: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81000" y="1371600"/>
            <a:ext cx="502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1G + 2G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28600" y="18288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806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800600" y="19050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960 MHz</a:t>
            </a:r>
          </a:p>
        </p:txBody>
      </p:sp>
      <p:pic>
        <p:nvPicPr>
          <p:cNvPr id="9114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3865563"/>
            <a:ext cx="0" cy="0"/>
          </a:xfrm>
          <a:noFill/>
          <a:ln/>
        </p:spPr>
      </p:pic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304800" y="2286000"/>
            <a:ext cx="58674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2G (Asia, Europe) + 3G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28600" y="28956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1710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5181600" y="28194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1885 MHz</a:t>
            </a:r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381000" y="4267200"/>
            <a:ext cx="4572000" cy="457200"/>
          </a:xfrm>
          <a:prstGeom prst="rect">
            <a:avLst/>
          </a:prstGeom>
          <a:gradFill rotWithShape="1">
            <a:gsLst>
              <a:gs pos="0">
                <a:srgbClr val="FF9999"/>
              </a:gs>
              <a:gs pos="100000">
                <a:srgbClr val="FF99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 DECT, PHS + 2G + 3G</a:t>
            </a:r>
          </a:p>
        </p:txBody>
      </p:sp>
      <p:sp>
        <p:nvSpPr>
          <p:cNvPr id="91147" name="Rectangle 11"/>
          <p:cNvSpPr>
            <a:spLocks noChangeArrowheads="1"/>
          </p:cNvSpPr>
          <p:nvPr/>
        </p:nvSpPr>
        <p:spPr bwMode="auto">
          <a:xfrm>
            <a:off x="5181600" y="4267200"/>
            <a:ext cx="2895600" cy="457200"/>
          </a:xfrm>
          <a:prstGeom prst="rect">
            <a:avLst/>
          </a:prstGeom>
          <a:gradFill rotWithShape="1">
            <a:gsLst>
              <a:gs pos="0">
                <a:srgbClr val="FF9999"/>
              </a:gs>
              <a:gs pos="100000">
                <a:srgbClr val="FF99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228600" y="4724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1885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4191000" y="4724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2025</a:t>
            </a: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5105400" y="4724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2110</a:t>
            </a: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7315200" y="47244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2200 MHz</a:t>
            </a:r>
          </a:p>
        </p:txBody>
      </p:sp>
      <p:sp>
        <p:nvSpPr>
          <p:cNvPr id="91152" name="Rectangle 16"/>
          <p:cNvSpPr>
            <a:spLocks noChangeArrowheads="1"/>
          </p:cNvSpPr>
          <p:nvPr/>
        </p:nvSpPr>
        <p:spPr bwMode="auto">
          <a:xfrm>
            <a:off x="381000" y="5486400"/>
            <a:ext cx="64008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304800" y="60198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2500</a:t>
            </a: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6172200" y="60198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2690 MHz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5334000" y="3352800"/>
            <a:ext cx="342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WCDMA(UL)  1820-1880MHz</a:t>
            </a:r>
          </a:p>
          <a:p>
            <a:pPr eaLnBrk="1" hangingPunct="1"/>
            <a:r>
              <a:rPr lang="en-US">
                <a:latin typeface="Arial" charset="0"/>
              </a:rPr>
              <a:t>WCDMA(DL)  1910-1970MHz</a:t>
            </a:r>
          </a:p>
        </p:txBody>
      </p:sp>
      <p:pic>
        <p:nvPicPr>
          <p:cNvPr id="2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4321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/>
              <a:t>Technologies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3G is superior to the other digital standards like:-</a:t>
            </a:r>
          </a:p>
          <a:p>
            <a:pPr lvl="1">
              <a:lnSpc>
                <a:spcPct val="80000"/>
              </a:lnSpc>
            </a:pPr>
            <a:r>
              <a:rPr lang="en-US" sz="1800">
                <a:latin typeface="Times New Roman" pitchFamily="18" charset="0"/>
              </a:rPr>
              <a:t>GSM (Global System for Mobile) communications standard used worldwide </a:t>
            </a:r>
          </a:p>
          <a:p>
            <a:pPr lvl="1">
              <a:lnSpc>
                <a:spcPct val="80000"/>
              </a:lnSpc>
            </a:pPr>
            <a:r>
              <a:rPr lang="en-US" sz="1800">
                <a:latin typeface="Times New Roman" pitchFamily="18" charset="0"/>
              </a:rPr>
              <a:t>And IS-136 TDMA standard used primarily in North America.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000">
                <a:latin typeface="Times New Roman" pitchFamily="18" charset="0"/>
              </a:rPr>
              <a:t>3G Technologies:-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WCDMA or UMTS-FDD (Universal Mobile Telecommunications System - Frequency Division Duplex)---Direct Spread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CDMA2000 - 1x-EvDO/EvDV---Multi carrier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UMTS – TDD (Time Division Duplex) or TD-SCDMA (Time Division - Synchronous Code Division Multiple Access) ---Time Code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000">
                <a:latin typeface="Times New Roman" pitchFamily="18" charset="0"/>
              </a:rPr>
              <a:t>4G Technologies:-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Digital Audio Broadcast (DAB) and Digital Video Broadcast (DVB) for wide area broadcasting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Local Multipoint Distribution System (LMDS)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1800">
                <a:latin typeface="Times New Roman" pitchFamily="18" charset="0"/>
              </a:rPr>
              <a:t>Microwave Multipoint Distribution System (MMDS)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sz="1800">
              <a:latin typeface="Times New Roman" pitchFamily="18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510</Words>
  <Application>Microsoft Office PowerPoint</Application>
  <PresentationFormat>On-screen Show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Document</vt:lpstr>
      <vt:lpstr>   COMPUTER NETWORKS-II / BTCS-3501    </vt:lpstr>
      <vt:lpstr>Topics to be covered</vt:lpstr>
      <vt:lpstr>Route to 3G</vt:lpstr>
      <vt:lpstr>3G- Advantages</vt:lpstr>
      <vt:lpstr>3G Capabilities</vt:lpstr>
      <vt:lpstr>Organizations</vt:lpstr>
      <vt:lpstr>IMT-2000 Radio Interface</vt:lpstr>
      <vt:lpstr>IMT-2000 Frequency Bands</vt:lpstr>
      <vt:lpstr>Technologies</vt:lpstr>
      <vt:lpstr>Wireless Technologies (Figure)</vt:lpstr>
      <vt:lpstr>Evolution Paths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 Wireless Networks</dc:title>
  <dc:creator>Windows 8</dc:creator>
  <cp:lastModifiedBy>Admin</cp:lastModifiedBy>
  <cp:revision>7</cp:revision>
  <dcterms:created xsi:type="dcterms:W3CDTF">2006-08-16T00:00:00Z</dcterms:created>
  <dcterms:modified xsi:type="dcterms:W3CDTF">2023-06-20T08:19:29Z</dcterms:modified>
</cp:coreProperties>
</file>