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4" r:id="rId2"/>
    <p:sldId id="265" r:id="rId3"/>
    <p:sldId id="257" r:id="rId4"/>
    <p:sldId id="258" r:id="rId5"/>
    <p:sldId id="259" r:id="rId6"/>
    <p:sldId id="260" r:id="rId7"/>
    <p:sldId id="261" r:id="rId8"/>
    <p:sldId id="262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E5C4A1-A71C-40E2-A5BA-A5FE387DE977}" type="datetimeFigureOut">
              <a:rPr lang="en-US" smtClean="0"/>
              <a:pPr/>
              <a:t>7/8/2023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CF2C0-86EE-44A2-9F55-2A91A48CF4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E5C4A1-A71C-40E2-A5BA-A5FE387DE977}" type="datetimeFigureOut">
              <a:rPr lang="en-US" smtClean="0"/>
              <a:pPr/>
              <a:t>7/8/2023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CF2C0-86EE-44A2-9F55-2A91A48CF4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E5C4A1-A71C-40E2-A5BA-A5FE387DE977}" type="datetimeFigureOut">
              <a:rPr lang="en-US" smtClean="0"/>
              <a:pPr/>
              <a:t>7/8/2023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CF2C0-86EE-44A2-9F55-2A91A48CF4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E5C4A1-A71C-40E2-A5BA-A5FE387DE977}" type="datetimeFigureOut">
              <a:rPr lang="en-US" smtClean="0"/>
              <a:pPr/>
              <a:t>7/8/2023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CF2C0-86EE-44A2-9F55-2A91A48CF4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E5C4A1-A71C-40E2-A5BA-A5FE387DE977}" type="datetimeFigureOut">
              <a:rPr lang="en-US" smtClean="0"/>
              <a:pPr/>
              <a:t>7/8/2023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CF2C0-86EE-44A2-9F55-2A91A48CF4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E5C4A1-A71C-40E2-A5BA-A5FE387DE977}" type="datetimeFigureOut">
              <a:rPr lang="en-US" smtClean="0"/>
              <a:pPr/>
              <a:t>7/8/2023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CF2C0-86EE-44A2-9F55-2A91A48CF4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E5C4A1-A71C-40E2-A5BA-A5FE387DE977}" type="datetimeFigureOut">
              <a:rPr lang="en-US" smtClean="0"/>
              <a:pPr/>
              <a:t>7/8/2023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CF2C0-86EE-44A2-9F55-2A91A48CF4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E5C4A1-A71C-40E2-A5BA-A5FE387DE977}" type="datetimeFigureOut">
              <a:rPr lang="en-US" smtClean="0"/>
              <a:pPr/>
              <a:t>7/8/2023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CF2C0-86EE-44A2-9F55-2A91A48CF4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E5C4A1-A71C-40E2-A5BA-A5FE387DE977}" type="datetimeFigureOut">
              <a:rPr lang="en-US" smtClean="0"/>
              <a:pPr/>
              <a:t>7/8/2023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CF2C0-86EE-44A2-9F55-2A91A48CF4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E5C4A1-A71C-40E2-A5BA-A5FE387DE977}" type="datetimeFigureOut">
              <a:rPr lang="en-US" smtClean="0"/>
              <a:pPr/>
              <a:t>7/8/2023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CF2C0-86EE-44A2-9F55-2A91A48CF4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E5C4A1-A71C-40E2-A5BA-A5FE387DE977}" type="datetimeFigureOut">
              <a:rPr lang="en-US" smtClean="0"/>
              <a:pPr/>
              <a:t>7/8/2023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CF2C0-86EE-44A2-9F55-2A91A48CF4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E5C4A1-A71C-40E2-A5BA-A5FE387DE977}" type="datetimeFigureOut">
              <a:rPr lang="en-US" smtClean="0"/>
              <a:pPr/>
              <a:t>7/8/2023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FCF2C0-86EE-44A2-9F55-2A91A48CF48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.jpeg"/><Relationship Id="rId4" Type="http://schemas.openxmlformats.org/officeDocument/2006/relationships/image" Target="../media/image7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28650" y="762000"/>
            <a:ext cx="7884876" cy="2286000"/>
          </a:xfrm>
        </p:spPr>
        <p:txBody>
          <a:bodyPr>
            <a:normAutofit fontScale="90000"/>
          </a:bodyPr>
          <a:lstStyle/>
          <a:p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US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PROGRAMMING FOR PROBLEM SOLVING</a:t>
            </a:r>
            <a:br>
              <a:rPr lang="en-US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</a:br>
            <a:r>
              <a:rPr lang="en-US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BCSE-1201</a:t>
            </a:r>
            <a:r>
              <a:rPr lang="en-IN" b="1" dirty="0" smtClean="0"/>
              <a:t/>
            </a:r>
            <a:br>
              <a:rPr lang="en-IN" b="1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14" name="Footer Placeholder 4">
            <a:extLst>
              <a:ext uri="{FF2B5EF4-FFF2-40B4-BE49-F238E27FC236}">
                <a16:creationId xmlns:a16="http://schemas.microsoft.com/office/drawing/2014/main" xmlns="" id="{9DF95F34-A162-CA4C-889B-0891699B6A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381250" y="6365230"/>
            <a:ext cx="3086100" cy="365125"/>
          </a:xfrm>
        </p:spPr>
        <p:txBody>
          <a:bodyPr/>
          <a:lstStyle/>
          <a:p>
            <a:r>
              <a:rPr lang="en-US" b="1" dirty="0" err="1">
                <a:solidFill>
                  <a:schemeClr val="bg1"/>
                </a:solidFill>
              </a:rPr>
              <a:t>Dr.Nitin</a:t>
            </a:r>
            <a:r>
              <a:rPr lang="en-US" b="1">
                <a:solidFill>
                  <a:schemeClr val="bg1"/>
                </a:solidFill>
              </a:rPr>
              <a:t> Thapar_SOMC_ITFM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xmlns="" id="{C3EF51EB-3DA5-4842-B82C-4F75593C59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</p:spPr>
        <p:txBody>
          <a:bodyPr/>
          <a:lstStyle/>
          <a:p>
            <a:fld id="{4074E40B-79F9-F74D-8D9E-1BC4B8F861E8}" type="slidenum">
              <a:rPr lang="en-US" smtClean="0"/>
              <a:pPr/>
              <a:t>1</a:t>
            </a:fld>
            <a:endParaRPr lang="en-US" dirty="0"/>
          </a:p>
        </p:txBody>
      </p:sp>
      <p:pic>
        <p:nvPicPr>
          <p:cNvPr id="12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5029200" y="6264275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Computer Science &amp;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10" name="Title 3"/>
          <p:cNvSpPr txBox="1">
            <a:spLocks/>
          </p:cNvSpPr>
          <p:nvPr/>
        </p:nvSpPr>
        <p:spPr>
          <a:xfrm>
            <a:off x="5467350" y="4038600"/>
            <a:ext cx="3469616" cy="1447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5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/>
              <a:t>Prepared by</a:t>
            </a:r>
            <a:r>
              <a:rPr lang="en-IN" sz="4000" dirty="0" smtClean="0"/>
              <a:t>: </a:t>
            </a:r>
            <a:r>
              <a:rPr lang="en-IN" sz="4000" dirty="0" err="1" smtClean="0"/>
              <a:t>Sahilpreet</a:t>
            </a:r>
            <a:r>
              <a:rPr lang="en-IN" sz="4000" dirty="0" smtClean="0"/>
              <a:t> Singh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11" name="Title 3"/>
          <p:cNvSpPr txBox="1">
            <a:spLocks/>
          </p:cNvSpPr>
          <p:nvPr/>
        </p:nvSpPr>
        <p:spPr>
          <a:xfrm>
            <a:off x="742950" y="2590800"/>
            <a:ext cx="4057650" cy="1447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70000"/>
              </a:lnSpc>
            </a:pPr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9600" dirty="0" smtClean="0">
                <a:solidFill>
                  <a:srgbClr val="7030A0"/>
                </a:solidFill>
                <a:latin typeface="+mn-lt"/>
              </a:rPr>
              <a:t/>
            </a:r>
            <a:br>
              <a:rPr lang="en-IN" sz="9600" dirty="0" smtClean="0">
                <a:solidFill>
                  <a:srgbClr val="7030A0"/>
                </a:solidFill>
                <a:latin typeface="+mn-lt"/>
              </a:rPr>
            </a:br>
            <a:r>
              <a:rPr lang="en-US" sz="9600" dirty="0">
                <a:latin typeface="+mn-lt"/>
              </a:rPr>
              <a:t>Course Name</a:t>
            </a:r>
            <a:r>
              <a:rPr lang="en-US" sz="9600" dirty="0" smtClean="0">
                <a:latin typeface="+mn-lt"/>
              </a:rPr>
              <a:t>: B. Tech (CSE) </a:t>
            </a:r>
            <a:r>
              <a:rPr lang="en-US" sz="9600" dirty="0">
                <a:latin typeface="+mn-lt"/>
              </a:rPr>
              <a:t/>
            </a:r>
            <a:br>
              <a:rPr lang="en-US" sz="9600" dirty="0">
                <a:latin typeface="+mn-lt"/>
              </a:rPr>
            </a:br>
            <a:r>
              <a:rPr lang="en-US" sz="9600" dirty="0">
                <a:latin typeface="+mn-lt"/>
              </a:rPr>
              <a:t>Semester</a:t>
            </a:r>
            <a:r>
              <a:rPr lang="en-US" sz="9600" dirty="0" smtClean="0">
                <a:latin typeface="+mn-lt"/>
              </a:rPr>
              <a:t>: 2</a:t>
            </a:r>
            <a:r>
              <a:rPr lang="en-US" sz="9600" baseline="30000" dirty="0" smtClean="0">
                <a:latin typeface="+mn-lt"/>
              </a:rPr>
              <a:t>nd</a:t>
            </a:r>
            <a:r>
              <a:rPr lang="en-US" sz="9600" dirty="0" smtClean="0">
                <a:latin typeface="+mn-lt"/>
              </a:rPr>
              <a:t>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xmlns="" id="{10D8ABEA-F2E3-8B43-9C07-09D62BFBF7A6}"/>
              </a:ext>
            </a:extLst>
          </p:cNvPr>
          <p:cNvSpPr/>
          <p:nvPr/>
        </p:nvSpPr>
        <p:spPr>
          <a:xfrm>
            <a:off x="0" y="6400800"/>
            <a:ext cx="4724400" cy="304800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bg1"/>
                </a:solidFill>
              </a:rPr>
              <a:t>education for life                       www.rimt.ac.in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 smtClean="0"/>
              <a:t>TOPIC</a:t>
            </a:r>
            <a:r>
              <a:rPr lang="en-US" b="1" dirty="0" smtClean="0"/>
              <a:t>:-FRIEND FUNCTION</a:t>
            </a:r>
            <a:endParaRPr lang="en-US" b="1" dirty="0"/>
          </a:p>
        </p:txBody>
      </p:sp>
      <p:pic>
        <p:nvPicPr>
          <p:cNvPr id="3" name="Picture 2" descr="RIMT University">
            <a:extLst>
              <a:ext uri="{FF2B5EF4-FFF2-40B4-BE49-F238E27FC236}">
                <a16:creationId xmlns="" xmlns:a16="http://schemas.microsoft.com/office/drawing/2014/main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858000" y="228600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10D8ABEA-F2E3-8B43-9C07-09D62BFBF7A6}"/>
              </a:ext>
            </a:extLst>
          </p:cNvPr>
          <p:cNvSpPr/>
          <p:nvPr/>
        </p:nvSpPr>
        <p:spPr>
          <a:xfrm>
            <a:off x="0" y="6400800"/>
            <a:ext cx="4724400" cy="304800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bg1"/>
                </a:solidFill>
              </a:rPr>
              <a:t>education for life                       www.rimt.ac.in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 fontScale="90000"/>
          </a:bodyPr>
          <a:lstStyle/>
          <a:p>
            <a:pPr algn="just"/>
            <a:r>
              <a:rPr lang="en-US" b="1" dirty="0" smtClean="0"/>
              <a:t>INTRODUCTION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906963"/>
          </a:xfrm>
        </p:spPr>
        <p:txBody>
          <a:bodyPr>
            <a:normAutofit fontScale="62500" lnSpcReduction="20000"/>
          </a:bodyPr>
          <a:lstStyle/>
          <a:p>
            <a:pPr algn="just">
              <a:lnSpc>
                <a:spcPct val="160000"/>
              </a:lnSpc>
            </a:pPr>
            <a:r>
              <a:rPr lang="en-US" sz="2800" dirty="0" smtClean="0"/>
              <a:t>A </a:t>
            </a:r>
            <a:r>
              <a:rPr lang="en-US" sz="2800" dirty="0"/>
              <a:t>function that is declared outside a class but is capable of accessing the private and protected members of the </a:t>
            </a:r>
            <a:r>
              <a:rPr lang="en-US" sz="2800" dirty="0" smtClean="0"/>
              <a:t>class.</a:t>
            </a:r>
          </a:p>
          <a:p>
            <a:pPr algn="just">
              <a:lnSpc>
                <a:spcPct val="160000"/>
              </a:lnSpc>
            </a:pPr>
            <a:r>
              <a:rPr lang="en-US" sz="2800" dirty="0"/>
              <a:t>Generally, non-member functions cannot access the private members of a particular class. Once declared as a friend function, the function is able to access the private and the protected members of these classes</a:t>
            </a:r>
            <a:r>
              <a:rPr lang="en-US" sz="2800" dirty="0" smtClean="0"/>
              <a:t>.</a:t>
            </a:r>
          </a:p>
          <a:p>
            <a:pPr fontAlgn="base">
              <a:buNone/>
            </a:pPr>
            <a:endParaRPr lang="en-US" dirty="0" smtClean="0"/>
          </a:p>
          <a:p>
            <a:pPr algn="just" fontAlgn="base">
              <a:buNone/>
            </a:pPr>
            <a:r>
              <a:rPr lang="en-US" dirty="0" smtClean="0">
                <a:solidFill>
                  <a:srgbClr val="FF0000"/>
                </a:solidFill>
              </a:rPr>
              <a:t>SYNTAX- </a:t>
            </a:r>
            <a:r>
              <a:rPr lang="en-US" dirty="0"/>
              <a:t>You can declare the friend function using the keyword “friend” inside the body of the class.</a:t>
            </a:r>
            <a:endParaRPr lang="en-US" dirty="0" smtClean="0">
              <a:solidFill>
                <a:srgbClr val="FF0000"/>
              </a:solidFill>
            </a:endParaRPr>
          </a:p>
          <a:p>
            <a:pPr algn="just" fontAlgn="base">
              <a:lnSpc>
                <a:spcPct val="170000"/>
              </a:lnSpc>
              <a:buNone/>
            </a:pPr>
            <a:r>
              <a:rPr lang="en-US" dirty="0" smtClean="0"/>
              <a:t>class </a:t>
            </a:r>
            <a:r>
              <a:rPr lang="en-US" dirty="0" err="1"/>
              <a:t>class_name</a:t>
            </a:r>
            <a:endParaRPr lang="en-US" dirty="0"/>
          </a:p>
          <a:p>
            <a:pPr fontAlgn="base">
              <a:lnSpc>
                <a:spcPct val="170000"/>
              </a:lnSpc>
              <a:buNone/>
            </a:pPr>
            <a:r>
              <a:rPr lang="en-US" dirty="0" smtClean="0"/>
              <a:t>{</a:t>
            </a:r>
            <a:r>
              <a:rPr lang="en-US" dirty="0"/>
              <a:t>   friend </a:t>
            </a:r>
            <a:r>
              <a:rPr lang="en-US" dirty="0" err="1"/>
              <a:t>data_type</a:t>
            </a:r>
            <a:r>
              <a:rPr lang="en-US" dirty="0"/>
              <a:t> </a:t>
            </a:r>
            <a:r>
              <a:rPr lang="en-US" dirty="0" err="1"/>
              <a:t>function_name</a:t>
            </a:r>
            <a:r>
              <a:rPr lang="en-US" dirty="0"/>
              <a:t>(arguments/s</a:t>
            </a:r>
            <a:r>
              <a:rPr lang="en-US" dirty="0" smtClean="0"/>
              <a:t>);. </a:t>
            </a:r>
            <a:endParaRPr lang="en-US" dirty="0"/>
          </a:p>
          <a:p>
            <a:pPr fontAlgn="base">
              <a:lnSpc>
                <a:spcPct val="170000"/>
              </a:lnSpc>
              <a:buNone/>
            </a:pPr>
            <a:r>
              <a:rPr lang="en-US" dirty="0"/>
              <a:t>};</a:t>
            </a:r>
          </a:p>
          <a:p>
            <a:endParaRPr lang="en-US" dirty="0"/>
          </a:p>
        </p:txBody>
      </p:sp>
      <p:pic>
        <p:nvPicPr>
          <p:cNvPr id="4" name="Picture 3" descr="RIMT University">
            <a:extLst>
              <a:ext uri="{FF2B5EF4-FFF2-40B4-BE49-F238E27FC236}">
                <a16:creationId xmlns="" xmlns:a16="http://schemas.microsoft.com/office/drawing/2014/main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858000" y="228600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10D8ABEA-F2E3-8B43-9C07-09D62BFBF7A6}"/>
              </a:ext>
            </a:extLst>
          </p:cNvPr>
          <p:cNvSpPr/>
          <p:nvPr/>
        </p:nvSpPr>
        <p:spPr>
          <a:xfrm>
            <a:off x="0" y="6400800"/>
            <a:ext cx="4724400" cy="304800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bg1"/>
                </a:solidFill>
              </a:rPr>
              <a:t>education for life                       www.rimt.ac.in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3886200" cy="4038600"/>
          </a:xfrm>
        </p:spPr>
        <p:txBody>
          <a:bodyPr/>
          <a:lstStyle/>
          <a:p>
            <a:pPr algn="just"/>
            <a:r>
              <a:rPr lang="en-US" dirty="0"/>
              <a:t>It is having a private member that is integer x, a protected member that is integer y, and a public member that is integer z.</a:t>
            </a:r>
          </a:p>
        </p:txBody>
      </p:sp>
      <p:pic>
        <p:nvPicPr>
          <p:cNvPr id="11266" name="Picture 2" descr="Friend Function in C++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105400" y="1828800"/>
            <a:ext cx="3352800" cy="4038600"/>
          </a:xfrm>
          <a:prstGeom prst="rect">
            <a:avLst/>
          </a:prstGeom>
          <a:noFill/>
        </p:spPr>
      </p:pic>
      <p:pic>
        <p:nvPicPr>
          <p:cNvPr id="4" name="Picture 3" descr="RIMT University">
            <a:extLst>
              <a:ext uri="{FF2B5EF4-FFF2-40B4-BE49-F238E27FC236}">
                <a16:creationId xmlns="" xmlns:a16="http://schemas.microsoft.com/office/drawing/2014/main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858000" y="228600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10D8ABEA-F2E3-8B43-9C07-09D62BFBF7A6}"/>
              </a:ext>
            </a:extLst>
          </p:cNvPr>
          <p:cNvSpPr/>
          <p:nvPr/>
        </p:nvSpPr>
        <p:spPr>
          <a:xfrm>
            <a:off x="0" y="6400800"/>
            <a:ext cx="4724400" cy="304800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bg1"/>
                </a:solidFill>
              </a:rPr>
              <a:t>education for life                       www.rimt.ac.in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4267200" cy="4602163"/>
          </a:xfrm>
        </p:spPr>
        <p:txBody>
          <a:bodyPr/>
          <a:lstStyle/>
          <a:p>
            <a:pPr algn="just"/>
            <a:r>
              <a:rPr lang="en-US" dirty="0"/>
              <a:t>Inside the function, we have created the object t of class Test. Then we are assigning the value of x, y, and z members of the class Test. </a:t>
            </a:r>
          </a:p>
        </p:txBody>
      </p:sp>
      <p:sp>
        <p:nvSpPr>
          <p:cNvPr id="10242" name="AutoShape 2" descr="Why Friend Function and Friend Classes in C++?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244" name="AutoShape 4" descr="Why Friend Function and Friend Classes in C++?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0246" name="Picture 6" descr="Why Friend Function and Friend Classes in C++?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105400" y="1600200"/>
            <a:ext cx="3667125" cy="3657600"/>
          </a:xfrm>
          <a:prstGeom prst="rect">
            <a:avLst/>
          </a:prstGeom>
          <a:noFill/>
        </p:spPr>
      </p:pic>
      <p:pic>
        <p:nvPicPr>
          <p:cNvPr id="6" name="Picture 5" descr="RIMT University">
            <a:extLst>
              <a:ext uri="{FF2B5EF4-FFF2-40B4-BE49-F238E27FC236}">
                <a16:creationId xmlns="" xmlns:a16="http://schemas.microsoft.com/office/drawing/2014/main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858000" y="228600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10D8ABEA-F2E3-8B43-9C07-09D62BFBF7A6}"/>
              </a:ext>
            </a:extLst>
          </p:cNvPr>
          <p:cNvSpPr/>
          <p:nvPr/>
        </p:nvSpPr>
        <p:spPr>
          <a:xfrm>
            <a:off x="0" y="6400800"/>
            <a:ext cx="4724400" cy="304800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bg1"/>
                </a:solidFill>
              </a:rPr>
              <a:t>education for life                       www.rimt.ac.in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4495800" cy="4906963"/>
          </a:xfrm>
        </p:spPr>
        <p:txBody>
          <a:bodyPr>
            <a:normAutofit fontScale="85000" lnSpcReduction="10000"/>
          </a:bodyPr>
          <a:lstStyle/>
          <a:p>
            <a:pPr algn="just"/>
            <a:r>
              <a:rPr lang="en-US" sz="2800" dirty="0"/>
              <a:t>Though the function doesn’t belong to the class Test so we have to add the keyword </a:t>
            </a:r>
            <a:r>
              <a:rPr lang="en-US" sz="2800" b="1" dirty="0" smtClean="0"/>
              <a:t>friend</a:t>
            </a:r>
            <a:r>
              <a:rPr lang="en-US" b="1" dirty="0" smtClean="0"/>
              <a:t>.</a:t>
            </a:r>
          </a:p>
          <a:p>
            <a:pPr algn="just"/>
            <a:r>
              <a:rPr lang="en-US" dirty="0"/>
              <a:t>By using the keyword friend compiler knows the given function is a friend function. For accessing the data members, the declaration of a friend function in C++ must be done inside the body of a class starting with the keyword friend.</a:t>
            </a:r>
          </a:p>
        </p:txBody>
      </p:sp>
      <p:pic>
        <p:nvPicPr>
          <p:cNvPr id="19458" name="Picture 2" descr="Friend Function and Friend Classes in C++ with Example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638800" y="1524000"/>
            <a:ext cx="2981325" cy="3962400"/>
          </a:xfrm>
          <a:prstGeom prst="rect">
            <a:avLst/>
          </a:prstGeom>
          <a:noFill/>
        </p:spPr>
      </p:pic>
      <p:pic>
        <p:nvPicPr>
          <p:cNvPr id="4" name="Picture 3" descr="RIMT University">
            <a:extLst>
              <a:ext uri="{FF2B5EF4-FFF2-40B4-BE49-F238E27FC236}">
                <a16:creationId xmlns="" xmlns:a16="http://schemas.microsoft.com/office/drawing/2014/main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858000" y="228600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10D8ABEA-F2E3-8B43-9C07-09D62BFBF7A6}"/>
              </a:ext>
            </a:extLst>
          </p:cNvPr>
          <p:cNvSpPr/>
          <p:nvPr/>
        </p:nvSpPr>
        <p:spPr>
          <a:xfrm>
            <a:off x="0" y="6400800"/>
            <a:ext cx="4724400" cy="304800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bg1"/>
                </a:solidFill>
              </a:rPr>
              <a:t>education for life                       www.rimt.ac.in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3400" y="228601"/>
            <a:ext cx="4800600" cy="42671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36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" y="4495800"/>
            <a:ext cx="4800600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38" name="Picture 6" descr="Example to Understand Friend Function in C++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162800" y="2743200"/>
            <a:ext cx="819150" cy="676276"/>
          </a:xfrm>
          <a:prstGeom prst="rect">
            <a:avLst/>
          </a:prstGeom>
          <a:noFill/>
        </p:spPr>
      </p:pic>
      <p:sp>
        <p:nvSpPr>
          <p:cNvPr id="8" name="Right Arrow 7"/>
          <p:cNvSpPr/>
          <p:nvPr/>
        </p:nvSpPr>
        <p:spPr>
          <a:xfrm>
            <a:off x="5638800" y="2895600"/>
            <a:ext cx="1143000" cy="457200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 descr="RIMT University">
            <a:extLst>
              <a:ext uri="{FF2B5EF4-FFF2-40B4-BE49-F238E27FC236}">
                <a16:creationId xmlns="" xmlns:a16="http://schemas.microsoft.com/office/drawing/2014/main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858000" y="228600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10D8ABEA-F2E3-8B43-9C07-09D62BFBF7A6}"/>
              </a:ext>
            </a:extLst>
          </p:cNvPr>
          <p:cNvSpPr/>
          <p:nvPr/>
        </p:nvSpPr>
        <p:spPr>
          <a:xfrm>
            <a:off x="76200" y="6400800"/>
            <a:ext cx="4724400" cy="304800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bg1"/>
                </a:solidFill>
              </a:rPr>
              <a:t>education for life                       www.rimt.ac.in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668963"/>
          </a:xfrm>
        </p:spPr>
        <p:txBody>
          <a:bodyPr>
            <a:normAutofit fontScale="47500" lnSpcReduction="20000"/>
          </a:bodyPr>
          <a:lstStyle/>
          <a:p>
            <a:pPr>
              <a:buNone/>
            </a:pPr>
            <a:r>
              <a:rPr lang="en-US" dirty="0" smtClean="0"/>
              <a:t>#include &lt;</a:t>
            </a:r>
            <a:r>
              <a:rPr lang="en-US" dirty="0" err="1" smtClean="0"/>
              <a:t>iostream</a:t>
            </a:r>
            <a:r>
              <a:rPr lang="en-US" dirty="0" smtClean="0"/>
              <a:t>&gt;</a:t>
            </a:r>
          </a:p>
          <a:p>
            <a:pPr>
              <a:buNone/>
            </a:pPr>
            <a:r>
              <a:rPr lang="en-US" dirty="0" smtClean="0"/>
              <a:t> using namespace std; </a:t>
            </a:r>
          </a:p>
          <a:p>
            <a:pPr>
              <a:buNone/>
            </a:pPr>
            <a:r>
              <a:rPr lang="en-US" dirty="0" smtClean="0"/>
              <a:t>class Test</a:t>
            </a:r>
          </a:p>
          <a:p>
            <a:pPr>
              <a:buNone/>
            </a:pPr>
            <a:r>
              <a:rPr lang="en-US" dirty="0" smtClean="0"/>
              <a:t> {</a:t>
            </a:r>
          </a:p>
          <a:p>
            <a:pPr>
              <a:buNone/>
            </a:pPr>
            <a:r>
              <a:rPr lang="en-US" dirty="0" smtClean="0"/>
              <a:t> private: </a:t>
            </a:r>
            <a:r>
              <a:rPr lang="en-US" dirty="0" err="1" smtClean="0"/>
              <a:t>int</a:t>
            </a:r>
            <a:r>
              <a:rPr lang="en-US" dirty="0" smtClean="0"/>
              <a:t> x;</a:t>
            </a:r>
          </a:p>
          <a:p>
            <a:pPr>
              <a:buNone/>
            </a:pPr>
            <a:r>
              <a:rPr lang="en-US" dirty="0" smtClean="0"/>
              <a:t> protected: </a:t>
            </a:r>
            <a:r>
              <a:rPr lang="en-US" dirty="0" err="1" smtClean="0"/>
              <a:t>int</a:t>
            </a:r>
            <a:r>
              <a:rPr lang="en-US" dirty="0" smtClean="0"/>
              <a:t> y; </a:t>
            </a:r>
          </a:p>
          <a:p>
            <a:pPr>
              <a:buNone/>
            </a:pPr>
            <a:r>
              <a:rPr lang="en-US" dirty="0" smtClean="0"/>
              <a:t>public: </a:t>
            </a:r>
            <a:r>
              <a:rPr lang="en-US" dirty="0" err="1" smtClean="0"/>
              <a:t>int</a:t>
            </a:r>
            <a:r>
              <a:rPr lang="en-US" dirty="0" smtClean="0"/>
              <a:t> z;</a:t>
            </a:r>
          </a:p>
          <a:p>
            <a:pPr>
              <a:buNone/>
            </a:pPr>
            <a:r>
              <a:rPr lang="en-US" dirty="0" smtClean="0"/>
              <a:t> friend void Fun(); </a:t>
            </a:r>
          </a:p>
          <a:p>
            <a:pPr>
              <a:buNone/>
            </a:pPr>
            <a:r>
              <a:rPr lang="en-US" dirty="0" smtClean="0"/>
              <a:t>}; </a:t>
            </a:r>
          </a:p>
          <a:p>
            <a:pPr>
              <a:buNone/>
            </a:pPr>
            <a:r>
              <a:rPr lang="en-US" dirty="0" smtClean="0"/>
              <a:t>void Fun() </a:t>
            </a:r>
          </a:p>
          <a:p>
            <a:pPr>
              <a:buNone/>
            </a:pPr>
            <a:r>
              <a:rPr lang="en-US" dirty="0" smtClean="0"/>
              <a:t>{ </a:t>
            </a:r>
          </a:p>
          <a:p>
            <a:pPr>
              <a:buNone/>
            </a:pPr>
            <a:r>
              <a:rPr lang="en-US" dirty="0" smtClean="0"/>
              <a:t>Test t; </a:t>
            </a:r>
          </a:p>
          <a:p>
            <a:pPr>
              <a:buNone/>
            </a:pPr>
            <a:r>
              <a:rPr lang="en-US" dirty="0" err="1" smtClean="0"/>
              <a:t>t.x</a:t>
            </a:r>
            <a:r>
              <a:rPr lang="en-US" dirty="0" smtClean="0"/>
              <a:t> = 10;</a:t>
            </a:r>
          </a:p>
          <a:p>
            <a:pPr>
              <a:buNone/>
            </a:pPr>
            <a:r>
              <a:rPr lang="en-US" dirty="0" smtClean="0"/>
              <a:t> </a:t>
            </a:r>
            <a:r>
              <a:rPr lang="en-US" dirty="0" err="1" smtClean="0"/>
              <a:t>t.y</a:t>
            </a:r>
            <a:r>
              <a:rPr lang="en-US" dirty="0" smtClean="0"/>
              <a:t> = 20; </a:t>
            </a:r>
          </a:p>
          <a:p>
            <a:pPr>
              <a:buNone/>
            </a:pPr>
            <a:r>
              <a:rPr lang="en-US" dirty="0" err="1" smtClean="0"/>
              <a:t>t.z</a:t>
            </a:r>
            <a:r>
              <a:rPr lang="en-US" dirty="0" smtClean="0"/>
              <a:t> = 30; </a:t>
            </a:r>
          </a:p>
          <a:p>
            <a:pPr>
              <a:buNone/>
            </a:pPr>
            <a:r>
              <a:rPr lang="en-US" dirty="0" err="1" smtClean="0"/>
              <a:t>cout</a:t>
            </a:r>
            <a:r>
              <a:rPr lang="en-US" dirty="0" smtClean="0"/>
              <a:t> &lt;&lt; " X : " &lt;&lt; </a:t>
            </a:r>
            <a:r>
              <a:rPr lang="en-US" dirty="0" err="1" smtClean="0"/>
              <a:t>t.x</a:t>
            </a:r>
            <a:r>
              <a:rPr lang="en-US" dirty="0" smtClean="0"/>
              <a:t> &lt;&lt; </a:t>
            </a:r>
            <a:r>
              <a:rPr lang="en-US" dirty="0" err="1" smtClean="0"/>
              <a:t>endl</a:t>
            </a:r>
            <a:r>
              <a:rPr lang="en-US" dirty="0" smtClean="0"/>
              <a:t>; </a:t>
            </a:r>
          </a:p>
          <a:p>
            <a:pPr>
              <a:buNone/>
            </a:pPr>
            <a:r>
              <a:rPr lang="en-US" dirty="0" err="1" smtClean="0"/>
              <a:t>cout</a:t>
            </a:r>
            <a:r>
              <a:rPr lang="en-US" dirty="0" smtClean="0"/>
              <a:t> &lt;&lt; " Y : " &lt;&lt; </a:t>
            </a:r>
            <a:r>
              <a:rPr lang="en-US" dirty="0" err="1" smtClean="0"/>
              <a:t>t.y</a:t>
            </a:r>
            <a:r>
              <a:rPr lang="en-US" dirty="0" smtClean="0"/>
              <a:t> &lt;&lt; </a:t>
            </a:r>
            <a:r>
              <a:rPr lang="en-US" dirty="0" err="1" smtClean="0"/>
              <a:t>endl</a:t>
            </a:r>
            <a:r>
              <a:rPr lang="en-US" dirty="0" smtClean="0"/>
              <a:t>; </a:t>
            </a:r>
          </a:p>
          <a:p>
            <a:pPr>
              <a:buNone/>
            </a:pPr>
            <a:r>
              <a:rPr lang="en-US" dirty="0" err="1" smtClean="0"/>
              <a:t>cout</a:t>
            </a:r>
            <a:r>
              <a:rPr lang="en-US" dirty="0" smtClean="0"/>
              <a:t> &lt;&lt; " Z : " &lt;&lt; </a:t>
            </a:r>
            <a:r>
              <a:rPr lang="en-US" dirty="0" err="1" smtClean="0"/>
              <a:t>t.z</a:t>
            </a:r>
            <a:r>
              <a:rPr lang="en-US" dirty="0" smtClean="0"/>
              <a:t> &lt;&lt; </a:t>
            </a:r>
            <a:r>
              <a:rPr lang="en-US" dirty="0" err="1" smtClean="0"/>
              <a:t>endl</a:t>
            </a:r>
            <a:r>
              <a:rPr lang="en-US" dirty="0" smtClean="0"/>
              <a:t>;</a:t>
            </a:r>
          </a:p>
          <a:p>
            <a:pPr>
              <a:buNone/>
            </a:pPr>
            <a:r>
              <a:rPr lang="en-US" dirty="0" smtClean="0"/>
              <a:t> }</a:t>
            </a:r>
          </a:p>
          <a:p>
            <a:pPr>
              <a:buNone/>
            </a:pPr>
            <a:r>
              <a:rPr lang="en-US" dirty="0" smtClean="0"/>
              <a:t> </a:t>
            </a:r>
            <a:r>
              <a:rPr lang="en-US" dirty="0" err="1" smtClean="0"/>
              <a:t>int</a:t>
            </a:r>
            <a:r>
              <a:rPr lang="en-US" dirty="0" smtClean="0"/>
              <a:t> main() </a:t>
            </a:r>
          </a:p>
          <a:p>
            <a:pPr>
              <a:buNone/>
            </a:pPr>
            <a:r>
              <a:rPr lang="en-US" dirty="0" smtClean="0"/>
              <a:t>{</a:t>
            </a:r>
          </a:p>
          <a:p>
            <a:pPr>
              <a:buNone/>
            </a:pPr>
            <a:r>
              <a:rPr lang="en-US" dirty="0" smtClean="0"/>
              <a:t> Fun(); </a:t>
            </a:r>
          </a:p>
          <a:p>
            <a:pPr>
              <a:buNone/>
            </a:pPr>
            <a:r>
              <a:rPr lang="en-US" dirty="0" smtClean="0"/>
              <a:t>return 0; </a:t>
            </a:r>
          </a:p>
          <a:p>
            <a:pPr>
              <a:buNone/>
            </a:pPr>
            <a:r>
              <a:rPr lang="en-US" dirty="0" smtClean="0"/>
              <a:t>}</a:t>
            </a:r>
            <a:endParaRPr lang="en-US" dirty="0"/>
          </a:p>
        </p:txBody>
      </p:sp>
      <p:pic>
        <p:nvPicPr>
          <p:cNvPr id="4" name="Picture 3" descr="RIMT University">
            <a:extLst>
              <a:ext uri="{FF2B5EF4-FFF2-40B4-BE49-F238E27FC236}">
                <a16:creationId xmlns="" xmlns:a16="http://schemas.microsoft.com/office/drawing/2014/main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858000" y="228600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10D8ABEA-F2E3-8B43-9C07-09D62BFBF7A6}"/>
              </a:ext>
            </a:extLst>
          </p:cNvPr>
          <p:cNvSpPr/>
          <p:nvPr/>
        </p:nvSpPr>
        <p:spPr>
          <a:xfrm>
            <a:off x="0" y="6400800"/>
            <a:ext cx="4724400" cy="304800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bg1"/>
                </a:solidFill>
              </a:rPr>
              <a:t>education for life                       www.rimt.ac.in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</TotalTime>
  <Words>309</Words>
  <Application>Microsoft Office PowerPoint</Application>
  <PresentationFormat>On-screen Show (4:3)</PresentationFormat>
  <Paragraphs>51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    PROGRAMMING FOR PROBLEM SOLVING BCSE-1201    </vt:lpstr>
      <vt:lpstr>TOPIC:-FRIEND FUNCTION</vt:lpstr>
      <vt:lpstr>INTRODUCTION</vt:lpstr>
      <vt:lpstr>Slide 4</vt:lpstr>
      <vt:lpstr>Slide 5</vt:lpstr>
      <vt:lpstr>Slide 6</vt:lpstr>
      <vt:lpstr>Slide 7</vt:lpstr>
      <vt:lpstr>Slide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Friend Function</dc:title>
  <dc:creator>Intel</dc:creator>
  <cp:lastModifiedBy>Intel</cp:lastModifiedBy>
  <cp:revision>6</cp:revision>
  <dcterms:created xsi:type="dcterms:W3CDTF">2023-05-04T05:13:18Z</dcterms:created>
  <dcterms:modified xsi:type="dcterms:W3CDTF">2023-07-08T13:42:14Z</dcterms:modified>
</cp:coreProperties>
</file>