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64" r:id="rId2"/>
    <p:sldId id="262" r:id="rId3"/>
    <p:sldId id="257" r:id="rId4"/>
    <p:sldId id="258" r:id="rId5"/>
    <p:sldId id="259" r:id="rId6"/>
    <p:sldId id="260" r:id="rId7"/>
    <p:sldId id="261"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77F386-A918-45DF-A0BB-1642758C69FD}" type="datetimeFigureOut">
              <a:rPr lang="en-US" smtClean="0"/>
              <a:pPr/>
              <a:t>6/23/2023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D240A7B-0391-4E46-AD13-CBBD46D0E0C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F6BE6B3-2D16-4A1B-99C8-9BB68DB86518}" type="slidenum">
              <a:rPr lang="en-IN" smtClean="0"/>
              <a:pPr/>
              <a:t>2</a:t>
            </a:fld>
            <a:endParaRPr lang="en-IN"/>
          </a:p>
        </p:txBody>
      </p:sp>
    </p:spTree>
    <p:extLst>
      <p:ext uri="{BB962C8B-B14F-4D97-AF65-F5344CB8AC3E}">
        <p14:creationId xmlns:p14="http://schemas.microsoft.com/office/powerpoint/2010/main" xmlns="" val="2508235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F6BE6B3-2D16-4A1B-99C8-9BB68DB86518}" type="slidenum">
              <a:rPr lang="en-IN" smtClean="0"/>
              <a:pPr/>
              <a:t>4</a:t>
            </a:fld>
            <a:endParaRPr lang="en-IN"/>
          </a:p>
        </p:txBody>
      </p:sp>
    </p:spTree>
    <p:extLst>
      <p:ext uri="{BB962C8B-B14F-4D97-AF65-F5344CB8AC3E}">
        <p14:creationId xmlns:p14="http://schemas.microsoft.com/office/powerpoint/2010/main" xmlns="" val="791039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F6BE6B3-2D16-4A1B-99C8-9BB68DB86518}" type="slidenum">
              <a:rPr lang="en-IN" smtClean="0"/>
              <a:pPr/>
              <a:t>5</a:t>
            </a:fld>
            <a:endParaRPr lang="en-IN"/>
          </a:p>
        </p:txBody>
      </p:sp>
    </p:spTree>
    <p:extLst>
      <p:ext uri="{BB962C8B-B14F-4D97-AF65-F5344CB8AC3E}">
        <p14:creationId xmlns:p14="http://schemas.microsoft.com/office/powerpoint/2010/main" xmlns="" val="10489291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10"/>
          </p:nvPr>
        </p:nvSpPr>
        <p:spPr/>
        <p:txBody>
          <a:bodyPr/>
          <a:lstStyle/>
          <a:p>
            <a:fld id="{9F6BE6B3-2D16-4A1B-99C8-9BB68DB86518}" type="slidenum">
              <a:rPr lang="en-IN" smtClean="0"/>
              <a:pPr/>
              <a:t>6</a:t>
            </a:fld>
            <a:endParaRPr lang="en-IN"/>
          </a:p>
        </p:txBody>
      </p:sp>
    </p:spTree>
    <p:extLst>
      <p:ext uri="{BB962C8B-B14F-4D97-AF65-F5344CB8AC3E}">
        <p14:creationId xmlns:p14="http://schemas.microsoft.com/office/powerpoint/2010/main" xmlns="" val="510313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AD980E-4DD8-4916-8D28-04B52126464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D980E-4DD8-4916-8D28-04B52126464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D980E-4DD8-4916-8D28-04B52126464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AD980E-4DD8-4916-8D28-04B52126464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AD980E-4DD8-4916-8D28-04B52126464F}" type="datetimeFigureOut">
              <a:rPr lang="en-US" smtClean="0"/>
              <a:pPr/>
              <a:t>6/23/2023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AD980E-4DD8-4916-8D28-04B52126464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AD980E-4DD8-4916-8D28-04B52126464F}" type="datetimeFigureOut">
              <a:rPr lang="en-US" smtClean="0"/>
              <a:pPr/>
              <a:t>6/23/2023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AD980E-4DD8-4916-8D28-04B52126464F}" type="datetimeFigureOut">
              <a:rPr lang="en-US" smtClean="0"/>
              <a:pPr/>
              <a:t>6/23/2023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AD980E-4DD8-4916-8D28-04B52126464F}" type="datetimeFigureOut">
              <a:rPr lang="en-US" smtClean="0"/>
              <a:pPr/>
              <a:t>6/23/2023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AD980E-4DD8-4916-8D28-04B52126464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AD980E-4DD8-4916-8D28-04B52126464F}" type="datetimeFigureOut">
              <a:rPr lang="en-US" smtClean="0"/>
              <a:pPr/>
              <a:t>6/23/2023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4AE415B-2860-4A7A-95FD-29B70332F8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AD980E-4DD8-4916-8D28-04B52126464F}" type="datetimeFigureOut">
              <a:rPr lang="en-US" smtClean="0"/>
              <a:pPr/>
              <a:t>6/23/2023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4AE415B-2860-4A7A-95FD-29B70332F8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a:xfrm>
            <a:off x="381000" y="1066800"/>
            <a:ext cx="8229600" cy="1470025"/>
          </a:xfrm>
        </p:spPr>
        <p:txBody>
          <a:bodyPr/>
          <a:lstStyle/>
          <a:p>
            <a:pPr eaLnBrk="1" hangingPunct="1"/>
            <a:r>
              <a:rPr lang="en-US" sz="3200" dirty="0" smtClean="0">
                <a:solidFill>
                  <a:srgbClr val="7030A0"/>
                </a:solidFill>
                <a:latin typeface="American Typewriter"/>
              </a:rPr>
              <a:t>	Data Structure/BTCS-2304</a:t>
            </a:r>
          </a:p>
        </p:txBody>
      </p:sp>
      <p:pic>
        <p:nvPicPr>
          <p:cNvPr id="2051"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2052" name="Footer Placeholder 4"/>
          <p:cNvSpPr txBox="1">
            <a:spLocks/>
          </p:cNvSpPr>
          <p:nvPr/>
        </p:nvSpPr>
        <p:spPr bwMode="auto">
          <a:xfrm>
            <a:off x="5257800" y="6492875"/>
            <a:ext cx="3886200" cy="365125"/>
          </a:xfrm>
          <a:prstGeom prst="rect">
            <a:avLst/>
          </a:prstGeom>
          <a:noFill/>
          <a:ln w="9525">
            <a:noFill/>
            <a:miter lim="800000"/>
            <a:headEnd/>
            <a:tailEnd/>
          </a:ln>
        </p:spPr>
        <p:txBody>
          <a:bodyPr anchor="ctr"/>
          <a:lstStyle/>
          <a:p>
            <a:pPr algn="ctr" eaLnBrk="1" hangingPunct="1"/>
            <a:r>
              <a:rPr lang="en-US" sz="1400" b="1">
                <a:latin typeface="Calibri" pitchFamily="34" charset="0"/>
              </a:rPr>
              <a:t>Department of Computer Science &amp; Engineering</a:t>
            </a:r>
          </a:p>
        </p:txBody>
      </p:sp>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11" name="Title 3"/>
          <p:cNvSpPr txBox="1">
            <a:spLocks/>
          </p:cNvSpPr>
          <p:nvPr/>
        </p:nvSpPr>
        <p:spPr>
          <a:xfrm>
            <a:off x="381000" y="2590800"/>
            <a:ext cx="5410200" cy="1447800"/>
          </a:xfrm>
          <a:prstGeom prst="rect">
            <a:avLst/>
          </a:prstGeom>
        </p:spPr>
        <p:txBody>
          <a:bodyPr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a:t>
            </a:r>
            <a:r>
              <a:rPr lang="en-US" sz="9600" dirty="0" err="1" smtClean="0">
                <a:latin typeface="+mn-lt"/>
              </a:rPr>
              <a:t>B.Tech</a:t>
            </a:r>
            <a:r>
              <a:rPr lang="en-US" sz="9600" dirty="0" smtClean="0">
                <a:latin typeface="+mn-lt"/>
              </a:rPr>
              <a:t> CSE </a:t>
            </a:r>
            <a:r>
              <a:rPr lang="en-US" sz="9600" dirty="0">
                <a:latin typeface="+mn-lt"/>
              </a:rPr>
              <a:t/>
            </a:r>
            <a:br>
              <a:rPr lang="en-US" sz="9600" dirty="0">
                <a:latin typeface="+mn-lt"/>
              </a:rPr>
            </a:br>
            <a:r>
              <a:rPr lang="en-US" sz="9600" dirty="0" smtClean="0">
                <a:latin typeface="+mn-lt"/>
              </a:rPr>
              <a:t>Semester:</a:t>
            </a:r>
            <a:r>
              <a:rPr lang="en-US" sz="9600" dirty="0" smtClean="0"/>
              <a:t>3rd</a:t>
            </a:r>
            <a:r>
              <a:rPr lang="en-US" dirty="0" smtClean="0"/>
              <a:t/>
            </a:r>
            <a:br>
              <a:rPr lang="en-US" dirty="0" smtClean="0"/>
            </a:br>
            <a:r>
              <a:rPr lang="en-US" dirty="0" smtClean="0"/>
              <a:t/>
            </a:r>
            <a:br>
              <a:rPr lang="en-US" dirty="0" smtClean="0"/>
            </a:br>
            <a:endParaRPr lang="en-US" dirty="0"/>
          </a:p>
        </p:txBody>
      </p:sp>
      <p:sp>
        <p:nvSpPr>
          <p:cNvPr id="13" name="Title 3"/>
          <p:cNvSpPr txBox="1">
            <a:spLocks/>
          </p:cNvSpPr>
          <p:nvPr/>
        </p:nvSpPr>
        <p:spPr>
          <a:xfrm>
            <a:off x="4114800" y="4114800"/>
            <a:ext cx="4625975" cy="1447800"/>
          </a:xfrm>
          <a:prstGeom prst="rect">
            <a:avLst/>
          </a:prstGeom>
        </p:spPr>
        <p:txBody>
          <a:bodyPr anchor="ctr">
            <a:normAutofit fontScale="6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defRPr/>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a:t>
            </a:r>
            <a:r>
              <a:rPr lang="en-US" dirty="0" smtClean="0"/>
              <a:t> Ms. </a:t>
            </a:r>
            <a:r>
              <a:rPr lang="en-US" dirty="0" err="1" smtClean="0"/>
              <a:t>Yogesh</a:t>
            </a:r>
            <a:r>
              <a:rPr lang="en-US" dirty="0" smtClean="0"/>
              <a:t/>
            </a:r>
            <a:br>
              <a:rPr lang="en-US" dirty="0" smtClean="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12968" cy="1143000"/>
          </a:xfrm>
        </p:spPr>
        <p:txBody>
          <a:bodyPr>
            <a:normAutofit/>
          </a:bodyPr>
          <a:lstStyle/>
          <a:p>
            <a:pPr marL="0" indent="0" algn="l">
              <a:buNone/>
            </a:pPr>
            <a:r>
              <a:rPr lang="en-US" sz="4000" dirty="0">
                <a:solidFill>
                  <a:srgbClr val="7030A0"/>
                </a:solidFill>
                <a:latin typeface="Times New Roman" pitchFamily="18" charset="0"/>
                <a:cs typeface="Times New Roman" pitchFamily="18" charset="0"/>
              </a:rPr>
              <a:t>Infix and </a:t>
            </a:r>
            <a:r>
              <a:rPr lang="en-US" sz="4000" dirty="0" smtClean="0">
                <a:solidFill>
                  <a:srgbClr val="7030A0"/>
                </a:solidFill>
                <a:latin typeface="Times New Roman" pitchFamily="18" charset="0"/>
                <a:cs typeface="Times New Roman" pitchFamily="18" charset="0"/>
              </a:rPr>
              <a:t>Postfix </a:t>
            </a:r>
            <a:r>
              <a:rPr lang="en-US" sz="4000" dirty="0">
                <a:solidFill>
                  <a:srgbClr val="7030A0"/>
                </a:solidFill>
                <a:latin typeface="Times New Roman" pitchFamily="18" charset="0"/>
                <a:cs typeface="Times New Roman" pitchFamily="18" charset="0"/>
              </a:rPr>
              <a:t>N</a:t>
            </a:r>
            <a:r>
              <a:rPr lang="en-US" sz="4000" dirty="0" smtClean="0">
                <a:solidFill>
                  <a:srgbClr val="7030A0"/>
                </a:solidFill>
                <a:latin typeface="Times New Roman" pitchFamily="18" charset="0"/>
                <a:cs typeface="Times New Roman" pitchFamily="18" charset="0"/>
              </a:rPr>
              <a:t>otations </a:t>
            </a:r>
            <a:endParaRPr lang="en-IN" sz="40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96753"/>
            <a:ext cx="8363272" cy="4752528"/>
          </a:xfrm>
          <a:prstGeom prst="rect">
            <a:avLst/>
          </a:prstGeom>
        </p:spPr>
        <p:txBody>
          <a:bodyPr>
            <a:normAutofit lnSpcReduction="10000"/>
          </a:bodyPr>
          <a:lstStyle/>
          <a:p>
            <a:pPr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Infix:  operators placed between </a:t>
            </a:r>
            <a:r>
              <a:rPr lang="en-IN" dirty="0" smtClean="0">
                <a:solidFill>
                  <a:srgbClr val="002060"/>
                </a:solidFill>
                <a:latin typeface="Times New Roman" pitchFamily="18" charset="0"/>
                <a:cs typeface="Times New Roman" pitchFamily="18" charset="0"/>
              </a:rPr>
              <a:t>operands:     </a:t>
            </a:r>
            <a:endParaRPr lang="en-IN" dirty="0">
              <a:solidFill>
                <a:srgbClr val="002060"/>
              </a:solidFill>
              <a:latin typeface="Times New Roman" pitchFamily="18" charset="0"/>
              <a:cs typeface="Times New Roman" pitchFamily="18" charset="0"/>
            </a:endParaRPr>
          </a:p>
          <a:p>
            <a:pPr marL="45720" indent="0" algn="just">
              <a:lnSpc>
                <a:spcPct val="110000"/>
              </a:lnSpc>
              <a:buNone/>
            </a:pPr>
            <a:r>
              <a:rPr lang="en-IN" dirty="0">
                <a:solidFill>
                  <a:srgbClr val="002060"/>
                </a:solidFill>
                <a:latin typeface="Times New Roman" pitchFamily="18" charset="0"/>
                <a:cs typeface="Times New Roman" pitchFamily="18" charset="0"/>
              </a:rPr>
              <a:t>                        A+B*C</a:t>
            </a:r>
          </a:p>
          <a:p>
            <a:pPr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Postfix: operands appear before their </a:t>
            </a:r>
            <a:r>
              <a:rPr lang="en-IN" dirty="0" smtClean="0">
                <a:solidFill>
                  <a:srgbClr val="002060"/>
                </a:solidFill>
                <a:latin typeface="Times New Roman" pitchFamily="18" charset="0"/>
                <a:cs typeface="Times New Roman" pitchFamily="18" charset="0"/>
              </a:rPr>
              <a:t>operators:-</a:t>
            </a:r>
            <a:endParaRPr lang="en-IN" dirty="0">
              <a:solidFill>
                <a:srgbClr val="002060"/>
              </a:solidFill>
              <a:latin typeface="Times New Roman" pitchFamily="18" charset="0"/>
              <a:cs typeface="Times New Roman" pitchFamily="18" charset="0"/>
            </a:endParaRPr>
          </a:p>
          <a:p>
            <a:pPr marL="45720" indent="0" algn="just">
              <a:lnSpc>
                <a:spcPct val="110000"/>
              </a:lnSpc>
              <a:buNone/>
            </a:pPr>
            <a:r>
              <a:rPr lang="en-IN" dirty="0" smtClean="0">
                <a:solidFill>
                  <a:srgbClr val="002060"/>
                </a:solidFill>
                <a:latin typeface="Times New Roman" pitchFamily="18" charset="0"/>
                <a:cs typeface="Times New Roman" pitchFamily="18" charset="0"/>
              </a:rPr>
              <a:t>                        ABC</a:t>
            </a:r>
            <a:r>
              <a:rPr lang="en-IN" dirty="0">
                <a:solidFill>
                  <a:srgbClr val="002060"/>
                </a:solidFill>
                <a:latin typeface="Times New Roman" pitchFamily="18" charset="0"/>
                <a:cs typeface="Times New Roman" pitchFamily="18" charset="0"/>
              </a:rPr>
              <a:t>*+</a:t>
            </a:r>
          </a:p>
          <a:p>
            <a:pPr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There are no precedence rules to learn in postfix notation, and parentheses are never </a:t>
            </a:r>
            <a:r>
              <a:rPr lang="en-IN" dirty="0" smtClean="0">
                <a:solidFill>
                  <a:srgbClr val="002060"/>
                </a:solidFill>
                <a:latin typeface="Times New Roman" pitchFamily="18" charset="0"/>
                <a:cs typeface="Times New Roman" pitchFamily="18" charset="0"/>
              </a:rPr>
              <a:t>needed</a:t>
            </a:r>
            <a:endParaRPr lang="en-IN" dirty="0">
              <a:solidFill>
                <a:srgbClr val="002060"/>
              </a:solidFill>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r>
              <a:rPr lang="en-US" smtClean="0">
                <a:solidFill>
                  <a:prstClr val="black">
                    <a:lumMod val="50000"/>
                    <a:lumOff val="50000"/>
                  </a:prstClr>
                </a:solidFill>
              </a:rPr>
              <a:t>Lecture #00: © DSamanta</a:t>
            </a:r>
            <a:endParaRPr lang="en-IN"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r>
              <a:rPr lang="en-IN" smtClean="0">
                <a:solidFill>
                  <a:prstClr val="black">
                    <a:lumMod val="50000"/>
                    <a:lumOff val="50000"/>
                  </a:prstClr>
                </a:solidFill>
              </a:rPr>
              <a:t>CS 11001 : Programming and Data Structures</a:t>
            </a:r>
            <a:endParaRPr lang="en-IN">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2412D51A-C1C7-4F6F-ADB4-90C3724E8DB4}" type="slidenum">
              <a:rPr lang="en-IN" smtClean="0">
                <a:solidFill>
                  <a:prstClr val="black">
                    <a:lumMod val="50000"/>
                    <a:lumOff val="50000"/>
                  </a:prstClr>
                </a:solidFill>
              </a:rPr>
              <a:pPr/>
              <a:t>2</a:t>
            </a:fld>
            <a:endParaRPr lang="en-IN">
              <a:solidFill>
                <a:prstClr val="black">
                  <a:lumMod val="50000"/>
                  <a:lumOff val="50000"/>
                </a:prstClr>
              </a:solidFill>
            </a:endParaRPr>
          </a:p>
        </p:txBody>
      </p:sp>
      <p:pic>
        <p:nvPicPr>
          <p:cNvPr id="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4961363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title"/>
          </p:nvPr>
        </p:nvSpPr>
        <p:spPr>
          <a:xfrm>
            <a:off x="179512" y="188640"/>
            <a:ext cx="8712968" cy="1143000"/>
          </a:xfrm>
        </p:spPr>
        <p:txBody>
          <a:bodyPr>
            <a:normAutofit/>
          </a:bodyPr>
          <a:lstStyle/>
          <a:p>
            <a:pPr marL="0" indent="0" algn="l">
              <a:buNone/>
            </a:pPr>
            <a:r>
              <a:rPr lang="en-US" sz="4000" dirty="0">
                <a:solidFill>
                  <a:srgbClr val="7030A0"/>
                </a:solidFill>
                <a:latin typeface="Times New Roman" pitchFamily="18" charset="0"/>
                <a:cs typeface="Times New Roman" pitchFamily="18" charset="0"/>
              </a:rPr>
              <a:t>Infix to Postfix </a:t>
            </a:r>
            <a:endParaRPr lang="en-IN" sz="4000" dirty="0">
              <a:solidFill>
                <a:srgbClr val="7030A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idx="1"/>
            <p:extLst/>
          </p:nvPr>
        </p:nvGraphicFramePr>
        <p:xfrm>
          <a:off x="1403648" y="1412776"/>
          <a:ext cx="6059016" cy="2835276"/>
        </p:xfrm>
        <a:graphic>
          <a:graphicData uri="http://schemas.openxmlformats.org/drawingml/2006/table">
            <a:tbl>
              <a:tblPr firstRow="1" bandRow="1">
                <a:tableStyleId>{793D81CF-94F2-401A-BA57-92F5A7B2D0C5}</a:tableStyleId>
              </a:tblPr>
              <a:tblGrid>
                <a:gridCol w="3178696"/>
                <a:gridCol w="2880320"/>
              </a:tblGrid>
              <a:tr h="457302">
                <a:tc>
                  <a:txBody>
                    <a:bodyPr/>
                    <a:lstStyle/>
                    <a:p>
                      <a:pPr algn="ctr"/>
                      <a:r>
                        <a:rPr lang="en-US" sz="2400" dirty="0" smtClean="0"/>
                        <a:t>Infix</a:t>
                      </a:r>
                      <a:endParaRPr lang="en-US" sz="2400" dirty="0">
                        <a:solidFill>
                          <a:srgbClr val="FFC000"/>
                        </a:solidFill>
                      </a:endParaRPr>
                    </a:p>
                  </a:txBody>
                  <a:tcPr marT="45730" marB="45730"/>
                </a:tc>
                <a:tc>
                  <a:txBody>
                    <a:bodyPr/>
                    <a:lstStyle/>
                    <a:p>
                      <a:pPr algn="ctr"/>
                      <a:r>
                        <a:rPr lang="en-US" sz="2400" dirty="0" smtClean="0"/>
                        <a:t>Postfix</a:t>
                      </a:r>
                      <a:endParaRPr lang="en-US" sz="2400" dirty="0">
                        <a:solidFill>
                          <a:srgbClr val="FFC000"/>
                        </a:solidFill>
                      </a:endParaRPr>
                    </a:p>
                  </a:txBody>
                  <a:tcPr marT="45730" marB="45730"/>
                </a:tc>
              </a:tr>
              <a:tr h="396329">
                <a:tc>
                  <a:txBody>
                    <a:bodyPr/>
                    <a:lstStyle/>
                    <a:p>
                      <a:r>
                        <a:rPr lang="en-US" sz="2000" dirty="0" smtClean="0"/>
                        <a:t>A + B</a:t>
                      </a:r>
                      <a:endParaRPr lang="en-US" sz="2000" dirty="0"/>
                    </a:p>
                  </a:txBody>
                  <a:tcPr marT="45730" marB="45730"/>
                </a:tc>
                <a:tc>
                  <a:txBody>
                    <a:bodyPr/>
                    <a:lstStyle/>
                    <a:p>
                      <a:r>
                        <a:rPr lang="en-US" sz="2000" dirty="0" smtClean="0"/>
                        <a:t>A B +</a:t>
                      </a:r>
                      <a:endParaRPr lang="en-US" sz="2000" dirty="0"/>
                    </a:p>
                  </a:txBody>
                  <a:tcPr marT="45730" marB="45730"/>
                </a:tc>
              </a:tr>
              <a:tr h="396329">
                <a:tc>
                  <a:txBody>
                    <a:bodyPr/>
                    <a:lstStyle/>
                    <a:p>
                      <a:r>
                        <a:rPr lang="en-US" sz="2000" dirty="0" smtClean="0"/>
                        <a:t>A</a:t>
                      </a:r>
                      <a:r>
                        <a:rPr lang="en-US" sz="2000" baseline="0" dirty="0" smtClean="0"/>
                        <a:t> + B * C</a:t>
                      </a:r>
                      <a:endParaRPr lang="en-US" sz="2000" dirty="0"/>
                    </a:p>
                  </a:txBody>
                  <a:tcPr marT="45730" marB="45730"/>
                </a:tc>
                <a:tc>
                  <a:txBody>
                    <a:bodyPr/>
                    <a:lstStyle/>
                    <a:p>
                      <a:r>
                        <a:rPr lang="en-US" sz="2000" dirty="0" smtClean="0"/>
                        <a:t>A B C * +</a:t>
                      </a:r>
                      <a:endParaRPr lang="en-US" sz="2000" dirty="0"/>
                    </a:p>
                  </a:txBody>
                  <a:tcPr marT="45730" marB="45730"/>
                </a:tc>
              </a:tr>
              <a:tr h="396329">
                <a:tc>
                  <a:txBody>
                    <a:bodyPr/>
                    <a:lstStyle/>
                    <a:p>
                      <a:r>
                        <a:rPr lang="en-US" sz="2000" dirty="0" smtClean="0"/>
                        <a:t>(A + B) * C</a:t>
                      </a:r>
                      <a:endParaRPr lang="en-US" sz="2000" dirty="0"/>
                    </a:p>
                  </a:txBody>
                  <a:tcPr marT="45730" marB="45730"/>
                </a:tc>
                <a:tc>
                  <a:txBody>
                    <a:bodyPr/>
                    <a:lstStyle/>
                    <a:p>
                      <a:r>
                        <a:rPr lang="en-US" sz="2000" dirty="0" smtClean="0"/>
                        <a:t>A B + C *</a:t>
                      </a:r>
                      <a:endParaRPr lang="en-US" sz="2000" dirty="0"/>
                    </a:p>
                  </a:txBody>
                  <a:tcPr marT="45730" marB="45730"/>
                </a:tc>
              </a:tr>
              <a:tr h="396329">
                <a:tc>
                  <a:txBody>
                    <a:bodyPr/>
                    <a:lstStyle/>
                    <a:p>
                      <a:r>
                        <a:rPr lang="en-US" sz="2000" dirty="0" smtClean="0"/>
                        <a:t>A + B * C + D</a:t>
                      </a:r>
                      <a:endParaRPr lang="en-US" sz="2000" dirty="0"/>
                    </a:p>
                  </a:txBody>
                  <a:tcPr marT="45730" marB="45730"/>
                </a:tc>
                <a:tc>
                  <a:txBody>
                    <a:bodyPr/>
                    <a:lstStyle/>
                    <a:p>
                      <a:r>
                        <a:rPr lang="en-US" sz="2000" dirty="0" smtClean="0"/>
                        <a:t>A B C * + D +</a:t>
                      </a:r>
                      <a:endParaRPr lang="en-US" sz="2000" dirty="0"/>
                    </a:p>
                  </a:txBody>
                  <a:tcPr marT="45730" marB="45730"/>
                </a:tc>
              </a:tr>
              <a:tr h="396329">
                <a:tc>
                  <a:txBody>
                    <a:bodyPr/>
                    <a:lstStyle/>
                    <a:p>
                      <a:r>
                        <a:rPr lang="en-US" sz="2000" dirty="0" smtClean="0"/>
                        <a:t>(A + B) * (C + D)</a:t>
                      </a:r>
                      <a:endParaRPr lang="en-US" sz="2000" dirty="0"/>
                    </a:p>
                  </a:txBody>
                  <a:tcPr marT="45730" marB="45730"/>
                </a:tc>
                <a:tc>
                  <a:txBody>
                    <a:bodyPr/>
                    <a:lstStyle/>
                    <a:p>
                      <a:r>
                        <a:rPr lang="en-US" sz="2000" dirty="0" smtClean="0"/>
                        <a:t>A B + C D + *</a:t>
                      </a:r>
                      <a:endParaRPr lang="en-US" sz="2000" dirty="0"/>
                    </a:p>
                  </a:txBody>
                  <a:tcPr marT="45730" marB="45730"/>
                </a:tc>
              </a:tr>
              <a:tr h="396329">
                <a:tc>
                  <a:txBody>
                    <a:bodyPr/>
                    <a:lstStyle/>
                    <a:p>
                      <a:r>
                        <a:rPr lang="en-US" sz="2000" dirty="0" smtClean="0"/>
                        <a:t>A * B + C * D</a:t>
                      </a:r>
                      <a:endParaRPr lang="en-US" sz="2000" dirty="0"/>
                    </a:p>
                  </a:txBody>
                  <a:tcPr marT="45730" marB="45730"/>
                </a:tc>
                <a:tc>
                  <a:txBody>
                    <a:bodyPr/>
                    <a:lstStyle/>
                    <a:p>
                      <a:r>
                        <a:rPr lang="en-US" sz="2000" dirty="0" smtClean="0"/>
                        <a:t>A B * C D * +</a:t>
                      </a:r>
                      <a:endParaRPr lang="en-US" sz="2000" dirty="0"/>
                    </a:p>
                  </a:txBody>
                  <a:tcPr marT="45730" marB="45730"/>
                </a:tc>
              </a:tr>
            </a:tbl>
          </a:graphicData>
        </a:graphic>
      </p:graphicFrame>
      <p:sp>
        <p:nvSpPr>
          <p:cNvPr id="7" name="Footer Placeholder 6"/>
          <p:cNvSpPr>
            <a:spLocks noGrp="1"/>
          </p:cNvSpPr>
          <p:nvPr>
            <p:ph type="ftr" sz="quarter" idx="11"/>
          </p:nvPr>
        </p:nvSpPr>
        <p:spPr/>
        <p:txBody>
          <a:bodyPr/>
          <a:lstStyle/>
          <a:p>
            <a:pPr>
              <a:defRPr/>
            </a:pPr>
            <a:r>
              <a:rPr lang="en-US"/>
              <a:t>Autumn 2016</a:t>
            </a:r>
          </a:p>
        </p:txBody>
      </p:sp>
      <p:sp>
        <p:nvSpPr>
          <p:cNvPr id="95262"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D4F8FCCF-E1A9-4416-A485-B728E122EE04}" type="slidenum">
              <a:rPr lang="en-US" altLang="en-US" sz="1200">
                <a:solidFill>
                  <a:srgbClr val="898989"/>
                </a:solidFill>
                <a:latin typeface="Times New Roman" panose="02020603050405020304" pitchFamily="18" charset="0"/>
              </a:rPr>
              <a:pPr>
                <a:spcBef>
                  <a:spcPct val="0"/>
                </a:spcBef>
                <a:buFontTx/>
                <a:buNone/>
              </a:pPr>
              <a:t>3</a:t>
            </a:fld>
            <a:endParaRPr lang="en-US" altLang="en-US" sz="1200">
              <a:solidFill>
                <a:srgbClr val="898989"/>
              </a:solidFill>
              <a:latin typeface="Times New Roman" panose="02020603050405020304" pitchFamily="18" charset="0"/>
            </a:endParaRPr>
          </a:p>
        </p:txBody>
      </p:sp>
      <p:sp>
        <p:nvSpPr>
          <p:cNvPr id="93213" name="TextBox 4"/>
          <p:cNvSpPr txBox="1">
            <a:spLocks noChangeArrowheads="1"/>
          </p:cNvSpPr>
          <p:nvPr/>
        </p:nvSpPr>
        <p:spPr bwMode="auto">
          <a:xfrm>
            <a:off x="0" y="4743450"/>
            <a:ext cx="7740352" cy="1323439"/>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2000" dirty="0">
                <a:solidFill>
                  <a:schemeClr val="bg2">
                    <a:lumMod val="50000"/>
                  </a:schemeClr>
                </a:solidFill>
                <a:latin typeface="Times New Roman" panose="02020603050405020304" pitchFamily="18" charset="0"/>
              </a:rPr>
              <a:t>A + B * C    </a:t>
            </a:r>
            <a:r>
              <a:rPr lang="en-US" altLang="en-US" sz="2000" dirty="0">
                <a:solidFill>
                  <a:schemeClr val="bg2">
                    <a:lumMod val="50000"/>
                  </a:schemeClr>
                </a:solidFill>
                <a:latin typeface="Times New Roman" panose="02020603050405020304" pitchFamily="18" charset="0"/>
                <a:sym typeface="Wingdings" panose="05000000000000000000" pitchFamily="2" charset="2"/>
              </a:rPr>
              <a:t>  (A + (B * C))     (A  + (B C *) )      A  B  C  *  +</a:t>
            </a:r>
          </a:p>
          <a:p>
            <a:pPr>
              <a:spcBef>
                <a:spcPct val="0"/>
              </a:spcBef>
              <a:buFontTx/>
              <a:buNone/>
            </a:pPr>
            <a:endParaRPr lang="en-US" altLang="en-US" sz="2000" dirty="0">
              <a:solidFill>
                <a:schemeClr val="bg2">
                  <a:lumMod val="50000"/>
                </a:schemeClr>
              </a:solidFill>
              <a:latin typeface="Times New Roman" panose="02020603050405020304" pitchFamily="18" charset="0"/>
              <a:sym typeface="Wingdings" panose="05000000000000000000" pitchFamily="2" charset="2"/>
            </a:endParaRPr>
          </a:p>
          <a:p>
            <a:pPr>
              <a:spcBef>
                <a:spcPct val="0"/>
              </a:spcBef>
              <a:buFontTx/>
              <a:buNone/>
            </a:pPr>
            <a:r>
              <a:rPr lang="en-US" altLang="en-US" sz="2000" dirty="0">
                <a:solidFill>
                  <a:schemeClr val="bg2">
                    <a:lumMod val="50000"/>
                  </a:schemeClr>
                </a:solidFill>
                <a:latin typeface="Times New Roman" panose="02020603050405020304" pitchFamily="18" charset="0"/>
                <a:sym typeface="Wingdings" panose="05000000000000000000" pitchFamily="2" charset="2"/>
              </a:rPr>
              <a:t>A + B * C + D    ((A + (B * C)) + D )   ((A + (B C*) )+  D)   </a:t>
            </a:r>
          </a:p>
          <a:p>
            <a:pPr>
              <a:spcBef>
                <a:spcPct val="0"/>
              </a:spcBef>
              <a:buFontTx/>
              <a:buNone/>
            </a:pPr>
            <a:r>
              <a:rPr lang="en-US" altLang="en-US" sz="2000" dirty="0">
                <a:solidFill>
                  <a:schemeClr val="bg2">
                    <a:lumMod val="50000"/>
                  </a:schemeClr>
                </a:solidFill>
                <a:latin typeface="Times New Roman" panose="02020603050405020304" pitchFamily="18" charset="0"/>
                <a:sym typeface="Wingdings" panose="05000000000000000000" pitchFamily="2" charset="2"/>
              </a:rPr>
              <a:t>((A  B  C  *+)  +  D)  A B C * + D +</a:t>
            </a:r>
          </a:p>
        </p:txBody>
      </p:sp>
      <p:pic>
        <p:nvPicPr>
          <p:cNvPr id="8"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10" name="Rectangle 9">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368307862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321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21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21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12968" cy="1143000"/>
          </a:xfrm>
        </p:spPr>
        <p:txBody>
          <a:bodyPr>
            <a:normAutofit/>
          </a:bodyPr>
          <a:lstStyle/>
          <a:p>
            <a:pPr marL="0" indent="0" algn="l">
              <a:buNone/>
            </a:pPr>
            <a:r>
              <a:rPr lang="en-US" sz="4000" dirty="0">
                <a:solidFill>
                  <a:srgbClr val="7030A0"/>
                </a:solidFill>
                <a:latin typeface="Times New Roman" pitchFamily="18" charset="0"/>
                <a:cs typeface="Times New Roman" pitchFamily="18" charset="0"/>
              </a:rPr>
              <a:t>Infix to postfix conversion</a:t>
            </a:r>
            <a:endParaRPr lang="en-IN" sz="40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196753"/>
            <a:ext cx="8363272" cy="4752528"/>
          </a:xfrm>
          <a:prstGeom prst="rect">
            <a:avLst/>
          </a:prstGeom>
        </p:spPr>
        <p:txBody>
          <a:bodyPr>
            <a:normAutofit fontScale="92500"/>
          </a:bodyPr>
          <a:lstStyle/>
          <a:p>
            <a:pPr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Use a stack for processing operators (push and pop operations).</a:t>
            </a:r>
          </a:p>
          <a:p>
            <a:pPr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Scan the sequence of operators and operands from left to right and perform one of the following:</a:t>
            </a:r>
          </a:p>
          <a:p>
            <a:pPr lvl="1"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output the operand, </a:t>
            </a:r>
          </a:p>
          <a:p>
            <a:pPr lvl="1"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push an operator of higher precedence,</a:t>
            </a:r>
          </a:p>
          <a:p>
            <a:pPr lvl="1" algn="just">
              <a:lnSpc>
                <a:spcPct val="110000"/>
              </a:lnSpc>
              <a:buFont typeface="Arial" pitchFamily="34" charset="0"/>
              <a:buChar char="•"/>
            </a:pPr>
            <a:r>
              <a:rPr lang="en-IN" dirty="0">
                <a:solidFill>
                  <a:srgbClr val="002060"/>
                </a:solidFill>
                <a:latin typeface="Times New Roman" pitchFamily="18" charset="0"/>
                <a:cs typeface="Times New Roman" pitchFamily="18" charset="0"/>
              </a:rPr>
              <a:t>pop an operator and output, till the stack  top contains operator of a lower precedence and push the present operator.</a:t>
            </a:r>
          </a:p>
        </p:txBody>
      </p:sp>
      <p:sp>
        <p:nvSpPr>
          <p:cNvPr id="6" name="Date Placeholder 5"/>
          <p:cNvSpPr>
            <a:spLocks noGrp="1"/>
          </p:cNvSpPr>
          <p:nvPr>
            <p:ph type="dt" sz="half" idx="10"/>
          </p:nvPr>
        </p:nvSpPr>
        <p:spPr/>
        <p:txBody>
          <a:bodyPr/>
          <a:lstStyle/>
          <a:p>
            <a:r>
              <a:rPr lang="en-US" smtClean="0">
                <a:solidFill>
                  <a:prstClr val="black">
                    <a:lumMod val="50000"/>
                    <a:lumOff val="50000"/>
                  </a:prstClr>
                </a:solidFill>
              </a:rPr>
              <a:t>Lecture #00: © DSamanta</a:t>
            </a:r>
            <a:endParaRPr lang="en-IN"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r>
              <a:rPr lang="en-IN" smtClean="0">
                <a:solidFill>
                  <a:prstClr val="black">
                    <a:lumMod val="50000"/>
                    <a:lumOff val="50000"/>
                  </a:prstClr>
                </a:solidFill>
              </a:rPr>
              <a:t>CS 11001 : Programming and Data Structures</a:t>
            </a:r>
            <a:endParaRPr lang="en-IN">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2412D51A-C1C7-4F6F-ADB4-90C3724E8DB4}" type="slidenum">
              <a:rPr lang="en-IN" smtClean="0">
                <a:solidFill>
                  <a:prstClr val="black">
                    <a:lumMod val="50000"/>
                    <a:lumOff val="50000"/>
                  </a:prstClr>
                </a:solidFill>
              </a:rPr>
              <a:pPr/>
              <a:t>4</a:t>
            </a:fld>
            <a:endParaRPr lang="en-IN">
              <a:solidFill>
                <a:prstClr val="black">
                  <a:lumMod val="50000"/>
                  <a:lumOff val="50000"/>
                </a:prstClr>
              </a:solidFill>
            </a:endParaRPr>
          </a:p>
        </p:txBody>
      </p:sp>
      <p:pic>
        <p:nvPicPr>
          <p:cNvPr id="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37857843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12968" cy="1143000"/>
          </a:xfrm>
        </p:spPr>
        <p:txBody>
          <a:bodyPr>
            <a:normAutofit/>
          </a:bodyPr>
          <a:lstStyle/>
          <a:p>
            <a:pPr marL="0" indent="0" algn="l">
              <a:buNone/>
            </a:pPr>
            <a:r>
              <a:rPr lang="en-US" sz="4000" dirty="0">
                <a:solidFill>
                  <a:srgbClr val="7030A0"/>
                </a:solidFill>
                <a:latin typeface="Times New Roman" pitchFamily="18" charset="0"/>
                <a:cs typeface="Times New Roman" pitchFamily="18" charset="0"/>
              </a:rPr>
              <a:t>The </a:t>
            </a:r>
            <a:r>
              <a:rPr lang="en-US" sz="4000" dirty="0" smtClean="0">
                <a:solidFill>
                  <a:srgbClr val="7030A0"/>
                </a:solidFill>
                <a:latin typeface="Times New Roman" pitchFamily="18" charset="0"/>
                <a:cs typeface="Times New Roman" pitchFamily="18" charset="0"/>
              </a:rPr>
              <a:t>algorithm </a:t>
            </a:r>
            <a:r>
              <a:rPr lang="en-US" sz="4000" dirty="0">
                <a:solidFill>
                  <a:srgbClr val="7030A0"/>
                </a:solidFill>
                <a:latin typeface="Times New Roman" pitchFamily="18" charset="0"/>
                <a:cs typeface="Times New Roman" pitchFamily="18" charset="0"/>
              </a:rPr>
              <a:t>steps</a:t>
            </a:r>
            <a:endParaRPr lang="en-IN" sz="40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79512" y="1196752"/>
            <a:ext cx="8640960" cy="4975447"/>
          </a:xfrm>
          <a:prstGeom prst="rect">
            <a:avLst/>
          </a:prstGeom>
        </p:spPr>
        <p:txBody>
          <a:bodyPr>
            <a:normAutofit fontScale="77500" lnSpcReduction="20000"/>
          </a:bodyPr>
          <a:lstStyle/>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Print </a:t>
            </a:r>
            <a:r>
              <a:rPr lang="en-IN" sz="2300" dirty="0">
                <a:solidFill>
                  <a:srgbClr val="002060"/>
                </a:solidFill>
                <a:latin typeface="Times New Roman" pitchFamily="18" charset="0"/>
                <a:cs typeface="Times New Roman" pitchFamily="18" charset="0"/>
              </a:rPr>
              <a:t>operands as they arrive.</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stack is empty or contains a left parenthesis on top, push the incoming operator onto the stack.</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incoming symbol is a left parenthesis, push it on the stack.</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incoming symbol is a right parenthesis, pop the stack and print the operators until you see a left parenthesis. Discard the pair of parentheses.</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incoming symbol has higher precedence than the top of the stack, push it on the stack</a:t>
            </a:r>
            <a:r>
              <a:rPr lang="en-IN" sz="2300" dirty="0" smtClean="0">
                <a:solidFill>
                  <a:srgbClr val="002060"/>
                </a:solidFill>
                <a:latin typeface="Times New Roman" pitchFamily="18" charset="0"/>
                <a:cs typeface="Times New Roman" pitchFamily="18" charset="0"/>
              </a:rPr>
              <a:t>.</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incoming symbol has equal precedence with the top of the stack, use association. If the association is left to right, pop and print the top of the stack and then push the incoming operator. If the association is right to left, push the incoming operator.</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If </a:t>
            </a:r>
            <a:r>
              <a:rPr lang="en-IN" sz="2300" dirty="0">
                <a:solidFill>
                  <a:srgbClr val="002060"/>
                </a:solidFill>
                <a:latin typeface="Times New Roman" pitchFamily="18" charset="0"/>
                <a:cs typeface="Times New Roman" pitchFamily="18" charset="0"/>
              </a:rPr>
              <a:t>the incoming symbol has lower precedence than the symbol on the top of the stack, pop the stack and print the top operator. Then test the incoming operator against the new top of stack.</a:t>
            </a:r>
          </a:p>
          <a:p>
            <a:pPr marL="502920" indent="-457200" algn="just">
              <a:lnSpc>
                <a:spcPct val="110000"/>
              </a:lnSpc>
              <a:buFont typeface="+mj-lt"/>
              <a:buAutoNum type="arabicPeriod"/>
            </a:pPr>
            <a:r>
              <a:rPr lang="en-IN" sz="2300" dirty="0" smtClean="0">
                <a:solidFill>
                  <a:srgbClr val="002060"/>
                </a:solidFill>
                <a:latin typeface="Times New Roman" pitchFamily="18" charset="0"/>
                <a:cs typeface="Times New Roman" pitchFamily="18" charset="0"/>
              </a:rPr>
              <a:t>At </a:t>
            </a:r>
            <a:r>
              <a:rPr lang="en-IN" sz="2300" dirty="0">
                <a:solidFill>
                  <a:srgbClr val="002060"/>
                </a:solidFill>
                <a:latin typeface="Times New Roman" pitchFamily="18" charset="0"/>
                <a:cs typeface="Times New Roman" pitchFamily="18" charset="0"/>
              </a:rPr>
              <a:t>the end of the expression, pop and print all operators on the stack. (No parentheses should remain.)</a:t>
            </a:r>
          </a:p>
          <a:p>
            <a:pPr marL="502920" indent="-457200" algn="just">
              <a:lnSpc>
                <a:spcPct val="110000"/>
              </a:lnSpc>
              <a:buFont typeface="+mj-lt"/>
              <a:buAutoNum type="arabicPeriod"/>
            </a:pPr>
            <a:endParaRPr lang="en-IN" dirty="0">
              <a:solidFill>
                <a:srgbClr val="002060"/>
              </a:solidFill>
              <a:latin typeface="Times New Roman" pitchFamily="18" charset="0"/>
              <a:cs typeface="Times New Roman" pitchFamily="18" charset="0"/>
            </a:endParaRPr>
          </a:p>
          <a:p>
            <a:pPr algn="just">
              <a:lnSpc>
                <a:spcPct val="110000"/>
              </a:lnSpc>
              <a:buFont typeface="Arial" pitchFamily="34" charset="0"/>
              <a:buChar char="•"/>
            </a:pPr>
            <a:endParaRPr lang="en-IN" dirty="0">
              <a:solidFill>
                <a:srgbClr val="002060"/>
              </a:solidFill>
              <a:latin typeface="Times New Roman" pitchFamily="18" charset="0"/>
              <a:cs typeface="Times New Roman" pitchFamily="18" charset="0"/>
            </a:endParaRPr>
          </a:p>
        </p:txBody>
      </p:sp>
      <p:sp>
        <p:nvSpPr>
          <p:cNvPr id="6" name="Date Placeholder 5"/>
          <p:cNvSpPr>
            <a:spLocks noGrp="1"/>
          </p:cNvSpPr>
          <p:nvPr>
            <p:ph type="dt" sz="half" idx="10"/>
          </p:nvPr>
        </p:nvSpPr>
        <p:spPr/>
        <p:txBody>
          <a:bodyPr/>
          <a:lstStyle/>
          <a:p>
            <a:r>
              <a:rPr lang="en-US" smtClean="0">
                <a:solidFill>
                  <a:prstClr val="black">
                    <a:lumMod val="50000"/>
                    <a:lumOff val="50000"/>
                  </a:prstClr>
                </a:solidFill>
              </a:rPr>
              <a:t>Lecture #00: © DSamanta</a:t>
            </a:r>
            <a:endParaRPr lang="en-IN"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r>
              <a:rPr lang="en-IN" smtClean="0">
                <a:solidFill>
                  <a:prstClr val="black">
                    <a:lumMod val="50000"/>
                    <a:lumOff val="50000"/>
                  </a:prstClr>
                </a:solidFill>
              </a:rPr>
              <a:t>CS 11001 : Programming and Data Structures</a:t>
            </a:r>
            <a:endParaRPr lang="en-IN">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2412D51A-C1C7-4F6F-ADB4-90C3724E8DB4}" type="slidenum">
              <a:rPr lang="en-IN" smtClean="0">
                <a:solidFill>
                  <a:prstClr val="black">
                    <a:lumMod val="50000"/>
                    <a:lumOff val="50000"/>
                  </a:prstClr>
                </a:solidFill>
              </a:rPr>
              <a:pPr/>
              <a:t>5</a:t>
            </a:fld>
            <a:endParaRPr lang="en-IN">
              <a:solidFill>
                <a:prstClr val="black">
                  <a:lumMod val="50000"/>
                  <a:lumOff val="50000"/>
                </a:prstClr>
              </a:solidFill>
            </a:endParaRPr>
          </a:p>
        </p:txBody>
      </p:sp>
      <p:pic>
        <p:nvPicPr>
          <p:cNvPr id="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32831748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88640"/>
            <a:ext cx="8712968" cy="1143000"/>
          </a:xfrm>
        </p:spPr>
        <p:txBody>
          <a:bodyPr>
            <a:normAutofit/>
          </a:bodyPr>
          <a:lstStyle/>
          <a:p>
            <a:pPr marL="0" indent="0" algn="l">
              <a:buNone/>
            </a:pPr>
            <a:r>
              <a:rPr lang="en-US" sz="4000" dirty="0">
                <a:solidFill>
                  <a:srgbClr val="7030A0"/>
                </a:solidFill>
                <a:latin typeface="Times New Roman" pitchFamily="18" charset="0"/>
                <a:cs typeface="Times New Roman" pitchFamily="18" charset="0"/>
              </a:rPr>
              <a:t>Infix to Postfix Conversion</a:t>
            </a:r>
            <a:endParaRPr lang="en-IN" sz="40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179512" y="1196752"/>
            <a:ext cx="8640960" cy="4975447"/>
          </a:xfrm>
          <a:prstGeom prst="rect">
            <a:avLst/>
          </a:prstGeom>
        </p:spPr>
        <p:txBody>
          <a:bodyPr>
            <a:normAutofit/>
          </a:bodyPr>
          <a:lstStyle/>
          <a:p>
            <a:pPr>
              <a:lnSpc>
                <a:spcPct val="80000"/>
              </a:lnSpc>
              <a:buFontTx/>
              <a:buNone/>
            </a:pPr>
            <a:r>
              <a:rPr lang="en-US" altLang="en-US" sz="2000" dirty="0">
                <a:solidFill>
                  <a:srgbClr val="7030A0"/>
                </a:solidFill>
                <a:latin typeface="Times New Roman" panose="02020603050405020304" pitchFamily="18" charset="0"/>
                <a:cs typeface="Times New Roman" panose="02020603050405020304" pitchFamily="18" charset="0"/>
              </a:rPr>
              <a:t>Requires operator precedence information</a:t>
            </a:r>
          </a:p>
          <a:p>
            <a:pPr>
              <a:lnSpc>
                <a:spcPct val="80000"/>
              </a:lnSpc>
              <a:buFontTx/>
              <a:buNone/>
            </a:pPr>
            <a:endParaRPr lang="en-US" altLang="en-US" sz="2000" dirty="0">
              <a:solidFill>
                <a:srgbClr val="FFC000"/>
              </a:solidFill>
              <a:latin typeface="Times New Roman" panose="02020603050405020304" pitchFamily="18" charset="0"/>
              <a:cs typeface="Times New Roman" panose="02020603050405020304" pitchFamily="18" charset="0"/>
            </a:endParaRPr>
          </a:p>
          <a:p>
            <a:pPr>
              <a:lnSpc>
                <a:spcPct val="80000"/>
              </a:lnSpc>
              <a:buFontTx/>
              <a:buNone/>
            </a:pPr>
            <a:r>
              <a:rPr lang="en-US" altLang="en-US" sz="2000" dirty="0">
                <a:solidFill>
                  <a:srgbClr val="7030A0"/>
                </a:solidFill>
                <a:latin typeface="Times New Roman" panose="02020603050405020304" pitchFamily="18" charset="0"/>
                <a:cs typeface="Times New Roman" panose="02020603050405020304" pitchFamily="18" charset="0"/>
              </a:rPr>
              <a:t>Operands: </a:t>
            </a:r>
          </a:p>
          <a:p>
            <a:pPr>
              <a:lnSpc>
                <a:spcPct val="80000"/>
              </a:lnSpc>
              <a:buFontTx/>
              <a:buNone/>
            </a:pPr>
            <a:r>
              <a:rPr lang="en-US" altLang="en-US" sz="2000" dirty="0">
                <a:latin typeface="Times New Roman" panose="02020603050405020304" pitchFamily="18" charset="0"/>
                <a:cs typeface="Times New Roman" panose="02020603050405020304" pitchFamily="18" charset="0"/>
              </a:rPr>
              <a:t>             Add to postfix expression.</a:t>
            </a:r>
          </a:p>
          <a:p>
            <a:pPr>
              <a:lnSpc>
                <a:spcPct val="80000"/>
              </a:lnSpc>
              <a:buFontTx/>
              <a:buNone/>
            </a:pPr>
            <a:endParaRPr lang="en-US" altLang="en-US" sz="2000" dirty="0">
              <a:latin typeface="Times New Roman" panose="02020603050405020304" pitchFamily="18" charset="0"/>
              <a:cs typeface="Times New Roman" panose="02020603050405020304" pitchFamily="18" charset="0"/>
            </a:endParaRPr>
          </a:p>
          <a:p>
            <a:pPr>
              <a:lnSpc>
                <a:spcPct val="80000"/>
              </a:lnSpc>
              <a:buFontTx/>
              <a:buNone/>
            </a:pPr>
            <a:r>
              <a:rPr lang="en-US" altLang="en-US" sz="2000" dirty="0">
                <a:solidFill>
                  <a:srgbClr val="7030A0"/>
                </a:solidFill>
                <a:latin typeface="Times New Roman" panose="02020603050405020304" pitchFamily="18" charset="0"/>
                <a:cs typeface="Times New Roman" panose="02020603050405020304" pitchFamily="18" charset="0"/>
              </a:rPr>
              <a:t>Close parenthesis: </a:t>
            </a:r>
          </a:p>
          <a:p>
            <a:pPr>
              <a:lnSpc>
                <a:spcPct val="80000"/>
              </a:lnSpc>
              <a:buFontTx/>
              <a:buNone/>
            </a:pPr>
            <a:r>
              <a:rPr lang="en-US" altLang="en-US" sz="2000" dirty="0">
                <a:latin typeface="Times New Roman" panose="02020603050405020304" pitchFamily="18" charset="0"/>
                <a:cs typeface="Times New Roman" panose="02020603050405020304" pitchFamily="18" charset="0"/>
              </a:rPr>
              <a:t>     pop stack symbols until an open parenthesis  appears.</a:t>
            </a:r>
          </a:p>
          <a:p>
            <a:pPr>
              <a:lnSpc>
                <a:spcPct val="80000"/>
              </a:lnSpc>
              <a:buFontTx/>
              <a:buNone/>
            </a:pPr>
            <a:endParaRPr lang="en-US" altLang="en-US" sz="2000" dirty="0">
              <a:latin typeface="Times New Roman" panose="02020603050405020304" pitchFamily="18" charset="0"/>
              <a:cs typeface="Times New Roman" panose="02020603050405020304" pitchFamily="18" charset="0"/>
            </a:endParaRPr>
          </a:p>
          <a:p>
            <a:pPr>
              <a:lnSpc>
                <a:spcPct val="80000"/>
              </a:lnSpc>
              <a:buFontTx/>
              <a:buNone/>
            </a:pPr>
            <a:r>
              <a:rPr lang="en-US" altLang="en-US" sz="2000" dirty="0">
                <a:solidFill>
                  <a:srgbClr val="7030A0"/>
                </a:solidFill>
                <a:latin typeface="Times New Roman" panose="02020603050405020304" pitchFamily="18" charset="0"/>
                <a:cs typeface="Times New Roman" panose="02020603050405020304" pitchFamily="18" charset="0"/>
              </a:rPr>
              <a:t>Operators: </a:t>
            </a:r>
          </a:p>
          <a:p>
            <a:pPr>
              <a:lnSpc>
                <a:spcPct val="80000"/>
              </a:lnSpc>
              <a:buFontTx/>
              <a:buNone/>
            </a:pPr>
            <a:r>
              <a:rPr lang="en-US" altLang="en-US" sz="2000" dirty="0">
                <a:latin typeface="Times New Roman" panose="02020603050405020304" pitchFamily="18" charset="0"/>
                <a:cs typeface="Times New Roman" panose="02020603050405020304" pitchFamily="18" charset="0"/>
              </a:rPr>
              <a:t>	Pop all stack symbols until a symbol of lower precedence appears. Then push the operator.</a:t>
            </a:r>
          </a:p>
          <a:p>
            <a:pPr>
              <a:lnSpc>
                <a:spcPct val="80000"/>
              </a:lnSpc>
              <a:buFontTx/>
              <a:buNone/>
            </a:pPr>
            <a:endParaRPr lang="en-US" altLang="en-US" sz="2000" dirty="0">
              <a:latin typeface="Times New Roman" panose="02020603050405020304" pitchFamily="18" charset="0"/>
              <a:cs typeface="Times New Roman" panose="02020603050405020304" pitchFamily="18" charset="0"/>
            </a:endParaRPr>
          </a:p>
          <a:p>
            <a:pPr>
              <a:lnSpc>
                <a:spcPct val="80000"/>
              </a:lnSpc>
              <a:buFontTx/>
              <a:buNone/>
            </a:pPr>
            <a:r>
              <a:rPr lang="en-US" altLang="en-US" sz="2000" dirty="0">
                <a:solidFill>
                  <a:srgbClr val="7030A0"/>
                </a:solidFill>
                <a:latin typeface="Times New Roman" panose="02020603050405020304" pitchFamily="18" charset="0"/>
                <a:cs typeface="Times New Roman" panose="02020603050405020304" pitchFamily="18" charset="0"/>
              </a:rPr>
              <a:t>End of input: </a:t>
            </a:r>
          </a:p>
          <a:p>
            <a:pPr>
              <a:lnSpc>
                <a:spcPct val="80000"/>
              </a:lnSpc>
              <a:buFontTx/>
              <a:buNone/>
            </a:pPr>
            <a:r>
              <a:rPr lang="en-US" altLang="en-US" sz="2000" dirty="0">
                <a:latin typeface="Times New Roman" panose="02020603050405020304" pitchFamily="18" charset="0"/>
                <a:cs typeface="Times New Roman" panose="02020603050405020304" pitchFamily="18" charset="0"/>
              </a:rPr>
              <a:t>   Pop all remaining stack symbols and add to the expression.</a:t>
            </a:r>
          </a:p>
          <a:p>
            <a:pPr>
              <a:lnSpc>
                <a:spcPct val="80000"/>
              </a:lnSpc>
              <a:buFontTx/>
              <a:buNone/>
            </a:pPr>
            <a:endParaRPr lang="en-US" altLang="en-US" sz="2000" dirty="0">
              <a:latin typeface="Times New Roman" panose="02020603050405020304" pitchFamily="18" charset="0"/>
              <a:cs typeface="Times New Roman" panose="02020603050405020304" pitchFamily="18" charset="0"/>
            </a:endParaRPr>
          </a:p>
          <a:p>
            <a:pPr>
              <a:lnSpc>
                <a:spcPct val="80000"/>
              </a:lnSpc>
            </a:pPr>
            <a:endParaRPr lang="en-US" altLang="en-US" sz="2000" dirty="0">
              <a:latin typeface="Times New Roman" panose="02020603050405020304" pitchFamily="18" charset="0"/>
              <a:cs typeface="Times New Roman" panose="02020603050405020304" pitchFamily="18" charset="0"/>
            </a:endParaRPr>
          </a:p>
        </p:txBody>
      </p:sp>
      <p:sp>
        <p:nvSpPr>
          <p:cNvPr id="6" name="Date Placeholder 5"/>
          <p:cNvSpPr>
            <a:spLocks noGrp="1"/>
          </p:cNvSpPr>
          <p:nvPr>
            <p:ph type="dt" sz="half" idx="10"/>
          </p:nvPr>
        </p:nvSpPr>
        <p:spPr/>
        <p:txBody>
          <a:bodyPr/>
          <a:lstStyle/>
          <a:p>
            <a:r>
              <a:rPr lang="en-US" smtClean="0">
                <a:solidFill>
                  <a:prstClr val="black">
                    <a:lumMod val="50000"/>
                    <a:lumOff val="50000"/>
                  </a:prstClr>
                </a:solidFill>
              </a:rPr>
              <a:t>Lecture #00: © DSamanta</a:t>
            </a:r>
            <a:endParaRPr lang="en-IN" dirty="0">
              <a:solidFill>
                <a:prstClr val="black">
                  <a:lumMod val="50000"/>
                  <a:lumOff val="50000"/>
                </a:prstClr>
              </a:solidFill>
            </a:endParaRPr>
          </a:p>
        </p:txBody>
      </p:sp>
      <p:sp>
        <p:nvSpPr>
          <p:cNvPr id="4" name="Footer Placeholder 3"/>
          <p:cNvSpPr>
            <a:spLocks noGrp="1"/>
          </p:cNvSpPr>
          <p:nvPr>
            <p:ph type="ftr" sz="quarter" idx="11"/>
          </p:nvPr>
        </p:nvSpPr>
        <p:spPr/>
        <p:txBody>
          <a:bodyPr/>
          <a:lstStyle/>
          <a:p>
            <a:r>
              <a:rPr lang="en-IN" smtClean="0">
                <a:solidFill>
                  <a:prstClr val="black">
                    <a:lumMod val="50000"/>
                    <a:lumOff val="50000"/>
                  </a:prstClr>
                </a:solidFill>
              </a:rPr>
              <a:t>CS 11001 : Programming and Data Structures</a:t>
            </a:r>
            <a:endParaRPr lang="en-IN">
              <a:solidFill>
                <a:prstClr val="black">
                  <a:lumMod val="50000"/>
                  <a:lumOff val="50000"/>
                </a:prstClr>
              </a:solidFill>
            </a:endParaRPr>
          </a:p>
        </p:txBody>
      </p:sp>
      <p:sp>
        <p:nvSpPr>
          <p:cNvPr id="5" name="Slide Number Placeholder 4"/>
          <p:cNvSpPr>
            <a:spLocks noGrp="1"/>
          </p:cNvSpPr>
          <p:nvPr>
            <p:ph type="sldNum" sz="quarter" idx="12"/>
          </p:nvPr>
        </p:nvSpPr>
        <p:spPr/>
        <p:txBody>
          <a:bodyPr/>
          <a:lstStyle/>
          <a:p>
            <a:fld id="{2412D51A-C1C7-4F6F-ADB4-90C3724E8DB4}" type="slidenum">
              <a:rPr lang="en-IN" smtClean="0">
                <a:solidFill>
                  <a:prstClr val="black">
                    <a:lumMod val="50000"/>
                    <a:lumOff val="50000"/>
                  </a:prstClr>
                </a:solidFill>
              </a:rPr>
              <a:pPr/>
              <a:t>6</a:t>
            </a:fld>
            <a:endParaRPr lang="en-IN">
              <a:solidFill>
                <a:prstClr val="black">
                  <a:lumMod val="50000"/>
                  <a:lumOff val="50000"/>
                </a:prstClr>
              </a:solidFill>
            </a:endParaRPr>
          </a:p>
        </p:txBody>
      </p:sp>
      <p:pic>
        <p:nvPicPr>
          <p:cNvPr id="7" name="Picture 2" descr="RIMT University"/>
          <p:cNvPicPr>
            <a:picLocks noChangeAspect="1" noChangeArrowheads="1"/>
          </p:cNvPicPr>
          <p:nvPr/>
        </p:nvPicPr>
        <p:blipFill>
          <a:blip r:embed="rId3"/>
          <a:srcRect/>
          <a:stretch>
            <a:fillRect/>
          </a:stretch>
        </p:blipFill>
        <p:spPr bwMode="auto">
          <a:xfrm>
            <a:off x="7173913" y="0"/>
            <a:ext cx="1970087" cy="895350"/>
          </a:xfrm>
          <a:prstGeom prst="rect">
            <a:avLst/>
          </a:prstGeom>
          <a:noFill/>
          <a:ln w="9525">
            <a:noFill/>
            <a:miter lim="800000"/>
            <a:headEnd/>
            <a:tailEnd/>
          </a:ln>
        </p:spPr>
      </p:pic>
      <p:sp>
        <p:nvSpPr>
          <p:cNvPr id="8" name="Rectangle 7">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183014730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275856" y="1154604"/>
          <a:ext cx="5452251" cy="5017596"/>
        </p:xfrm>
        <a:graphic>
          <a:graphicData uri="http://schemas.openxmlformats.org/drawingml/2006/table">
            <a:tbl>
              <a:tblPr>
                <a:tableStyleId>{D7AC3CCA-C797-4891-BE02-D94E43425B78}</a:tableStyleId>
              </a:tblPr>
              <a:tblGrid>
                <a:gridCol w="605807"/>
                <a:gridCol w="936245"/>
                <a:gridCol w="1046391"/>
                <a:gridCol w="2863808"/>
              </a:tblGrid>
              <a:tr h="601961">
                <a:tc>
                  <a:txBody>
                    <a:bodyPr/>
                    <a:lstStyle/>
                    <a:p>
                      <a:pPr algn="ctr"/>
                      <a:endParaRPr lang="en-US" sz="1600" dirty="0"/>
                    </a:p>
                  </a:txBody>
                  <a:tcPr marL="61686" marR="61686" marT="61686" marB="61686"/>
                </a:tc>
                <a:tc>
                  <a:txBody>
                    <a:bodyPr/>
                    <a:lstStyle/>
                    <a:p>
                      <a:r>
                        <a:rPr lang="en-US" sz="1600" dirty="0" smtClean="0"/>
                        <a:t>Current symbol</a:t>
                      </a:r>
                      <a:endParaRPr lang="en-US" sz="1600" b="1" dirty="0"/>
                    </a:p>
                  </a:txBody>
                  <a:tcPr marL="61686" marR="61686" marT="61686" marB="61686"/>
                </a:tc>
                <a:tc>
                  <a:txBody>
                    <a:bodyPr/>
                    <a:lstStyle/>
                    <a:p>
                      <a:r>
                        <a:rPr lang="en-US" sz="1600" dirty="0" smtClean="0"/>
                        <a:t>Operator Stack</a:t>
                      </a:r>
                      <a:endParaRPr lang="en-US" sz="1600" b="1" dirty="0"/>
                    </a:p>
                  </a:txBody>
                  <a:tcPr marL="61686" marR="61686" marT="61686" marB="61686"/>
                </a:tc>
                <a:tc>
                  <a:txBody>
                    <a:bodyPr/>
                    <a:lstStyle/>
                    <a:p>
                      <a:r>
                        <a:rPr lang="en-US" sz="1600" dirty="0" smtClean="0"/>
                        <a:t>Postfix string</a:t>
                      </a:r>
                      <a:endParaRPr lang="en-US" sz="1600" b="1" dirty="0"/>
                    </a:p>
                  </a:txBody>
                  <a:tcPr marL="61686" marR="61686" marT="61686" marB="61686"/>
                </a:tc>
              </a:tr>
              <a:tr h="356237">
                <a:tc>
                  <a:txBody>
                    <a:bodyPr/>
                    <a:lstStyle/>
                    <a:p>
                      <a:pPr algn="ctr"/>
                      <a:r>
                        <a:rPr lang="en-US" sz="1600"/>
                        <a:t>1</a:t>
                      </a:r>
                    </a:p>
                  </a:txBody>
                  <a:tcPr marL="61686" marR="61686" marT="61686" marB="61686"/>
                </a:tc>
                <a:tc>
                  <a:txBody>
                    <a:bodyPr/>
                    <a:lstStyle/>
                    <a:p>
                      <a:r>
                        <a:rPr lang="en-US" sz="1600" dirty="0"/>
                        <a:t>A</a:t>
                      </a:r>
                      <a:endParaRPr lang="en-US" sz="1600" b="1" dirty="0"/>
                    </a:p>
                  </a:txBody>
                  <a:tcPr marL="61686" marR="61686" marT="61686" marB="61686"/>
                </a:tc>
                <a:tc>
                  <a:txBody>
                    <a:bodyPr/>
                    <a:lstStyle/>
                    <a:p>
                      <a:r>
                        <a:rPr lang="en-US" sz="1600" dirty="0"/>
                        <a:t> </a:t>
                      </a:r>
                      <a:endParaRPr lang="en-US" sz="1600" b="1" dirty="0"/>
                    </a:p>
                  </a:txBody>
                  <a:tcPr marL="61686" marR="61686" marT="61686" marB="61686"/>
                </a:tc>
                <a:tc>
                  <a:txBody>
                    <a:bodyPr/>
                    <a:lstStyle/>
                    <a:p>
                      <a:r>
                        <a:rPr lang="en-US" sz="1600"/>
                        <a:t>A</a:t>
                      </a:r>
                      <a:endParaRPr lang="en-US" sz="1600" b="1"/>
                    </a:p>
                  </a:txBody>
                  <a:tcPr marL="61686" marR="61686" marT="61686" marB="61686"/>
                </a:tc>
              </a:tr>
              <a:tr h="356237">
                <a:tc>
                  <a:txBody>
                    <a:bodyPr/>
                    <a:lstStyle/>
                    <a:p>
                      <a:pPr algn="ctr"/>
                      <a:r>
                        <a:rPr lang="en-US" sz="1600"/>
                        <a:t>2</a:t>
                      </a:r>
                    </a:p>
                  </a:txBody>
                  <a:tcPr marL="61686" marR="61686" marT="61686" marB="61686"/>
                </a:tc>
                <a:tc>
                  <a:txBody>
                    <a:bodyPr/>
                    <a:lstStyle/>
                    <a:p>
                      <a:r>
                        <a:rPr lang="en-US" sz="1600" dirty="0"/>
                        <a:t>*</a:t>
                      </a:r>
                      <a:endParaRPr lang="en-US" sz="1600" b="1" dirty="0">
                        <a:solidFill>
                          <a:srgbClr val="C00000"/>
                        </a:solidFill>
                      </a:endParaRPr>
                    </a:p>
                  </a:txBody>
                  <a:tcPr marL="61686" marR="61686" marT="61686" marB="61686"/>
                </a:tc>
                <a:tc>
                  <a:txBody>
                    <a:bodyPr/>
                    <a:lstStyle/>
                    <a:p>
                      <a:r>
                        <a:rPr lang="en-US" sz="1600" dirty="0"/>
                        <a:t>*</a:t>
                      </a:r>
                      <a:endParaRPr lang="en-US" sz="1600" b="1" dirty="0">
                        <a:solidFill>
                          <a:srgbClr val="C00000"/>
                        </a:solidFill>
                      </a:endParaRPr>
                    </a:p>
                  </a:txBody>
                  <a:tcPr marL="61686" marR="61686" marT="61686" marB="61686"/>
                </a:tc>
                <a:tc>
                  <a:txBody>
                    <a:bodyPr/>
                    <a:lstStyle/>
                    <a:p>
                      <a:r>
                        <a:rPr lang="en-US" sz="1600"/>
                        <a:t>A</a:t>
                      </a:r>
                      <a:endParaRPr lang="en-US" sz="1600" b="1"/>
                    </a:p>
                  </a:txBody>
                  <a:tcPr marL="61686" marR="61686" marT="61686" marB="61686"/>
                </a:tc>
              </a:tr>
              <a:tr h="356237">
                <a:tc>
                  <a:txBody>
                    <a:bodyPr/>
                    <a:lstStyle/>
                    <a:p>
                      <a:pPr algn="ctr"/>
                      <a:r>
                        <a:rPr lang="en-US" sz="1600"/>
                        <a:t>3</a:t>
                      </a:r>
                    </a:p>
                  </a:txBody>
                  <a:tcPr marL="61686" marR="61686" marT="61686" marB="61686"/>
                </a:tc>
                <a:tc>
                  <a:txBody>
                    <a:bodyPr/>
                    <a:lstStyle/>
                    <a:p>
                      <a:r>
                        <a:rPr lang="en-US" sz="1600" dirty="0"/>
                        <a:t>(</a:t>
                      </a:r>
                      <a:endParaRPr lang="en-US" sz="1600" b="1" dirty="0"/>
                    </a:p>
                  </a:txBody>
                  <a:tcPr marL="61686" marR="61686" marT="61686" marB="61686"/>
                </a:tc>
                <a:tc>
                  <a:txBody>
                    <a:bodyPr/>
                    <a:lstStyle/>
                    <a:p>
                      <a:r>
                        <a:rPr lang="en-US" sz="1600" dirty="0"/>
                        <a:t>* (</a:t>
                      </a:r>
                      <a:endParaRPr lang="en-US" sz="1600" b="1" dirty="0"/>
                    </a:p>
                  </a:txBody>
                  <a:tcPr marL="61686" marR="61686" marT="61686" marB="61686"/>
                </a:tc>
                <a:tc>
                  <a:txBody>
                    <a:bodyPr/>
                    <a:lstStyle/>
                    <a:p>
                      <a:r>
                        <a:rPr lang="en-US" sz="1600" dirty="0"/>
                        <a:t>A</a:t>
                      </a:r>
                      <a:endParaRPr lang="en-US" sz="1600" b="1" dirty="0"/>
                    </a:p>
                  </a:txBody>
                  <a:tcPr marL="61686" marR="61686" marT="61686" marB="61686"/>
                </a:tc>
              </a:tr>
              <a:tr h="356237">
                <a:tc>
                  <a:txBody>
                    <a:bodyPr/>
                    <a:lstStyle/>
                    <a:p>
                      <a:pPr algn="ctr"/>
                      <a:r>
                        <a:rPr lang="en-US" sz="1600"/>
                        <a:t>4</a:t>
                      </a:r>
                    </a:p>
                  </a:txBody>
                  <a:tcPr marL="61686" marR="61686" marT="61686" marB="61686"/>
                </a:tc>
                <a:tc>
                  <a:txBody>
                    <a:bodyPr/>
                    <a:lstStyle/>
                    <a:p>
                      <a:r>
                        <a:rPr lang="en-US" sz="1600"/>
                        <a:t>B</a:t>
                      </a:r>
                      <a:endParaRPr lang="en-US" sz="1600" b="1"/>
                    </a:p>
                  </a:txBody>
                  <a:tcPr marL="61686" marR="61686" marT="61686" marB="61686"/>
                </a:tc>
                <a:tc>
                  <a:txBody>
                    <a:bodyPr/>
                    <a:lstStyle/>
                    <a:p>
                      <a:r>
                        <a:rPr lang="en-US" sz="1600" dirty="0"/>
                        <a:t>* (</a:t>
                      </a:r>
                      <a:endParaRPr lang="en-US" sz="1600" b="1" dirty="0"/>
                    </a:p>
                  </a:txBody>
                  <a:tcPr marL="61686" marR="61686" marT="61686" marB="61686"/>
                </a:tc>
                <a:tc>
                  <a:txBody>
                    <a:bodyPr/>
                    <a:lstStyle/>
                    <a:p>
                      <a:r>
                        <a:rPr lang="en-US" sz="1600" dirty="0"/>
                        <a:t>A B</a:t>
                      </a:r>
                      <a:endParaRPr lang="en-US" sz="1600" b="1" dirty="0"/>
                    </a:p>
                  </a:txBody>
                  <a:tcPr marL="61686" marR="61686" marT="61686" marB="61686"/>
                </a:tc>
              </a:tr>
              <a:tr h="356237">
                <a:tc>
                  <a:txBody>
                    <a:bodyPr/>
                    <a:lstStyle/>
                    <a:p>
                      <a:pPr algn="ctr"/>
                      <a:r>
                        <a:rPr lang="en-US" sz="1600"/>
                        <a:t>5</a:t>
                      </a:r>
                    </a:p>
                  </a:txBody>
                  <a:tcPr marL="61686" marR="61686" marT="61686" marB="61686"/>
                </a:tc>
                <a:tc>
                  <a:txBody>
                    <a:bodyPr/>
                    <a:lstStyle/>
                    <a:p>
                      <a:r>
                        <a:rPr lang="en-US" sz="1600" dirty="0"/>
                        <a:t>+</a:t>
                      </a:r>
                      <a:endParaRPr lang="en-US" sz="1600" b="1" dirty="0">
                        <a:solidFill>
                          <a:srgbClr val="7030A0"/>
                        </a:solidFill>
                      </a:endParaRPr>
                    </a:p>
                  </a:txBody>
                  <a:tcPr marL="61686" marR="61686" marT="61686" marB="61686"/>
                </a:tc>
                <a:tc>
                  <a:txBody>
                    <a:bodyPr/>
                    <a:lstStyle/>
                    <a:p>
                      <a:r>
                        <a:rPr lang="en-US" sz="1600" dirty="0"/>
                        <a:t>* ( +</a:t>
                      </a:r>
                      <a:endParaRPr lang="en-US" sz="1600" b="1" dirty="0">
                        <a:solidFill>
                          <a:srgbClr val="7030A0"/>
                        </a:solidFill>
                      </a:endParaRPr>
                    </a:p>
                  </a:txBody>
                  <a:tcPr marL="61686" marR="61686" marT="61686" marB="61686"/>
                </a:tc>
                <a:tc>
                  <a:txBody>
                    <a:bodyPr/>
                    <a:lstStyle/>
                    <a:p>
                      <a:r>
                        <a:rPr lang="en-US" sz="1600" dirty="0"/>
                        <a:t>A B</a:t>
                      </a:r>
                      <a:endParaRPr lang="en-US" sz="1600" b="1" dirty="0"/>
                    </a:p>
                  </a:txBody>
                  <a:tcPr marL="61686" marR="61686" marT="61686" marB="61686"/>
                </a:tc>
              </a:tr>
              <a:tr h="356237">
                <a:tc>
                  <a:txBody>
                    <a:bodyPr/>
                    <a:lstStyle/>
                    <a:p>
                      <a:pPr algn="ctr"/>
                      <a:r>
                        <a:rPr lang="en-US" sz="1600"/>
                        <a:t>6</a:t>
                      </a:r>
                    </a:p>
                  </a:txBody>
                  <a:tcPr marL="61686" marR="61686" marT="61686" marB="61686"/>
                </a:tc>
                <a:tc>
                  <a:txBody>
                    <a:bodyPr/>
                    <a:lstStyle/>
                    <a:p>
                      <a:r>
                        <a:rPr lang="en-US" sz="1600"/>
                        <a:t>C</a:t>
                      </a:r>
                      <a:endParaRPr lang="en-US" sz="1600" b="1"/>
                    </a:p>
                  </a:txBody>
                  <a:tcPr marL="61686" marR="61686" marT="61686" marB="61686"/>
                </a:tc>
                <a:tc>
                  <a:txBody>
                    <a:bodyPr/>
                    <a:lstStyle/>
                    <a:p>
                      <a:r>
                        <a:rPr lang="en-US" sz="1600" dirty="0"/>
                        <a:t>* ( +</a:t>
                      </a:r>
                      <a:endParaRPr lang="en-US" sz="1600" b="1" dirty="0">
                        <a:solidFill>
                          <a:srgbClr val="7030A0"/>
                        </a:solidFill>
                      </a:endParaRPr>
                    </a:p>
                  </a:txBody>
                  <a:tcPr marL="61686" marR="61686" marT="61686" marB="61686"/>
                </a:tc>
                <a:tc>
                  <a:txBody>
                    <a:bodyPr/>
                    <a:lstStyle/>
                    <a:p>
                      <a:r>
                        <a:rPr lang="en-US" sz="1600" dirty="0"/>
                        <a:t>A B C</a:t>
                      </a:r>
                      <a:endParaRPr lang="en-US" sz="1600" b="1" dirty="0"/>
                    </a:p>
                  </a:txBody>
                  <a:tcPr marL="61686" marR="61686" marT="61686" marB="61686"/>
                </a:tc>
              </a:tr>
              <a:tr h="356237">
                <a:tc>
                  <a:txBody>
                    <a:bodyPr/>
                    <a:lstStyle/>
                    <a:p>
                      <a:pPr algn="ctr"/>
                      <a:r>
                        <a:rPr lang="en-US" sz="1600"/>
                        <a:t>7</a:t>
                      </a:r>
                    </a:p>
                  </a:txBody>
                  <a:tcPr marL="61686" marR="61686" marT="61686" marB="61686"/>
                </a:tc>
                <a:tc>
                  <a:txBody>
                    <a:bodyPr/>
                    <a:lstStyle/>
                    <a:p>
                      <a:r>
                        <a:rPr lang="en-US" sz="1600"/>
                        <a:t>*</a:t>
                      </a:r>
                      <a:endParaRPr lang="en-US" sz="1600" b="1"/>
                    </a:p>
                  </a:txBody>
                  <a:tcPr marL="61686" marR="61686" marT="61686" marB="61686"/>
                </a:tc>
                <a:tc>
                  <a:txBody>
                    <a:bodyPr/>
                    <a:lstStyle/>
                    <a:p>
                      <a:r>
                        <a:rPr lang="en-US" sz="1600" dirty="0"/>
                        <a:t>* ( + *</a:t>
                      </a:r>
                      <a:endParaRPr lang="en-US" sz="1600" b="1" dirty="0"/>
                    </a:p>
                  </a:txBody>
                  <a:tcPr marL="61686" marR="61686" marT="61686" marB="61686"/>
                </a:tc>
                <a:tc>
                  <a:txBody>
                    <a:bodyPr/>
                    <a:lstStyle/>
                    <a:p>
                      <a:r>
                        <a:rPr lang="en-US" sz="1600" dirty="0"/>
                        <a:t>A B C</a:t>
                      </a:r>
                      <a:endParaRPr lang="en-US" sz="1600" b="1" dirty="0"/>
                    </a:p>
                  </a:txBody>
                  <a:tcPr marL="61686" marR="61686" marT="61686" marB="61686"/>
                </a:tc>
              </a:tr>
              <a:tr h="356237">
                <a:tc>
                  <a:txBody>
                    <a:bodyPr/>
                    <a:lstStyle/>
                    <a:p>
                      <a:pPr algn="ctr"/>
                      <a:r>
                        <a:rPr lang="en-US" sz="1600"/>
                        <a:t>8</a:t>
                      </a:r>
                    </a:p>
                  </a:txBody>
                  <a:tcPr marL="61686" marR="61686" marT="61686" marB="61686"/>
                </a:tc>
                <a:tc>
                  <a:txBody>
                    <a:bodyPr/>
                    <a:lstStyle/>
                    <a:p>
                      <a:r>
                        <a:rPr lang="en-US" sz="1600"/>
                        <a:t>D</a:t>
                      </a:r>
                      <a:endParaRPr lang="en-US" sz="1600" b="1"/>
                    </a:p>
                  </a:txBody>
                  <a:tcPr marL="61686" marR="61686" marT="61686" marB="61686"/>
                </a:tc>
                <a:tc>
                  <a:txBody>
                    <a:bodyPr/>
                    <a:lstStyle/>
                    <a:p>
                      <a:r>
                        <a:rPr lang="en-US" sz="1600" dirty="0"/>
                        <a:t>* ( + *</a:t>
                      </a:r>
                      <a:endParaRPr lang="en-US" sz="1600" b="1" dirty="0"/>
                    </a:p>
                  </a:txBody>
                  <a:tcPr marL="61686" marR="61686" marT="61686" marB="61686"/>
                </a:tc>
                <a:tc>
                  <a:txBody>
                    <a:bodyPr/>
                    <a:lstStyle/>
                    <a:p>
                      <a:r>
                        <a:rPr lang="en-US" sz="1600" dirty="0"/>
                        <a:t>A B C D</a:t>
                      </a:r>
                      <a:endParaRPr lang="en-US" sz="1600" b="1" dirty="0"/>
                    </a:p>
                  </a:txBody>
                  <a:tcPr marL="61686" marR="61686" marT="61686" marB="61686"/>
                </a:tc>
              </a:tr>
              <a:tr h="356237">
                <a:tc>
                  <a:txBody>
                    <a:bodyPr/>
                    <a:lstStyle/>
                    <a:p>
                      <a:pPr algn="ctr"/>
                      <a:r>
                        <a:rPr lang="en-US" sz="1600"/>
                        <a:t>9</a:t>
                      </a:r>
                    </a:p>
                  </a:txBody>
                  <a:tcPr marL="61686" marR="61686" marT="61686" marB="61686"/>
                </a:tc>
                <a:tc>
                  <a:txBody>
                    <a:bodyPr/>
                    <a:lstStyle/>
                    <a:p>
                      <a:r>
                        <a:rPr lang="en-US" sz="1600"/>
                        <a:t>)</a:t>
                      </a:r>
                      <a:endParaRPr lang="en-US" sz="1600" b="1"/>
                    </a:p>
                  </a:txBody>
                  <a:tcPr marL="61686" marR="61686" marT="61686" marB="61686"/>
                </a:tc>
                <a:tc>
                  <a:txBody>
                    <a:bodyPr/>
                    <a:lstStyle/>
                    <a:p>
                      <a:r>
                        <a:rPr lang="en-US" sz="1600" dirty="0"/>
                        <a:t>*</a:t>
                      </a:r>
                      <a:endParaRPr lang="en-US" sz="1600" b="1" dirty="0">
                        <a:solidFill>
                          <a:srgbClr val="C00000"/>
                        </a:solidFill>
                      </a:endParaRPr>
                    </a:p>
                  </a:txBody>
                  <a:tcPr marL="61686" marR="61686" marT="61686" marB="61686"/>
                </a:tc>
                <a:tc>
                  <a:txBody>
                    <a:bodyPr/>
                    <a:lstStyle/>
                    <a:p>
                      <a:r>
                        <a:rPr lang="en-US" sz="1600" dirty="0"/>
                        <a:t>A B C D * +</a:t>
                      </a:r>
                      <a:endParaRPr lang="en-US" sz="1600" b="1" dirty="0">
                        <a:solidFill>
                          <a:srgbClr val="7030A0"/>
                        </a:solidFill>
                      </a:endParaRPr>
                    </a:p>
                  </a:txBody>
                  <a:tcPr marL="61686" marR="61686" marT="61686" marB="61686"/>
                </a:tc>
              </a:tr>
              <a:tr h="356237">
                <a:tc>
                  <a:txBody>
                    <a:bodyPr/>
                    <a:lstStyle/>
                    <a:p>
                      <a:pPr algn="ctr"/>
                      <a:r>
                        <a:rPr lang="en-US" sz="1600"/>
                        <a:t>10</a:t>
                      </a:r>
                    </a:p>
                  </a:txBody>
                  <a:tcPr marL="61686" marR="61686" marT="61686" marB="61686"/>
                </a:tc>
                <a:tc>
                  <a:txBody>
                    <a:bodyPr/>
                    <a:lstStyle/>
                    <a:p>
                      <a:r>
                        <a:rPr lang="en-US" sz="1600"/>
                        <a:t>+</a:t>
                      </a:r>
                      <a:endParaRPr lang="en-US" sz="1600" b="1"/>
                    </a:p>
                  </a:txBody>
                  <a:tcPr marL="61686" marR="61686" marT="61686" marB="61686"/>
                </a:tc>
                <a:tc>
                  <a:txBody>
                    <a:bodyPr/>
                    <a:lstStyle/>
                    <a:p>
                      <a:r>
                        <a:rPr lang="en-US" sz="1600"/>
                        <a:t>+</a:t>
                      </a:r>
                      <a:endParaRPr lang="en-US" sz="1600" b="1"/>
                    </a:p>
                  </a:txBody>
                  <a:tcPr marL="61686" marR="61686" marT="61686" marB="61686"/>
                </a:tc>
                <a:tc>
                  <a:txBody>
                    <a:bodyPr/>
                    <a:lstStyle/>
                    <a:p>
                      <a:r>
                        <a:rPr lang="en-US" sz="1600" dirty="0"/>
                        <a:t>A B C D * + * </a:t>
                      </a:r>
                      <a:endParaRPr lang="en-US" sz="1600" b="1" dirty="0"/>
                    </a:p>
                  </a:txBody>
                  <a:tcPr marL="61686" marR="61686" marT="61686" marB="61686"/>
                </a:tc>
              </a:tr>
              <a:tr h="356237">
                <a:tc>
                  <a:txBody>
                    <a:bodyPr/>
                    <a:lstStyle/>
                    <a:p>
                      <a:pPr algn="ctr"/>
                      <a:r>
                        <a:rPr lang="en-US" sz="1600"/>
                        <a:t>11</a:t>
                      </a:r>
                    </a:p>
                  </a:txBody>
                  <a:tcPr marL="61686" marR="61686" marT="61686" marB="61686"/>
                </a:tc>
                <a:tc>
                  <a:txBody>
                    <a:bodyPr/>
                    <a:lstStyle/>
                    <a:p>
                      <a:r>
                        <a:rPr lang="en-US" sz="1600"/>
                        <a:t>E</a:t>
                      </a:r>
                      <a:endParaRPr lang="en-US" sz="1600" b="1"/>
                    </a:p>
                  </a:txBody>
                  <a:tcPr marL="61686" marR="61686" marT="61686" marB="61686"/>
                </a:tc>
                <a:tc>
                  <a:txBody>
                    <a:bodyPr/>
                    <a:lstStyle/>
                    <a:p>
                      <a:r>
                        <a:rPr lang="en-US" sz="1600"/>
                        <a:t>+</a:t>
                      </a:r>
                      <a:endParaRPr lang="en-US" sz="1600" b="1"/>
                    </a:p>
                  </a:txBody>
                  <a:tcPr marL="61686" marR="61686" marT="61686" marB="61686"/>
                </a:tc>
                <a:tc>
                  <a:txBody>
                    <a:bodyPr/>
                    <a:lstStyle/>
                    <a:p>
                      <a:r>
                        <a:rPr lang="pt-BR" sz="1600" dirty="0"/>
                        <a:t>A B C D * + * E</a:t>
                      </a:r>
                      <a:endParaRPr lang="pt-BR" sz="1600" b="1" dirty="0"/>
                    </a:p>
                  </a:txBody>
                  <a:tcPr marL="61686" marR="61686" marT="61686" marB="61686"/>
                </a:tc>
              </a:tr>
              <a:tr h="356237">
                <a:tc>
                  <a:txBody>
                    <a:bodyPr/>
                    <a:lstStyle/>
                    <a:p>
                      <a:pPr algn="ctr"/>
                      <a:r>
                        <a:rPr lang="en-US" sz="1600"/>
                        <a:t>12</a:t>
                      </a:r>
                    </a:p>
                  </a:txBody>
                  <a:tcPr marL="61686" marR="61686" marT="61686" marB="61686"/>
                </a:tc>
                <a:tc>
                  <a:txBody>
                    <a:bodyPr/>
                    <a:lstStyle/>
                    <a:p>
                      <a:r>
                        <a:rPr lang="en-US" sz="1600"/>
                        <a:t> </a:t>
                      </a:r>
                      <a:endParaRPr lang="en-US" sz="1600" b="1"/>
                    </a:p>
                  </a:txBody>
                  <a:tcPr marL="61686" marR="61686" marT="61686" marB="61686"/>
                </a:tc>
                <a:tc>
                  <a:txBody>
                    <a:bodyPr/>
                    <a:lstStyle/>
                    <a:p>
                      <a:r>
                        <a:rPr lang="en-US" sz="1600"/>
                        <a:t> </a:t>
                      </a:r>
                      <a:endParaRPr lang="en-US" sz="1600" b="1"/>
                    </a:p>
                  </a:txBody>
                  <a:tcPr marL="61686" marR="61686" marT="61686" marB="61686"/>
                </a:tc>
                <a:tc>
                  <a:txBody>
                    <a:bodyPr/>
                    <a:lstStyle/>
                    <a:p>
                      <a:r>
                        <a:rPr lang="pt-BR" sz="1600" dirty="0"/>
                        <a:t>A B C D * + * E +</a:t>
                      </a:r>
                      <a:endParaRPr lang="pt-BR" sz="1600" b="1" dirty="0"/>
                    </a:p>
                  </a:txBody>
                  <a:tcPr marL="61686" marR="61686" marT="61686" marB="61686"/>
                </a:tc>
              </a:tr>
            </a:tbl>
          </a:graphicData>
        </a:graphic>
      </p:graphicFrame>
      <p:sp>
        <p:nvSpPr>
          <p:cNvPr id="6" name="TextBox 5"/>
          <p:cNvSpPr txBox="1"/>
          <p:nvPr/>
        </p:nvSpPr>
        <p:spPr>
          <a:xfrm>
            <a:off x="211932" y="1357566"/>
            <a:ext cx="2590800" cy="2246769"/>
          </a:xfrm>
          <a:prstGeom prst="rect">
            <a:avLst/>
          </a:prstGeom>
        </p:spPr>
        <p:style>
          <a:lnRef idx="1">
            <a:schemeClr val="dk1"/>
          </a:lnRef>
          <a:fillRef idx="2">
            <a:schemeClr val="dk1"/>
          </a:fillRef>
          <a:effectRef idx="1">
            <a:schemeClr val="dk1"/>
          </a:effectRef>
          <a:fontRef idx="minor">
            <a:schemeClr val="dk1"/>
          </a:fontRef>
        </p:style>
        <p:txBody>
          <a:bodyPr>
            <a:spAutoFit/>
          </a:bodyPr>
          <a:lstStyle>
            <a:lvl1pPr>
              <a:defRPr sz="2400" b="1">
                <a:solidFill>
                  <a:srgbClr val="FF0000"/>
                </a:solidFill>
                <a:latin typeface="Times New Roman" pitchFamily="18" charset="0"/>
              </a:defRPr>
            </a:lvl1pPr>
            <a:lvl2pPr marL="742950" indent="-285750">
              <a:defRPr sz="2400" b="1">
                <a:solidFill>
                  <a:srgbClr val="FF0000"/>
                </a:solidFill>
                <a:latin typeface="Times New Roman" pitchFamily="18" charset="0"/>
              </a:defRPr>
            </a:lvl2pPr>
            <a:lvl3pPr marL="1143000" indent="-228600">
              <a:defRPr sz="2400" b="1">
                <a:solidFill>
                  <a:srgbClr val="FF0000"/>
                </a:solidFill>
                <a:latin typeface="Times New Roman" pitchFamily="18" charset="0"/>
              </a:defRPr>
            </a:lvl3pPr>
            <a:lvl4pPr marL="1600200" indent="-228600">
              <a:defRPr sz="2400" b="1">
                <a:solidFill>
                  <a:srgbClr val="FF0000"/>
                </a:solidFill>
                <a:latin typeface="Times New Roman" pitchFamily="18" charset="0"/>
              </a:defRPr>
            </a:lvl4pPr>
            <a:lvl5pPr marL="2057400" indent="-228600">
              <a:defRPr sz="2400" b="1">
                <a:solidFill>
                  <a:srgbClr val="FF0000"/>
                </a:solidFill>
                <a:latin typeface="Times New Roman" pitchFamily="18" charset="0"/>
              </a:defRPr>
            </a:lvl5pPr>
            <a:lvl6pPr marL="2514600" indent="-228600" eaLnBrk="0" fontAlgn="base" hangingPunct="0">
              <a:spcBef>
                <a:spcPct val="0"/>
              </a:spcBef>
              <a:spcAft>
                <a:spcPct val="0"/>
              </a:spcAft>
              <a:defRPr sz="2400" b="1">
                <a:solidFill>
                  <a:srgbClr val="FF0000"/>
                </a:solidFill>
                <a:latin typeface="Times New Roman" pitchFamily="18" charset="0"/>
              </a:defRPr>
            </a:lvl6pPr>
            <a:lvl7pPr marL="2971800" indent="-228600" eaLnBrk="0" fontAlgn="base" hangingPunct="0">
              <a:spcBef>
                <a:spcPct val="0"/>
              </a:spcBef>
              <a:spcAft>
                <a:spcPct val="0"/>
              </a:spcAft>
              <a:defRPr sz="2400" b="1">
                <a:solidFill>
                  <a:srgbClr val="FF0000"/>
                </a:solidFill>
                <a:latin typeface="Times New Roman" pitchFamily="18" charset="0"/>
              </a:defRPr>
            </a:lvl7pPr>
            <a:lvl8pPr marL="3429000" indent="-228600" eaLnBrk="0" fontAlgn="base" hangingPunct="0">
              <a:spcBef>
                <a:spcPct val="0"/>
              </a:spcBef>
              <a:spcAft>
                <a:spcPct val="0"/>
              </a:spcAft>
              <a:defRPr sz="2400" b="1">
                <a:solidFill>
                  <a:srgbClr val="FF0000"/>
                </a:solidFill>
                <a:latin typeface="Times New Roman" pitchFamily="18" charset="0"/>
              </a:defRPr>
            </a:lvl8pPr>
            <a:lvl9pPr marL="3886200" indent="-228600" eaLnBrk="0" fontAlgn="base" hangingPunct="0">
              <a:spcBef>
                <a:spcPct val="0"/>
              </a:spcBef>
              <a:spcAft>
                <a:spcPct val="0"/>
              </a:spcAft>
              <a:defRPr sz="2400" b="1">
                <a:solidFill>
                  <a:srgbClr val="FF0000"/>
                </a:solidFill>
                <a:latin typeface="Times New Roman" pitchFamily="18" charset="0"/>
              </a:defRPr>
            </a:lvl9pPr>
          </a:lstStyle>
          <a:p>
            <a:pPr>
              <a:defRPr/>
            </a:pPr>
            <a:r>
              <a:rPr lang="en-US" altLang="en-US" sz="2000" dirty="0" smtClean="0">
                <a:solidFill>
                  <a:srgbClr val="000099"/>
                </a:solidFill>
                <a:cs typeface="Times New Roman" panose="02020603050405020304" pitchFamily="18" charset="0"/>
              </a:rPr>
              <a:t>Expression:  </a:t>
            </a:r>
          </a:p>
          <a:p>
            <a:pPr>
              <a:defRPr/>
            </a:pPr>
            <a:endParaRPr lang="en-US" altLang="en-US" sz="2000" dirty="0" smtClean="0">
              <a:solidFill>
                <a:srgbClr val="FFC000"/>
              </a:solidFill>
              <a:cs typeface="Times New Roman" panose="02020603050405020304" pitchFamily="18" charset="0"/>
            </a:endParaRPr>
          </a:p>
          <a:p>
            <a:pPr>
              <a:defRPr/>
            </a:pPr>
            <a:r>
              <a:rPr lang="pt-BR" altLang="en-US" sz="2000" dirty="0" smtClean="0">
                <a:solidFill>
                  <a:schemeClr val="bg1"/>
                </a:solidFill>
                <a:cs typeface="Times New Roman" panose="02020603050405020304" pitchFamily="18" charset="0"/>
              </a:rPr>
              <a:t>A</a:t>
            </a:r>
            <a:r>
              <a:rPr lang="pt-BR" altLang="en-US" sz="2000" dirty="0" smtClean="0">
                <a:solidFill>
                  <a:srgbClr val="92D050"/>
                </a:solidFill>
                <a:cs typeface="Times New Roman" panose="02020603050405020304" pitchFamily="18" charset="0"/>
              </a:rPr>
              <a:t> </a:t>
            </a:r>
            <a:r>
              <a:rPr lang="pt-BR" altLang="en-US" sz="2000" dirty="0" smtClean="0">
                <a:solidFill>
                  <a:srgbClr val="C00000"/>
                </a:solidFill>
                <a:cs typeface="Times New Roman" panose="02020603050405020304" pitchFamily="18" charset="0"/>
              </a:rPr>
              <a:t>*</a:t>
            </a:r>
            <a:r>
              <a:rPr lang="pt-BR" altLang="en-US" sz="2000" dirty="0" smtClean="0">
                <a:solidFill>
                  <a:srgbClr val="92D050"/>
                </a:solidFill>
                <a:cs typeface="Times New Roman" panose="02020603050405020304" pitchFamily="18" charset="0"/>
              </a:rPr>
              <a:t> </a:t>
            </a:r>
            <a:r>
              <a:rPr lang="pt-BR" altLang="en-US" sz="2000" dirty="0" smtClean="0">
                <a:solidFill>
                  <a:schemeClr val="bg1"/>
                </a:solidFill>
                <a:cs typeface="Times New Roman" panose="02020603050405020304" pitchFamily="18" charset="0"/>
              </a:rPr>
              <a:t>(B </a:t>
            </a:r>
            <a:r>
              <a:rPr lang="pt-BR" altLang="en-US" sz="2000" dirty="0" smtClean="0">
                <a:solidFill>
                  <a:srgbClr val="432D7B"/>
                </a:solidFill>
                <a:cs typeface="Times New Roman" panose="02020603050405020304" pitchFamily="18" charset="0"/>
              </a:rPr>
              <a:t>+</a:t>
            </a:r>
            <a:r>
              <a:rPr lang="pt-BR" altLang="en-US" sz="2000" dirty="0" smtClean="0">
                <a:solidFill>
                  <a:srgbClr val="92D050"/>
                </a:solidFill>
                <a:cs typeface="Times New Roman" panose="02020603050405020304" pitchFamily="18" charset="0"/>
              </a:rPr>
              <a:t> </a:t>
            </a:r>
            <a:r>
              <a:rPr lang="pt-BR" altLang="en-US" sz="2000" dirty="0" smtClean="0">
                <a:solidFill>
                  <a:schemeClr val="bg1"/>
                </a:solidFill>
                <a:cs typeface="Times New Roman" panose="02020603050405020304" pitchFamily="18" charset="0"/>
              </a:rPr>
              <a:t>C * D) + E </a:t>
            </a:r>
          </a:p>
          <a:p>
            <a:pPr>
              <a:defRPr/>
            </a:pPr>
            <a:endParaRPr lang="pt-BR" altLang="en-US" sz="2000" dirty="0" smtClean="0">
              <a:solidFill>
                <a:srgbClr val="92D050"/>
              </a:solidFill>
              <a:cs typeface="Times New Roman" panose="02020603050405020304" pitchFamily="18" charset="0"/>
            </a:endParaRPr>
          </a:p>
          <a:p>
            <a:pPr>
              <a:defRPr/>
            </a:pPr>
            <a:r>
              <a:rPr lang="pt-BR" altLang="en-US" sz="2000" dirty="0" smtClean="0">
                <a:solidFill>
                  <a:srgbClr val="000099"/>
                </a:solidFill>
                <a:cs typeface="Times New Roman" panose="02020603050405020304" pitchFamily="18" charset="0"/>
              </a:rPr>
              <a:t>becomes </a:t>
            </a:r>
          </a:p>
          <a:p>
            <a:pPr>
              <a:defRPr/>
            </a:pPr>
            <a:endParaRPr lang="pt-BR" altLang="en-US" sz="2000" dirty="0" smtClean="0">
              <a:solidFill>
                <a:srgbClr val="FFC000"/>
              </a:solidFill>
              <a:cs typeface="Times New Roman" panose="02020603050405020304" pitchFamily="18" charset="0"/>
            </a:endParaRPr>
          </a:p>
          <a:p>
            <a:pPr>
              <a:defRPr/>
            </a:pPr>
            <a:r>
              <a:rPr lang="pt-BR" altLang="en-US" sz="2000" dirty="0" smtClean="0">
                <a:solidFill>
                  <a:schemeClr val="bg1"/>
                </a:solidFill>
                <a:cs typeface="Times New Roman" panose="02020603050405020304" pitchFamily="18" charset="0"/>
              </a:rPr>
              <a:t>A B C D * </a:t>
            </a:r>
            <a:r>
              <a:rPr lang="pt-BR" altLang="en-US" sz="2000" dirty="0" smtClean="0">
                <a:solidFill>
                  <a:srgbClr val="432D7B"/>
                </a:solidFill>
                <a:cs typeface="Times New Roman" panose="02020603050405020304" pitchFamily="18" charset="0"/>
              </a:rPr>
              <a:t>+</a:t>
            </a:r>
            <a:r>
              <a:rPr lang="pt-BR" altLang="en-US" sz="2000" dirty="0" smtClean="0">
                <a:solidFill>
                  <a:srgbClr val="92D050"/>
                </a:solidFill>
                <a:cs typeface="Times New Roman" panose="02020603050405020304" pitchFamily="18" charset="0"/>
              </a:rPr>
              <a:t> </a:t>
            </a:r>
            <a:r>
              <a:rPr lang="pt-BR" altLang="en-US" sz="2000" dirty="0" smtClean="0">
                <a:solidFill>
                  <a:srgbClr val="C00000"/>
                </a:solidFill>
                <a:cs typeface="Times New Roman" panose="02020603050405020304" pitchFamily="18" charset="0"/>
              </a:rPr>
              <a:t>*</a:t>
            </a:r>
            <a:r>
              <a:rPr lang="pt-BR" altLang="en-US" sz="2000" dirty="0" smtClean="0">
                <a:solidFill>
                  <a:srgbClr val="92D050"/>
                </a:solidFill>
                <a:cs typeface="Times New Roman" panose="02020603050405020304" pitchFamily="18" charset="0"/>
              </a:rPr>
              <a:t> </a:t>
            </a:r>
            <a:r>
              <a:rPr lang="pt-BR" altLang="en-US" sz="2000" dirty="0" smtClean="0">
                <a:solidFill>
                  <a:schemeClr val="bg1"/>
                </a:solidFill>
                <a:cs typeface="Times New Roman" panose="02020603050405020304" pitchFamily="18" charset="0"/>
              </a:rPr>
              <a:t>E +</a:t>
            </a:r>
            <a:endParaRPr lang="en-US" altLang="en-US" sz="2000" dirty="0" smtClean="0">
              <a:solidFill>
                <a:schemeClr val="bg1"/>
              </a:solidFill>
              <a:cs typeface="Times New Roman" panose="02020603050405020304" pitchFamily="18" charset="0"/>
            </a:endParaRPr>
          </a:p>
        </p:txBody>
      </p:sp>
      <p:sp>
        <p:nvSpPr>
          <p:cNvPr id="7" name="TextBox 6"/>
          <p:cNvSpPr txBox="1"/>
          <p:nvPr/>
        </p:nvSpPr>
        <p:spPr>
          <a:xfrm>
            <a:off x="457199" y="4442219"/>
            <a:ext cx="1981200" cy="1323439"/>
          </a:xfrm>
          <a:prstGeom prst="rect">
            <a:avLst/>
          </a:prstGeom>
        </p:spPr>
        <p:style>
          <a:lnRef idx="1">
            <a:schemeClr val="dk1"/>
          </a:lnRef>
          <a:fillRef idx="2">
            <a:schemeClr val="dk1"/>
          </a:fillRef>
          <a:effectRef idx="1">
            <a:schemeClr val="dk1"/>
          </a:effectRef>
          <a:fontRef idx="minor">
            <a:schemeClr val="dk1"/>
          </a:fontRef>
        </p:style>
        <p:txBody>
          <a:bodyPr>
            <a:spAutoFit/>
          </a:bodyPr>
          <a:lstStyle/>
          <a:p>
            <a:pPr algn="ctr">
              <a:defRPr/>
            </a:pPr>
            <a:r>
              <a:rPr lang="en-US" sz="2000" dirty="0">
                <a:solidFill>
                  <a:schemeClr val="bg2">
                    <a:lumMod val="50000"/>
                  </a:schemeClr>
                </a:solidFill>
                <a:latin typeface="Times New Roman" panose="02020603050405020304" pitchFamily="18" charset="0"/>
                <a:cs typeface="Times New Roman" panose="02020603050405020304" pitchFamily="18" charset="0"/>
              </a:rPr>
              <a:t>Postfix notation is also called as Reverse Polish Notation (RPN)</a:t>
            </a:r>
          </a:p>
        </p:txBody>
      </p:sp>
      <p:sp>
        <p:nvSpPr>
          <p:cNvPr id="9" name="Footer Placeholder 8"/>
          <p:cNvSpPr>
            <a:spLocks noGrp="1"/>
          </p:cNvSpPr>
          <p:nvPr>
            <p:ph type="ftr" sz="quarter" idx="11"/>
          </p:nvPr>
        </p:nvSpPr>
        <p:spPr/>
        <p:txBody>
          <a:bodyPr/>
          <a:lstStyle/>
          <a:p>
            <a:pPr>
              <a:defRPr/>
            </a:pPr>
            <a:r>
              <a:rPr lang="en-US" dirty="0"/>
              <a:t>Autumn 2016</a:t>
            </a:r>
          </a:p>
        </p:txBody>
      </p:sp>
      <p:sp>
        <p:nvSpPr>
          <p:cNvPr id="101384" name="Slide Number Placeholder 7"/>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0F1FBC67-12B1-4AE8-9A4A-9DD811D518FD}" type="slidenum">
              <a:rPr lang="en-US" altLang="en-US" sz="1200">
                <a:solidFill>
                  <a:srgbClr val="898989"/>
                </a:solidFill>
                <a:latin typeface="Times New Roman" panose="02020603050405020304" pitchFamily="18" charset="0"/>
              </a:rPr>
              <a:pPr>
                <a:spcBef>
                  <a:spcPct val="0"/>
                </a:spcBef>
                <a:buFontTx/>
                <a:buNone/>
              </a:pPr>
              <a:t>7</a:t>
            </a:fld>
            <a:endParaRPr lang="en-US" altLang="en-US" sz="1200">
              <a:solidFill>
                <a:srgbClr val="898989"/>
              </a:solidFill>
              <a:latin typeface="Times New Roman" panose="02020603050405020304" pitchFamily="18" charset="0"/>
            </a:endParaRPr>
          </a:p>
        </p:txBody>
      </p:sp>
      <p:sp>
        <p:nvSpPr>
          <p:cNvPr id="10" name="Title 1"/>
          <p:cNvSpPr txBox="1">
            <a:spLocks/>
          </p:cNvSpPr>
          <p:nvPr/>
        </p:nvSpPr>
        <p:spPr>
          <a:xfrm>
            <a:off x="179512" y="188640"/>
            <a:ext cx="8712968" cy="1143000"/>
          </a:xfrm>
          <a:prstGeom prst="rect">
            <a:avLst/>
          </a:prstGeom>
          <a:effectLst/>
        </p:spPr>
        <p:txBody>
          <a:bodyPr vert="horz" lIns="91440" tIns="45720" rIns="91440" bIns="45720" rtlCol="0" anchor="t" anchorCtr="0">
            <a:normAutofit/>
          </a:bodyPr>
          <a:lst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marL="0" indent="0" algn="l">
              <a:buFont typeface="Georgia" pitchFamily="18" charset="0"/>
              <a:buNone/>
            </a:pPr>
            <a:r>
              <a:rPr lang="en-US" sz="4000" dirty="0" smtClean="0">
                <a:solidFill>
                  <a:srgbClr val="7030A0"/>
                </a:solidFill>
                <a:latin typeface="Times New Roman" pitchFamily="18" charset="0"/>
                <a:cs typeface="Times New Roman" pitchFamily="18" charset="0"/>
              </a:rPr>
              <a:t>Infix to Postfix Rules</a:t>
            </a:r>
            <a:endParaRPr lang="en-IN" sz="4000" dirty="0">
              <a:solidFill>
                <a:srgbClr val="7030A0"/>
              </a:solidFill>
              <a:latin typeface="Times New Roman" pitchFamily="18" charset="0"/>
              <a:cs typeface="Times New Roman" pitchFamily="18" charset="0"/>
            </a:endParaRPr>
          </a:p>
        </p:txBody>
      </p:sp>
      <p:pic>
        <p:nvPicPr>
          <p:cNvPr id="8" name="Picture 2" descr="RIMT University"/>
          <p:cNvPicPr>
            <a:picLocks noChangeAspect="1" noChangeArrowheads="1"/>
          </p:cNvPicPr>
          <p:nvPr/>
        </p:nvPicPr>
        <p:blipFill>
          <a:blip r:embed="rId2"/>
          <a:srcRect/>
          <a:stretch>
            <a:fillRect/>
          </a:stretch>
        </p:blipFill>
        <p:spPr bwMode="auto">
          <a:xfrm>
            <a:off x="7173913" y="0"/>
            <a:ext cx="1970087" cy="895350"/>
          </a:xfrm>
          <a:prstGeom prst="rect">
            <a:avLst/>
          </a:prstGeom>
          <a:noFill/>
          <a:ln w="9525">
            <a:noFill/>
            <a:miter lim="800000"/>
            <a:headEnd/>
            <a:tailEnd/>
          </a:ln>
        </p:spPr>
      </p:pic>
      <p:sp>
        <p:nvSpPr>
          <p:cNvPr id="11" name="Rectangle 10">
            <a:extLst>
              <a:ext uri="{FF2B5EF4-FFF2-40B4-BE49-F238E27FC236}"/>
            </a:extLst>
          </p:cNvPr>
          <p:cNvSpPr/>
          <p:nvPr/>
        </p:nvSpPr>
        <p:spPr>
          <a:xfrm>
            <a:off x="0" y="6492875"/>
            <a:ext cx="5334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b="1" dirty="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extLst>
      <p:ext uri="{BB962C8B-B14F-4D97-AF65-F5344CB8AC3E}">
        <p14:creationId xmlns:p14="http://schemas.microsoft.com/office/powerpoint/2010/main" xmlns="" val="319439542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737</Words>
  <Application>Microsoft Office PowerPoint</Application>
  <PresentationFormat>On-screen Show (4:3)</PresentationFormat>
  <Paragraphs>145</Paragraphs>
  <Slides>7</Slides>
  <Notes>4</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 Data Structure/BTCS-2304</vt:lpstr>
      <vt:lpstr>Infix and Postfix Notations </vt:lpstr>
      <vt:lpstr>Infix to Postfix </vt:lpstr>
      <vt:lpstr>Infix to postfix conversion</vt:lpstr>
      <vt:lpstr>The algorithm steps</vt:lpstr>
      <vt:lpstr>Infix to Postfix Conversion</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Data Structure/BTCS-</dc:title>
  <dc:creator>Yogesh</dc:creator>
  <cp:lastModifiedBy>Yogesh</cp:lastModifiedBy>
  <cp:revision>3</cp:revision>
  <dcterms:created xsi:type="dcterms:W3CDTF">2023-06-20T10:02:12Z</dcterms:created>
  <dcterms:modified xsi:type="dcterms:W3CDTF">2023-06-23T05:12:25Z</dcterms:modified>
</cp:coreProperties>
</file>