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70"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F7E660-D1AC-466C-A720-E9BF4B109B45}" type="datetimeFigureOut">
              <a:rPr lang="en-US" smtClean="0"/>
              <a:pPr/>
              <a:t>20/06/2023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8C94DB-CD99-489B-AE08-33515D0923B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31B463-1583-43C7-8788-69705341BA1E}" type="slidenum">
              <a:rPr lang="en-AU"/>
              <a:pPr/>
              <a:t>3</a:t>
            </a:fld>
            <a:endParaRPr lang="en-AU"/>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r>
              <a:rPr lang="en-US">
                <a:latin typeface="Times-Roman" charset="0"/>
              </a:rPr>
              <a:t>The Encapsulating Security Payload provides confidentiality services, including confidentiality of message contents and limited traffic flow confidentiality. As an optional feature, ESP can also provide an authentication service, with the same MACs as AH.</a:t>
            </a:r>
            <a:r>
              <a:rPr lang="en-US">
                <a:latin typeface="Helvetica" charset="0"/>
              </a:rPr>
              <a:t> ESP </a:t>
            </a:r>
            <a:r>
              <a:rPr lang="en-US"/>
              <a:t>supports range of ciphers, modes, and padding, as shown.</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5F5871-4987-4524-BBC1-75B5CA1FA48E}" type="slidenum">
              <a:rPr lang="en-AU"/>
              <a:pPr/>
              <a:t>12</a:t>
            </a:fld>
            <a:endParaRPr lang="en-AU"/>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r>
              <a:rPr lang="en-US"/>
              <a:t>Stallings </a:t>
            </a:r>
            <a:r>
              <a:rPr lang="en-US">
                <a:latin typeface="Times-Roman" charset="0"/>
              </a:rPr>
              <a:t>Table16.3 summarizes the payload types defined for ISAKMP, and lists the fields, or parameters, that are part of each payload. See text for details.</a:t>
            </a:r>
          </a:p>
          <a:p>
            <a:r>
              <a:rPr lang="en-US">
                <a:latin typeface="Times-Roman" charset="0"/>
              </a:rPr>
              <a:t>ISAKMP provides a framework for message exchange, with the payload types serving as the building blocks. The specification identifies five default exchange types that should be supported; these are summarized in </a:t>
            </a:r>
            <a:r>
              <a:rPr lang="en-US"/>
              <a:t>Stallings </a:t>
            </a:r>
            <a:r>
              <a:rPr lang="en-US">
                <a:latin typeface="Times-Roman" charset="0"/>
              </a:rPr>
              <a:t>Table16.4.</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160BAF-2B98-4DE0-849A-87F469B4E5E3}" type="slidenum">
              <a:rPr lang="en-AU"/>
              <a:pPr/>
              <a:t>4</a:t>
            </a:fld>
            <a:endParaRPr lang="en-AU"/>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r>
              <a:rPr lang="en-US"/>
              <a:t>Stallings </a:t>
            </a:r>
            <a:r>
              <a:rPr lang="en-US">
                <a:latin typeface="Times-Roman" charset="0"/>
              </a:rPr>
              <a:t>Figure16.7 shows the format of an ESP packet. It contains the following fields:</a:t>
            </a:r>
          </a:p>
          <a:p>
            <a:r>
              <a:rPr lang="en-US">
                <a:latin typeface="Times-Roman" charset="0"/>
              </a:rPr>
              <a:t>•</a:t>
            </a:r>
            <a:r>
              <a:rPr lang="en-US">
                <a:latin typeface="Helvetica" charset="0"/>
              </a:rPr>
              <a:t> </a:t>
            </a:r>
            <a:r>
              <a:rPr lang="en-US">
                <a:latin typeface="Times-Roman" charset="0"/>
              </a:rPr>
              <a:t>Security Parameters Index (32 bits):</a:t>
            </a:r>
            <a:r>
              <a:rPr lang="en-US">
                <a:latin typeface="Helvetica" charset="0"/>
              </a:rPr>
              <a:t> </a:t>
            </a:r>
            <a:r>
              <a:rPr lang="en-US">
                <a:latin typeface="Times-Roman" charset="0"/>
              </a:rPr>
              <a:t>Identifies a security association</a:t>
            </a:r>
          </a:p>
          <a:p>
            <a:r>
              <a:rPr lang="en-US">
                <a:latin typeface="Times-Roman" charset="0"/>
              </a:rPr>
              <a:t>•</a:t>
            </a:r>
            <a:r>
              <a:rPr lang="en-US">
                <a:latin typeface="Helvetica" charset="0"/>
              </a:rPr>
              <a:t> </a:t>
            </a:r>
            <a:r>
              <a:rPr lang="en-US">
                <a:latin typeface="Times-Roman" charset="0"/>
              </a:rPr>
              <a:t>Sequence Number (32 bits):</a:t>
            </a:r>
            <a:r>
              <a:rPr lang="en-US">
                <a:latin typeface="Helvetica" charset="0"/>
              </a:rPr>
              <a:t> </a:t>
            </a:r>
            <a:r>
              <a:rPr lang="en-US">
                <a:latin typeface="Times-Roman" charset="0"/>
              </a:rPr>
              <a:t>A monotonically increasing counter value; this provides an anti-replay function ,as discussed for AH</a:t>
            </a:r>
          </a:p>
          <a:p>
            <a:r>
              <a:rPr lang="en-US">
                <a:latin typeface="Times-Roman" charset="0"/>
              </a:rPr>
              <a:t>•</a:t>
            </a:r>
            <a:r>
              <a:rPr lang="en-US">
                <a:latin typeface="Helvetica" charset="0"/>
              </a:rPr>
              <a:t> </a:t>
            </a:r>
            <a:r>
              <a:rPr lang="en-US">
                <a:latin typeface="Times-Roman" charset="0"/>
              </a:rPr>
              <a:t>Payload Data (variable): This is a transport-level segment (transport mode) or IP packet (tunnel mode) that is protected by encryption</a:t>
            </a:r>
          </a:p>
          <a:p>
            <a:r>
              <a:rPr lang="en-US">
                <a:latin typeface="Times-Roman" charset="0"/>
              </a:rPr>
              <a:t>•</a:t>
            </a:r>
            <a:r>
              <a:rPr lang="en-US">
                <a:latin typeface="Helvetica" charset="0"/>
              </a:rPr>
              <a:t> </a:t>
            </a:r>
            <a:r>
              <a:rPr lang="en-US">
                <a:latin typeface="Times-Roman" charset="0"/>
              </a:rPr>
              <a:t>Padding (0–255 bytes):</a:t>
            </a:r>
            <a:r>
              <a:rPr lang="en-US">
                <a:latin typeface="Helvetica" charset="0"/>
              </a:rPr>
              <a:t> </a:t>
            </a:r>
            <a:r>
              <a:rPr lang="en-US">
                <a:latin typeface="Times-Roman" charset="0"/>
              </a:rPr>
              <a:t>for various reasons</a:t>
            </a:r>
          </a:p>
          <a:p>
            <a:r>
              <a:rPr lang="en-US">
                <a:latin typeface="Times-Roman" charset="0"/>
              </a:rPr>
              <a:t>•</a:t>
            </a:r>
            <a:r>
              <a:rPr lang="en-US">
                <a:latin typeface="Helvetica" charset="0"/>
              </a:rPr>
              <a:t> </a:t>
            </a:r>
            <a:r>
              <a:rPr lang="en-US">
                <a:latin typeface="Times-Roman" charset="0"/>
              </a:rPr>
              <a:t>Pad Length (8 bits): Indicates the number of pad bytes immediately preceding this field</a:t>
            </a:r>
          </a:p>
          <a:p>
            <a:r>
              <a:rPr lang="en-US">
                <a:latin typeface="Times-Roman" charset="0"/>
              </a:rPr>
              <a:t>•</a:t>
            </a:r>
            <a:r>
              <a:rPr lang="en-US">
                <a:latin typeface="Helvetica" charset="0"/>
              </a:rPr>
              <a:t> </a:t>
            </a:r>
            <a:r>
              <a:rPr lang="en-US">
                <a:latin typeface="Times-Roman" charset="0"/>
              </a:rPr>
              <a:t>Next Header (8 bits): Identifies the type of data contained in the payload data field by identifying the first header in that payload </a:t>
            </a:r>
          </a:p>
          <a:p>
            <a:r>
              <a:rPr lang="en-US">
                <a:latin typeface="Times-Roman" charset="0"/>
              </a:rPr>
              <a:t>•</a:t>
            </a:r>
            <a:r>
              <a:rPr lang="en-US">
                <a:latin typeface="Helvetica" charset="0"/>
              </a:rPr>
              <a:t> </a:t>
            </a:r>
            <a:r>
              <a:rPr lang="en-US">
                <a:latin typeface="Times-Roman" charset="0"/>
              </a:rPr>
              <a:t>Authentication Data (variable):</a:t>
            </a:r>
            <a:r>
              <a:rPr lang="en-US">
                <a:latin typeface="Helvetica" charset="0"/>
              </a:rPr>
              <a:t> </a:t>
            </a:r>
            <a:r>
              <a:rPr lang="en-US">
                <a:latin typeface="Times-Roman" charset="0"/>
              </a:rPr>
              <a:t>A variable-length field that contains the Integrity Check Value computed over the ESP packet minus the Authentication Data field</a:t>
            </a:r>
            <a:endParaRPr lang="en-AU">
              <a:latin typeface="Helvetica"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70AEE8-B670-4C7E-A558-F623DE4C5E74}" type="slidenum">
              <a:rPr lang="en-AU"/>
              <a:pPr/>
              <a:t>5</a:t>
            </a:fld>
            <a:endParaRPr lang="en-AU"/>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r>
              <a:rPr lang="en-US">
                <a:latin typeface="Times-Roman" charset="0"/>
              </a:rPr>
              <a:t>Transport mode ESP is used to encrypt and optionally authenticate the data carried by IP. Transport mode operation provides confidentiality for any application that uses it, thus avoiding the need to implement confidentiality in every individual application. This mode of operation is also reasonably efficient, adding little to the total length of the IP packet. One drawback to this mode is that it is possible to do traffic analysis on the transmitted packets.</a:t>
            </a:r>
            <a:r>
              <a:rPr lang="en-US">
                <a:latin typeface="Helvetica" charset="0"/>
              </a:rPr>
              <a:t> </a:t>
            </a:r>
          </a:p>
          <a:p>
            <a:r>
              <a:rPr lang="en-US">
                <a:latin typeface="Times-Roman" charset="0"/>
              </a:rPr>
              <a:t>Tunnel mode ESP is used to encrypt an entire IP packet. Tunnel mode is useful in a configuration that includes a firewall or other sort of security gateway that protects a trusted network from external networks.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06AED8-8D58-4E9C-A63E-3ABCA2713EC5}" type="slidenum">
              <a:rPr lang="en-AU"/>
              <a:pPr/>
              <a:t>6</a:t>
            </a:fld>
            <a:endParaRPr lang="en-AU"/>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p:txBody>
          <a:bodyPr/>
          <a:lstStyle/>
          <a:p>
            <a:r>
              <a:rPr lang="en-US">
                <a:latin typeface="Times-Roman" charset="0"/>
              </a:rPr>
              <a:t>An individual SA can implement either the AH or ESP protocol but not both. Sometimes a particular traffic flow will call for the services provided by both AH and ESP. Further, a particular traffic flow may require IPSec services between hosts and ,for that same flow, separate services between security gateways, such as firewalls. In all of these cases, multiple SAs must be employed for the same traffic flow to achieve the desired IPSec services. The term security association bundle</a:t>
            </a:r>
            <a:r>
              <a:rPr lang="en-US">
                <a:latin typeface="Helvetica" charset="0"/>
              </a:rPr>
              <a:t> </a:t>
            </a:r>
            <a:r>
              <a:rPr lang="en-US">
                <a:latin typeface="Times-Roman" charset="0"/>
              </a:rPr>
              <a:t>refers to a sequence of SAs through which traffic must be processed to provide a desired set of IPSec services. The SAs in a bundle may terminate at different endpoints or at the same endpoints. </a:t>
            </a:r>
          </a:p>
          <a:p>
            <a:r>
              <a:rPr lang="en-US">
                <a:latin typeface="Times-Roman" charset="0"/>
              </a:rPr>
              <a:t>Security associations may be combined into bundles in two ways: </a:t>
            </a:r>
          </a:p>
          <a:p>
            <a:r>
              <a:rPr lang="en-US">
                <a:latin typeface="Times-Roman" charset="0"/>
              </a:rPr>
              <a:t>•</a:t>
            </a:r>
            <a:r>
              <a:rPr lang="en-US">
                <a:latin typeface="Helvetica" charset="0"/>
              </a:rPr>
              <a:t> </a:t>
            </a:r>
            <a:r>
              <a:rPr lang="en-US">
                <a:latin typeface="Times-Roman" charset="0"/>
              </a:rPr>
              <a:t>Transport adjacency:</a:t>
            </a:r>
            <a:r>
              <a:rPr lang="en-US">
                <a:latin typeface="Helvetica" charset="0"/>
              </a:rPr>
              <a:t> </a:t>
            </a:r>
            <a:r>
              <a:rPr lang="en-US">
                <a:latin typeface="Times-Roman" charset="0"/>
              </a:rPr>
              <a:t>more than one security protocol on same IP packet, without invoking tunneling</a:t>
            </a:r>
          </a:p>
          <a:p>
            <a:r>
              <a:rPr lang="en-US">
                <a:latin typeface="Times-Roman" charset="0"/>
              </a:rPr>
              <a:t>•</a:t>
            </a:r>
            <a:r>
              <a:rPr lang="en-US">
                <a:latin typeface="Helvetica" charset="0"/>
              </a:rPr>
              <a:t> </a:t>
            </a:r>
            <a:r>
              <a:rPr lang="en-US">
                <a:latin typeface="Times-Roman" charset="0"/>
              </a:rPr>
              <a:t>Iterated tunneling:</a:t>
            </a:r>
            <a:r>
              <a:rPr lang="en-US">
                <a:latin typeface="Helvetica" charset="0"/>
              </a:rPr>
              <a:t> </a:t>
            </a:r>
            <a:r>
              <a:rPr lang="en-US">
                <a:latin typeface="Times-Roman" charset="0"/>
              </a:rPr>
              <a:t>application of multiple layers of security protocols effected through IP tunneling</a:t>
            </a:r>
          </a:p>
          <a:p>
            <a:r>
              <a:rPr lang="en-US">
                <a:latin typeface="Times-Roman" charset="0"/>
              </a:rPr>
              <a:t>One interesting issue is the order in which authentication and encryption may be applied between a given pair of endpoints.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A62947-C7F1-4585-864E-C432D13F5CDF}" type="slidenum">
              <a:rPr lang="en-AU"/>
              <a:pPr/>
              <a:t>7</a:t>
            </a:fld>
            <a:endParaRPr lang="en-AU"/>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r>
              <a:rPr lang="en-US">
                <a:latin typeface="Times-Roman" charset="0"/>
              </a:rPr>
              <a:t>The IPSec Architecture document lists four examples of combinations of SAs that must be supported by compliant IPSec hosts or security gateways. These are illustrated in </a:t>
            </a:r>
            <a:r>
              <a:rPr lang="en-US"/>
              <a:t>Stallings </a:t>
            </a:r>
            <a:r>
              <a:rPr lang="en-US">
                <a:latin typeface="Times-Roman" charset="0"/>
              </a:rPr>
              <a:t>Figure 16.10. Note the *’d devices implement IPSec. The cases are:</a:t>
            </a:r>
          </a:p>
          <a:p>
            <a:r>
              <a:rPr lang="en-US">
                <a:latin typeface="Times-Roman" charset="0"/>
              </a:rPr>
              <a:t>Case 1 security is provided between end systems that implement IPSec.</a:t>
            </a:r>
          </a:p>
          <a:p>
            <a:r>
              <a:rPr lang="en-US">
                <a:latin typeface="Times-Roman" charset="0"/>
              </a:rPr>
              <a:t>Case 2 security is provided only between gateways (routers,firewalls,etc.) and no hosts implement IPSec.</a:t>
            </a:r>
          </a:p>
          <a:p>
            <a:r>
              <a:rPr lang="en-US">
                <a:latin typeface="Times-Roman" charset="0"/>
              </a:rPr>
              <a:t>Case 3 builds on Case 2 by adding end-to-end security .The same combinations discussed for cases 1 and 2 are allowed here.</a:t>
            </a:r>
          </a:p>
          <a:p>
            <a:r>
              <a:rPr lang="en-US">
                <a:latin typeface="Times-Roman" charset="0"/>
              </a:rPr>
              <a:t>Case 4 provides support for a remote host that uses the Internet to reach an organization’s firewall and then to gain access to some server or workstation behind the firewall. Only tunnel mode is required between the remote host and the firewall. </a:t>
            </a:r>
            <a:endParaRPr lang="en-AU">
              <a:latin typeface="Times-Roman"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95613E3-A384-4A68-A776-9FEB1E4458B6}" type="slidenum">
              <a:rPr lang="en-AU"/>
              <a:pPr/>
              <a:t>8</a:t>
            </a:fld>
            <a:endParaRPr lang="en-AU"/>
          </a:p>
        </p:txBody>
      </p:sp>
      <p:sp>
        <p:nvSpPr>
          <p:cNvPr id="88066" name="Rectangle 1026"/>
          <p:cNvSpPr>
            <a:spLocks noGrp="1" noRot="1" noChangeAspect="1" noChangeArrowheads="1" noTextEdit="1"/>
          </p:cNvSpPr>
          <p:nvPr>
            <p:ph type="sldImg"/>
          </p:nvPr>
        </p:nvSpPr>
        <p:spPr>
          <a:ln/>
        </p:spPr>
      </p:sp>
      <p:sp>
        <p:nvSpPr>
          <p:cNvPr id="88067" name="Rectangle 1027"/>
          <p:cNvSpPr>
            <a:spLocks noGrp="1" noChangeArrowheads="1"/>
          </p:cNvSpPr>
          <p:nvPr>
            <p:ph type="body" idx="1"/>
          </p:nvPr>
        </p:nvSpPr>
        <p:spPr/>
        <p:txBody>
          <a:bodyPr/>
          <a:lstStyle/>
          <a:p>
            <a:r>
              <a:rPr lang="en-US">
                <a:latin typeface="Times-Roman" charset="0"/>
              </a:rPr>
              <a:t>The key management portion of IPSec involves the determination and distribution of secret keys. A typical requirement is four keys for communication between two applications: transmit and receive pairs for both AH and ESP. The IPSec Architecture document mandates support for two types of key management:</a:t>
            </a:r>
          </a:p>
          <a:p>
            <a:r>
              <a:rPr lang="en-US">
                <a:latin typeface="Times-Roman" charset="0"/>
              </a:rPr>
              <a:t>•</a:t>
            </a:r>
            <a:r>
              <a:rPr lang="en-US">
                <a:latin typeface="Helvetica" charset="0"/>
              </a:rPr>
              <a:t> </a:t>
            </a:r>
            <a:r>
              <a:rPr lang="en-US">
                <a:latin typeface="Times-Roman" charset="0"/>
              </a:rPr>
              <a:t>Manual where a system administrator manually configures each system with its own keys and with the keys of other communicating </a:t>
            </a:r>
          </a:p>
          <a:p>
            <a:r>
              <a:rPr lang="en-US">
                <a:latin typeface="Times-Roman" charset="0"/>
              </a:rPr>
              <a:t>•</a:t>
            </a:r>
            <a:r>
              <a:rPr lang="en-US">
                <a:latin typeface="Helvetica" charset="0"/>
              </a:rPr>
              <a:t> </a:t>
            </a:r>
            <a:r>
              <a:rPr lang="en-US">
                <a:latin typeface="Times-Roman" charset="0"/>
              </a:rPr>
              <a:t>Automated where an automated system enables the on-demand creation of keys for SAs and facilitates the use of keys in a large distributed system with an evolving configuration</a:t>
            </a:r>
          </a:p>
          <a:p>
            <a:r>
              <a:rPr lang="en-US">
                <a:latin typeface="Times-Roman" charset="0"/>
              </a:rPr>
              <a:t>The default automated key management protocol for IPSec is referred to as ISAKMP/Oakley.</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323C89-4A12-4752-951A-A70061BCA469}" type="slidenum">
              <a:rPr lang="en-AU"/>
              <a:pPr/>
              <a:t>9</a:t>
            </a:fld>
            <a:endParaRPr lang="en-AU"/>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pPr marL="228600" indent="-228600"/>
            <a:r>
              <a:rPr lang="en-US">
                <a:latin typeface="Times-Roman" charset="0"/>
              </a:rPr>
              <a:t>Oakley is a key exchange protocol based on the Diffie-Hellman algorithm but providing added security. Oakley is generic in that it does not dictate specific formats. </a:t>
            </a:r>
          </a:p>
          <a:p>
            <a:pPr marL="228600" indent="-228600"/>
            <a:r>
              <a:rPr lang="en-US">
                <a:latin typeface="Times-Roman" charset="0"/>
              </a:rPr>
              <a:t>Oakley is designed to retain the advantages of Diffie-Hellman while countering its weaknesses.</a:t>
            </a:r>
            <a:r>
              <a:rPr lang="en-US">
                <a:latin typeface="Helvetica" charset="0"/>
              </a:rPr>
              <a:t> </a:t>
            </a:r>
            <a:endParaRPr lang="en-US">
              <a:latin typeface="Times-Roman" charset="0"/>
            </a:endParaRPr>
          </a:p>
          <a:p>
            <a:pPr marL="228600" indent="-228600"/>
            <a:r>
              <a:rPr lang="en-US">
                <a:latin typeface="Times-Roman" charset="0"/>
              </a:rPr>
              <a:t>The Oakley algorithm is characterized by five important features:</a:t>
            </a:r>
            <a:r>
              <a:rPr lang="en-US">
                <a:latin typeface="Helvetica" charset="0"/>
              </a:rPr>
              <a:t> </a:t>
            </a:r>
          </a:p>
          <a:p>
            <a:pPr marL="228600" indent="-228600">
              <a:buFont typeface="Times" pitchFamily="-107" charset="0"/>
              <a:buAutoNum type="arabicPeriod"/>
            </a:pPr>
            <a:r>
              <a:rPr lang="en-US">
                <a:latin typeface="Times-Roman" charset="0"/>
              </a:rPr>
              <a:t> It employs a mechanism known as cookies to thwart clogging attacks</a:t>
            </a:r>
            <a:endParaRPr lang="en-US">
              <a:latin typeface="Helvetica" charset="0"/>
            </a:endParaRPr>
          </a:p>
          <a:p>
            <a:pPr marL="228600" indent="-228600">
              <a:buFont typeface="Times" pitchFamily="-107" charset="0"/>
              <a:buNone/>
            </a:pPr>
            <a:r>
              <a:rPr lang="en-US">
                <a:latin typeface="Times-Roman" charset="0"/>
              </a:rPr>
              <a:t>2.</a:t>
            </a:r>
            <a:r>
              <a:rPr lang="en-US">
                <a:latin typeface="Helvetica" charset="0"/>
              </a:rPr>
              <a:t> </a:t>
            </a:r>
            <a:r>
              <a:rPr lang="en-US">
                <a:latin typeface="Times-Roman" charset="0"/>
              </a:rPr>
              <a:t>It enables the two parties to negotiate a group; this, in essence, specifies the global parameters of the Diffie-Hellman key exchange</a:t>
            </a:r>
          </a:p>
          <a:p>
            <a:pPr marL="228600" indent="-228600">
              <a:buFont typeface="Times" pitchFamily="-107" charset="0"/>
              <a:buNone/>
            </a:pPr>
            <a:r>
              <a:rPr lang="en-US">
                <a:latin typeface="Times-Roman" charset="0"/>
              </a:rPr>
              <a:t>3.</a:t>
            </a:r>
            <a:r>
              <a:rPr lang="en-US">
                <a:latin typeface="Helvetica" charset="0"/>
              </a:rPr>
              <a:t> </a:t>
            </a:r>
            <a:r>
              <a:rPr lang="en-US">
                <a:latin typeface="Times-Roman" charset="0"/>
              </a:rPr>
              <a:t>It uses nonces to ensure against replay attacks</a:t>
            </a:r>
          </a:p>
          <a:p>
            <a:pPr marL="228600" indent="-228600">
              <a:buFont typeface="Times" pitchFamily="-107" charset="0"/>
              <a:buNone/>
            </a:pPr>
            <a:r>
              <a:rPr lang="en-US">
                <a:latin typeface="Times-Roman" charset="0"/>
              </a:rPr>
              <a:t>4.</a:t>
            </a:r>
            <a:r>
              <a:rPr lang="en-US">
                <a:latin typeface="Helvetica" charset="0"/>
              </a:rPr>
              <a:t> </a:t>
            </a:r>
            <a:r>
              <a:rPr lang="en-US">
                <a:latin typeface="Times-Roman" charset="0"/>
              </a:rPr>
              <a:t>It enables the exchange of Diffie-Hellman public key values</a:t>
            </a:r>
          </a:p>
          <a:p>
            <a:pPr marL="228600" indent="-228600">
              <a:buFont typeface="Times" pitchFamily="-107" charset="0"/>
              <a:buNone/>
            </a:pPr>
            <a:r>
              <a:rPr lang="en-US">
                <a:latin typeface="Times-Roman" charset="0"/>
              </a:rPr>
              <a:t>5.</a:t>
            </a:r>
            <a:r>
              <a:rPr lang="en-US">
                <a:latin typeface="Helvetica" charset="0"/>
              </a:rPr>
              <a:t> </a:t>
            </a:r>
            <a:r>
              <a:rPr lang="en-US">
                <a:latin typeface="Times-Roman" charset="0"/>
              </a:rPr>
              <a:t>It authenticates the Diffie-Hellman exchange to thwart man-in-the-middle attacks</a:t>
            </a:r>
          </a:p>
          <a:p>
            <a:pPr marL="228600" indent="-228600">
              <a:buFont typeface="Times" pitchFamily="-107" charset="0"/>
              <a:buNone/>
            </a:pPr>
            <a:r>
              <a:rPr lang="en-US">
                <a:latin typeface="Times-Roman" charset="0"/>
              </a:rPr>
              <a:t>Oakley supports the use of different groups</a:t>
            </a:r>
            <a:r>
              <a:rPr lang="en-US">
                <a:latin typeface="Helvetica" charset="0"/>
              </a:rPr>
              <a:t> </a:t>
            </a:r>
            <a:r>
              <a:rPr lang="en-US">
                <a:latin typeface="Times-Roman" charset="0"/>
              </a:rPr>
              <a:t>for the Diffie-Hellman key exchange, being 768, 1024 or 1536 bit primes, or 155 or 185 bit elliptic curves.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08EFC4-DC45-499C-BF59-68DA2090DD3C}" type="slidenum">
              <a:rPr lang="en-AU"/>
              <a:pPr/>
              <a:t>10</a:t>
            </a:fld>
            <a:endParaRPr lang="en-AU"/>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p:txBody>
          <a:bodyPr/>
          <a:lstStyle/>
          <a:p>
            <a:r>
              <a:rPr lang="en-US">
                <a:latin typeface="Times-Roman" charset="0"/>
              </a:rPr>
              <a:t>The </a:t>
            </a:r>
            <a:r>
              <a:rPr lang="en-AU"/>
              <a:t>Internet Security Association and Key Management Protocol</a:t>
            </a:r>
            <a:r>
              <a:rPr lang="en-US">
                <a:latin typeface="Times-Roman" charset="0"/>
              </a:rPr>
              <a:t> (ISAKMP) provides a framework for Internet key management and provides the specific protocol support, defining procedures and packet formats to establish, negotiate, modify, and delete security associations. ISAKMP defines payloads for exchanging key generation and authentication data. These payload formats provide a consistent framework independent of the specific key exchange protocol, encryption algorithm, and authentication mechanism.</a:t>
            </a:r>
            <a:r>
              <a:rPr lang="en-US">
                <a:latin typeface="Helvetica" charset="0"/>
              </a:rPr>
              <a:t>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E14EFF-9E19-41DF-9FFD-3D57924356BF}" type="slidenum">
              <a:rPr lang="en-AU"/>
              <a:pPr/>
              <a:t>11</a:t>
            </a:fld>
            <a:endParaRPr lang="en-AU"/>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r>
              <a:rPr lang="en-US">
                <a:latin typeface="Times-Roman" charset="0"/>
              </a:rPr>
              <a:t>An ISAKMP message consists of an ISAKMP header followed by one or more payloads, carried in a transport protocol (UDP by default).</a:t>
            </a:r>
            <a:r>
              <a:rPr lang="en-US">
                <a:latin typeface="Helvetica" charset="0"/>
              </a:rPr>
              <a:t> </a:t>
            </a:r>
            <a:endParaRPr lang="en-US"/>
          </a:p>
          <a:p>
            <a:r>
              <a:rPr lang="en-US"/>
              <a:t>Stallings </a:t>
            </a:r>
            <a:r>
              <a:rPr lang="en-US">
                <a:latin typeface="Times-Roman" charset="0"/>
              </a:rPr>
              <a:t>Figure16.12a shows the header format for an ISAKMP message. All ISAKMP payloads begin with the same generic payload header shown in Figure 16.12b.</a:t>
            </a:r>
            <a:endParaRPr lang="en-AU">
              <a:latin typeface="Times-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09DC86-5D45-46EE-86BC-4860C25168B1}" type="datetime1">
              <a:rPr lang="en-US" smtClean="0"/>
              <a:pPr/>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27CC78-7869-4C23-8657-320055519251}" type="datetime1">
              <a:rPr lang="en-US" smtClean="0"/>
              <a:pPr/>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218183-AAA9-47B6-828B-B63E21D84F64}" type="datetime1">
              <a:rPr lang="en-US" smtClean="0"/>
              <a:pPr/>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800659-6F71-4F2E-AA58-6E74BDCA308C}" type="datetime1">
              <a:rPr lang="en-US" smtClean="0"/>
              <a:pPr/>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F28CBD5-9981-4749-818B-5B575C8FEF5F}" type="datetime1">
              <a:rPr lang="en-US" smtClean="0"/>
              <a:pPr/>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FF7CA97-4885-4E24-957D-BB087B530151}" type="datetime1">
              <a:rPr lang="en-US" smtClean="0"/>
              <a:pPr/>
              <a:t>20/06/2023</a:t>
            </a:fld>
            <a:endParaRPr lang="en-US"/>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B45884B-162A-40F1-B454-A5669B05E9AE}" type="datetime1">
              <a:rPr lang="en-US" smtClean="0"/>
              <a:pPr/>
              <a:t>20/06/2023</a:t>
            </a:fld>
            <a:endParaRPr lang="en-US"/>
          </a:p>
        </p:txBody>
      </p:sp>
      <p:sp>
        <p:nvSpPr>
          <p:cNvPr id="8" name="Footer Placeholder 7"/>
          <p:cNvSpPr>
            <a:spLocks noGrp="1"/>
          </p:cNvSpPr>
          <p:nvPr>
            <p:ph type="ftr" sz="quarter" idx="11"/>
          </p:nvPr>
        </p:nvSpPr>
        <p:spPr/>
        <p:txBody>
          <a:bodyPr/>
          <a:lstStyle/>
          <a:p>
            <a:r>
              <a:rPr lang="en-US" smtClean="0"/>
              <a:t>computer networks II (BTCS-501)</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786646-70FB-42A0-ACA8-CD36000C57E9}" type="datetime1">
              <a:rPr lang="en-US" smtClean="0"/>
              <a:pPr/>
              <a:t>20/06/2023</a:t>
            </a:fld>
            <a:endParaRPr lang="en-US"/>
          </a:p>
        </p:txBody>
      </p:sp>
      <p:sp>
        <p:nvSpPr>
          <p:cNvPr id="4" name="Footer Placeholder 3"/>
          <p:cNvSpPr>
            <a:spLocks noGrp="1"/>
          </p:cNvSpPr>
          <p:nvPr>
            <p:ph type="ftr" sz="quarter" idx="11"/>
          </p:nvPr>
        </p:nvSpPr>
        <p:spPr/>
        <p:txBody>
          <a:bodyPr/>
          <a:lstStyle/>
          <a:p>
            <a:r>
              <a:rPr lang="en-US" smtClean="0"/>
              <a:t>computer networks II (BTCS-501)</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55949F-4FA3-4C72-8EFA-B34CEEBBFA00}" type="datetime1">
              <a:rPr lang="en-US" smtClean="0"/>
              <a:pPr/>
              <a:t>20/06/2023</a:t>
            </a:fld>
            <a:endParaRPr lang="en-US"/>
          </a:p>
        </p:txBody>
      </p:sp>
      <p:sp>
        <p:nvSpPr>
          <p:cNvPr id="3" name="Footer Placeholder 2"/>
          <p:cNvSpPr>
            <a:spLocks noGrp="1"/>
          </p:cNvSpPr>
          <p:nvPr>
            <p:ph type="ftr" sz="quarter" idx="11"/>
          </p:nvPr>
        </p:nvSpPr>
        <p:spPr/>
        <p:txBody>
          <a:bodyPr/>
          <a:lstStyle/>
          <a:p>
            <a:r>
              <a:rPr lang="en-US" smtClean="0"/>
              <a:t>computer networks II (BTCS-501)</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68EA0A-4D41-4A48-97EC-343BA0C4EB23}" type="datetime1">
              <a:rPr lang="en-US" smtClean="0"/>
              <a:pPr/>
              <a:t>20/06/2023</a:t>
            </a:fld>
            <a:endParaRPr lang="en-US"/>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B8710F-1B9F-46AC-90AC-1DC0A1C2BC91}" type="datetime1">
              <a:rPr lang="en-US" smtClean="0"/>
              <a:pPr/>
              <a:t>20/06/2023</a:t>
            </a:fld>
            <a:endParaRPr lang="en-US"/>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807039-CBE3-4803-9241-49542E380647}" type="datetime1">
              <a:rPr lang="en-US" smtClean="0"/>
              <a:pPr/>
              <a:t>20/06/2023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computer networks II (BTCS-501)</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762000"/>
            <a:ext cx="7884876"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US" sz="4000" dirty="0" smtClean="0">
                <a:solidFill>
                  <a:srgbClr val="7030A0"/>
                </a:solidFill>
                <a:latin typeface="American Typewriter" panose="02090604020004020304" pitchFamily="18" charset="77"/>
              </a:rPr>
              <a:t>COMPUTER NETWORKS-II / BTCS-3501</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5125445" y="6392864"/>
            <a:ext cx="4018557" cy="365125"/>
          </a:xfrm>
          <a:prstGeom prst="rect">
            <a:avLst/>
          </a:prstGeom>
        </p:spPr>
        <p:txBody>
          <a:bodyPr vert="horz" lIns="91431" tIns="45716" rIns="91431" bIns="45716"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10" name="Title 3"/>
          <p:cNvSpPr txBox="1">
            <a:spLocks/>
          </p:cNvSpPr>
          <p:nvPr/>
        </p:nvSpPr>
        <p:spPr>
          <a:xfrm>
            <a:off x="5467350" y="4038600"/>
            <a:ext cx="3469616" cy="1447800"/>
          </a:xfrm>
          <a:prstGeom prst="rect">
            <a:avLst/>
          </a:prstGeom>
        </p:spPr>
        <p:txBody>
          <a:bodyPr vert="horz" lIns="91431" tIns="45716" rIns="91431" bIns="45716"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Er. Jasdeep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742950" y="2590800"/>
            <a:ext cx="5114934" cy="1447800"/>
          </a:xfrm>
          <a:prstGeom prst="rect">
            <a:avLst/>
          </a:prstGeom>
        </p:spPr>
        <p:txBody>
          <a:bodyPr vert="horz" lIns="91431" tIns="45716" rIns="91431" bIns="45716"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B.Tech CSE</a:t>
            </a:r>
            <a:r>
              <a:rPr lang="en-US" sz="9600" dirty="0">
                <a:latin typeface="+mn-lt"/>
              </a:rPr>
              <a:t/>
            </a:r>
            <a:br>
              <a:rPr lang="en-US" sz="9600" dirty="0">
                <a:latin typeface="+mn-lt"/>
              </a:rPr>
            </a:br>
            <a:r>
              <a:rPr lang="en-US" sz="9600" dirty="0">
                <a:latin typeface="+mn-lt"/>
              </a:rPr>
              <a:t>Semester</a:t>
            </a:r>
            <a:r>
              <a:rPr lang="en-US" sz="9600" dirty="0" smtClean="0">
                <a:latin typeface="+mn-lt"/>
              </a:rPr>
              <a:t>: 5</a:t>
            </a:r>
            <a:r>
              <a:rPr lang="en-US" sz="9600" baseline="30000" dirty="0" smtClean="0">
                <a:latin typeface="+mn-lt"/>
              </a:rPr>
              <a:t>th</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20" name="Rectangle 19">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a:t>ISAKMP</a:t>
            </a:r>
            <a:endParaRPr lang="en-AU"/>
          </a:p>
        </p:txBody>
      </p:sp>
      <p:sp>
        <p:nvSpPr>
          <p:cNvPr id="67587" name="Rectangle 3"/>
          <p:cNvSpPr>
            <a:spLocks noGrp="1" noChangeArrowheads="1"/>
          </p:cNvSpPr>
          <p:nvPr>
            <p:ph type="body" idx="1"/>
          </p:nvPr>
        </p:nvSpPr>
        <p:spPr/>
        <p:txBody>
          <a:bodyPr/>
          <a:lstStyle/>
          <a:p>
            <a:r>
              <a:rPr lang="en-AU"/>
              <a:t>Internet Security Association and Key Management Protocol</a:t>
            </a:r>
          </a:p>
          <a:p>
            <a:r>
              <a:rPr lang="en-US"/>
              <a:t>provides framework for key management</a:t>
            </a:r>
          </a:p>
          <a:p>
            <a:r>
              <a:rPr lang="en-US"/>
              <a:t>defines procedures and packet formats to establish, negotiate, modify, &amp; delete SAs</a:t>
            </a:r>
          </a:p>
          <a:p>
            <a:r>
              <a:rPr lang="en-AU"/>
              <a:t>independent of key exchange protocol, encryption alg, &amp; authentication method</a:t>
            </a:r>
          </a:p>
        </p:txBody>
      </p:sp>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a:t>ISAKMP</a:t>
            </a:r>
            <a:endParaRPr lang="en-AU"/>
          </a:p>
        </p:txBody>
      </p:sp>
      <p:pic>
        <p:nvPicPr>
          <p:cNvPr id="68613" name="Picture 5" descr="Ch16. ISAKMP Formats.pdf                                       00156198  Mnementh                      BEAE7A2F:"/>
          <p:cNvPicPr>
            <a:picLocks noChangeAspect="1" noChangeArrowheads="1"/>
          </p:cNvPicPr>
          <p:nvPr/>
        </p:nvPicPr>
        <p:blipFill>
          <a:blip r:embed="rId3" cstate="print"/>
          <a:srcRect t="4633" b="13898"/>
          <a:stretch>
            <a:fillRect/>
          </a:stretch>
        </p:blipFill>
        <p:spPr bwMode="auto">
          <a:xfrm>
            <a:off x="533400" y="1430338"/>
            <a:ext cx="8043863" cy="5064125"/>
          </a:xfrm>
          <a:prstGeom prst="rect">
            <a:avLst/>
          </a:prstGeom>
          <a:noFill/>
        </p:spPr>
      </p:pic>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en-US"/>
              <a:t>ISAKMP Payloads &amp; Exchanges</a:t>
            </a:r>
            <a:endParaRPr lang="en-AU"/>
          </a:p>
        </p:txBody>
      </p:sp>
      <p:sp>
        <p:nvSpPr>
          <p:cNvPr id="91139" name="Rectangle 3"/>
          <p:cNvSpPr>
            <a:spLocks noGrp="1" noChangeArrowheads="1"/>
          </p:cNvSpPr>
          <p:nvPr>
            <p:ph type="body" idx="1"/>
          </p:nvPr>
        </p:nvSpPr>
        <p:spPr/>
        <p:txBody>
          <a:bodyPr/>
          <a:lstStyle/>
          <a:p>
            <a:pPr>
              <a:lnSpc>
                <a:spcPct val="90000"/>
              </a:lnSpc>
            </a:pPr>
            <a:r>
              <a:rPr lang="en-US"/>
              <a:t>have a number of ISAKMP payload types:</a:t>
            </a:r>
          </a:p>
          <a:p>
            <a:pPr lvl="1">
              <a:lnSpc>
                <a:spcPct val="90000"/>
              </a:lnSpc>
            </a:pPr>
            <a:r>
              <a:rPr lang="en-US"/>
              <a:t>Security, Proposal, Transform, Key, Identification, Certificate, Certificate, Hash, Signature, Nonce, Notification, Delete</a:t>
            </a:r>
          </a:p>
          <a:p>
            <a:pPr>
              <a:lnSpc>
                <a:spcPct val="90000"/>
              </a:lnSpc>
            </a:pPr>
            <a:r>
              <a:rPr lang="en-US"/>
              <a:t> ISAKMP has framework for 5 types of message exchanges:</a:t>
            </a:r>
          </a:p>
          <a:p>
            <a:pPr lvl="1">
              <a:lnSpc>
                <a:spcPct val="90000"/>
              </a:lnSpc>
            </a:pPr>
            <a:r>
              <a:rPr lang="en-US"/>
              <a:t>base, identity protection, authentication only, aggressive, informational</a:t>
            </a:r>
          </a:p>
          <a:p>
            <a:pPr lvl="1">
              <a:lnSpc>
                <a:spcPct val="90000"/>
              </a:lnSpc>
            </a:pPr>
            <a:endParaRPr lang="en-AU"/>
          </a:p>
        </p:txBody>
      </p:sp>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6629400" cy="1143000"/>
          </a:xfrm>
        </p:spPr>
        <p:txBody>
          <a:bodyPr>
            <a:normAutofit/>
          </a:bodyPr>
          <a:lstStyle/>
          <a:p>
            <a:r>
              <a:rPr lang="en-US" sz="3600" dirty="0" smtClean="0"/>
              <a:t>Topics to be covered in next </a:t>
            </a:r>
            <a:r>
              <a:rPr lang="en-US" sz="3200" dirty="0" smtClean="0"/>
              <a:t>lecture</a:t>
            </a:r>
            <a:endParaRPr lang="en-US" sz="3600" dirty="0"/>
          </a:p>
        </p:txBody>
      </p:sp>
      <p:sp>
        <p:nvSpPr>
          <p:cNvPr id="3" name="Content Placeholder 2"/>
          <p:cNvSpPr>
            <a:spLocks noGrp="1"/>
          </p:cNvSpPr>
          <p:nvPr>
            <p:ph idx="1"/>
          </p:nvPr>
        </p:nvSpPr>
        <p:spPr/>
        <p:txBody>
          <a:bodyPr/>
          <a:lstStyle/>
          <a:p>
            <a:endParaRPr lang="en-US" dirty="0" smtClean="0"/>
          </a:p>
          <a:p>
            <a:r>
              <a:rPr lang="en-US" dirty="0" smtClean="0"/>
              <a:t>Internet Key Exchange (IKE)</a:t>
            </a:r>
          </a:p>
          <a:p>
            <a:r>
              <a:rPr lang="en-US" dirty="0" smtClean="0"/>
              <a:t>Introduction and history</a:t>
            </a:r>
            <a:endParaRPr lang="en-US" dirty="0"/>
          </a:p>
        </p:txBody>
      </p:sp>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a:t>
            </a:r>
            <a:endParaRPr lang="en-US" dirty="0"/>
          </a:p>
        </p:txBody>
      </p:sp>
      <p:sp>
        <p:nvSpPr>
          <p:cNvPr id="3" name="Content Placeholder 2"/>
          <p:cNvSpPr>
            <a:spLocks noGrp="1"/>
          </p:cNvSpPr>
          <p:nvPr>
            <p:ph idx="1"/>
          </p:nvPr>
        </p:nvSpPr>
        <p:spPr/>
        <p:txBody>
          <a:bodyPr/>
          <a:lstStyle/>
          <a:p>
            <a:pPr>
              <a:buNone/>
            </a:pPr>
            <a:endParaRPr lang="en-US" dirty="0" smtClean="0"/>
          </a:p>
          <a:p>
            <a:r>
              <a:rPr lang="en-US" dirty="0" smtClean="0"/>
              <a:t>Encapsulating Security Payload (ESP</a:t>
            </a:r>
            <a:r>
              <a:rPr lang="en-US" dirty="0" smtClean="0"/>
              <a:t>)</a:t>
            </a:r>
          </a:p>
          <a:p>
            <a:r>
              <a:rPr lang="en-US" dirty="0" smtClean="0"/>
              <a:t>Transport </a:t>
            </a:r>
            <a:r>
              <a:rPr lang="en-US" dirty="0" err="1" smtClean="0"/>
              <a:t>vs</a:t>
            </a:r>
            <a:r>
              <a:rPr lang="en-US" dirty="0" smtClean="0"/>
              <a:t> Tunnel Mode </a:t>
            </a:r>
            <a:r>
              <a:rPr lang="en-US" dirty="0" smtClean="0"/>
              <a:t>ESP</a:t>
            </a:r>
          </a:p>
          <a:p>
            <a:r>
              <a:rPr lang="en-US" dirty="0" smtClean="0"/>
              <a:t>Security </a:t>
            </a:r>
            <a:r>
              <a:rPr lang="en-US" dirty="0" smtClean="0"/>
              <a:t>Associations</a:t>
            </a:r>
          </a:p>
          <a:p>
            <a:r>
              <a:rPr lang="en-US" dirty="0" smtClean="0"/>
              <a:t>IKE Introduction</a:t>
            </a:r>
            <a:endParaRPr lang="en-US" dirty="0"/>
          </a:p>
        </p:txBody>
      </p:sp>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457200" y="274638"/>
            <a:ext cx="7086600" cy="1143000"/>
          </a:xfrm>
        </p:spPr>
        <p:txBody>
          <a:bodyPr>
            <a:normAutofit fontScale="90000"/>
          </a:bodyPr>
          <a:lstStyle/>
          <a:p>
            <a:pPr algn="l"/>
            <a:r>
              <a:rPr lang="en-AU" sz="4000" dirty="0"/>
              <a:t>Encapsulating Security Payload (ESP)</a:t>
            </a:r>
          </a:p>
        </p:txBody>
      </p:sp>
      <p:sp>
        <p:nvSpPr>
          <p:cNvPr id="57347" name="Rectangle 3"/>
          <p:cNvSpPr>
            <a:spLocks noGrp="1" noChangeArrowheads="1"/>
          </p:cNvSpPr>
          <p:nvPr>
            <p:ph type="body" idx="1"/>
          </p:nvPr>
        </p:nvSpPr>
        <p:spPr/>
        <p:txBody>
          <a:bodyPr/>
          <a:lstStyle/>
          <a:p>
            <a:pPr>
              <a:lnSpc>
                <a:spcPct val="90000"/>
              </a:lnSpc>
            </a:pPr>
            <a:r>
              <a:rPr lang="en-US" sz="2800" dirty="0"/>
              <a:t>provides </a:t>
            </a:r>
            <a:r>
              <a:rPr lang="en-AU" sz="2800" dirty="0"/>
              <a:t>message content confidentiality &amp; limited traffic flow confidentiality</a:t>
            </a:r>
          </a:p>
          <a:p>
            <a:pPr>
              <a:lnSpc>
                <a:spcPct val="90000"/>
              </a:lnSpc>
            </a:pPr>
            <a:r>
              <a:rPr lang="en-US" sz="2800" dirty="0"/>
              <a:t>can optionally </a:t>
            </a:r>
            <a:r>
              <a:rPr lang="en-AU" sz="2800" dirty="0"/>
              <a:t>provide the same authentication services as AH</a:t>
            </a:r>
          </a:p>
          <a:p>
            <a:pPr>
              <a:lnSpc>
                <a:spcPct val="90000"/>
              </a:lnSpc>
            </a:pPr>
            <a:r>
              <a:rPr lang="en-US" sz="2800" dirty="0"/>
              <a:t>supports range of ciphers, modes, padding</a:t>
            </a:r>
          </a:p>
          <a:p>
            <a:pPr lvl="1">
              <a:lnSpc>
                <a:spcPct val="90000"/>
              </a:lnSpc>
            </a:pPr>
            <a:r>
              <a:rPr lang="en-US" sz="2400" dirty="0"/>
              <a:t>incl. DES, Triple-DES, RC5, IDEA, CAST etc</a:t>
            </a:r>
          </a:p>
          <a:p>
            <a:pPr lvl="1">
              <a:lnSpc>
                <a:spcPct val="90000"/>
              </a:lnSpc>
            </a:pPr>
            <a:r>
              <a:rPr lang="en-US" sz="2400" dirty="0"/>
              <a:t>CBC &amp; other modes</a:t>
            </a:r>
          </a:p>
          <a:p>
            <a:pPr lvl="1">
              <a:lnSpc>
                <a:spcPct val="90000"/>
              </a:lnSpc>
            </a:pPr>
            <a:r>
              <a:rPr lang="en-US" sz="2400" dirty="0"/>
              <a:t>padding needed to fill </a:t>
            </a:r>
            <a:r>
              <a:rPr lang="en-US" sz="2400" dirty="0" err="1"/>
              <a:t>blocksize</a:t>
            </a:r>
            <a:r>
              <a:rPr lang="en-US" sz="2400" dirty="0"/>
              <a:t>, fields, for traffic flow</a:t>
            </a:r>
            <a:endParaRPr lang="en-AU" sz="2400" dirty="0"/>
          </a:p>
          <a:p>
            <a:pPr>
              <a:lnSpc>
                <a:spcPct val="90000"/>
              </a:lnSpc>
            </a:pPr>
            <a:endParaRPr lang="en-AU" sz="2800" dirty="0"/>
          </a:p>
          <a:p>
            <a:pPr>
              <a:lnSpc>
                <a:spcPct val="90000"/>
              </a:lnSpc>
            </a:pPr>
            <a:endParaRPr lang="en-AU" sz="2800" dirty="0"/>
          </a:p>
        </p:txBody>
      </p:sp>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457200" y="274638"/>
            <a:ext cx="7162800" cy="1143000"/>
          </a:xfrm>
        </p:spPr>
        <p:txBody>
          <a:bodyPr>
            <a:normAutofit fontScale="90000"/>
          </a:bodyPr>
          <a:lstStyle/>
          <a:p>
            <a:pPr algn="l"/>
            <a:r>
              <a:rPr lang="en-AU" dirty="0"/>
              <a:t>Encapsulating Security Payload</a:t>
            </a:r>
          </a:p>
        </p:txBody>
      </p:sp>
      <p:pic>
        <p:nvPicPr>
          <p:cNvPr id="58373" name="Picture 5" descr="Ch16. ESP Header.pdf                                           00156198  Mnementh                      BEAE7A2F:"/>
          <p:cNvPicPr>
            <a:picLocks noChangeAspect="1" noChangeArrowheads="1"/>
          </p:cNvPicPr>
          <p:nvPr/>
        </p:nvPicPr>
        <p:blipFill>
          <a:blip r:embed="rId3" cstate="print"/>
          <a:srcRect l="7159" t="9265" r="3580" b="18529"/>
          <a:stretch>
            <a:fillRect/>
          </a:stretch>
        </p:blipFill>
        <p:spPr bwMode="auto">
          <a:xfrm>
            <a:off x="533400" y="1600200"/>
            <a:ext cx="8075613" cy="5046663"/>
          </a:xfrm>
          <a:prstGeom prst="rect">
            <a:avLst/>
          </a:prstGeom>
          <a:noFill/>
        </p:spPr>
      </p:pic>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457200" y="274638"/>
            <a:ext cx="7010400" cy="1143000"/>
          </a:xfrm>
        </p:spPr>
        <p:txBody>
          <a:bodyPr>
            <a:normAutofit fontScale="90000"/>
          </a:bodyPr>
          <a:lstStyle/>
          <a:p>
            <a:r>
              <a:rPr lang="en-US" dirty="0"/>
              <a:t>Transport </a:t>
            </a:r>
            <a:r>
              <a:rPr lang="en-US" dirty="0" err="1"/>
              <a:t>vs</a:t>
            </a:r>
            <a:r>
              <a:rPr lang="en-US" dirty="0"/>
              <a:t> Tunnel Mode ESP</a:t>
            </a:r>
            <a:endParaRPr lang="en-AU" dirty="0"/>
          </a:p>
        </p:txBody>
      </p:sp>
      <p:sp>
        <p:nvSpPr>
          <p:cNvPr id="61443" name="Rectangle 3"/>
          <p:cNvSpPr>
            <a:spLocks noGrp="1" noChangeArrowheads="1"/>
          </p:cNvSpPr>
          <p:nvPr>
            <p:ph type="body" idx="1"/>
          </p:nvPr>
        </p:nvSpPr>
        <p:spPr/>
        <p:txBody>
          <a:bodyPr/>
          <a:lstStyle/>
          <a:p>
            <a:r>
              <a:rPr lang="en-US"/>
              <a:t>transport mode is used to encrypt &amp; optionally authenticate IP data</a:t>
            </a:r>
          </a:p>
          <a:p>
            <a:pPr lvl="1"/>
            <a:r>
              <a:rPr lang="en-US"/>
              <a:t>data protected but header left in clear</a:t>
            </a:r>
          </a:p>
          <a:p>
            <a:pPr lvl="1"/>
            <a:r>
              <a:rPr lang="en-US"/>
              <a:t>can do traffic analysis but is efficient</a:t>
            </a:r>
          </a:p>
          <a:p>
            <a:pPr lvl="1"/>
            <a:r>
              <a:rPr lang="en-US"/>
              <a:t>good for ESP host to host traffic</a:t>
            </a:r>
          </a:p>
          <a:p>
            <a:r>
              <a:rPr lang="en-US"/>
              <a:t>tunnel mode encrypts entire IP packet</a:t>
            </a:r>
          </a:p>
          <a:p>
            <a:pPr lvl="1"/>
            <a:r>
              <a:rPr lang="en-US"/>
              <a:t>add new header for next hop</a:t>
            </a:r>
          </a:p>
          <a:p>
            <a:pPr lvl="1"/>
            <a:r>
              <a:rPr lang="en-US"/>
              <a:t>good for VPNs, gateway to gateway security</a:t>
            </a:r>
            <a:endParaRPr lang="en-AU"/>
          </a:p>
        </p:txBody>
      </p:sp>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algn="l"/>
            <a:r>
              <a:rPr lang="en-US" sz="4000" dirty="0"/>
              <a:t>Combining Security Associations</a:t>
            </a:r>
            <a:endParaRPr lang="en-AU" sz="4000" dirty="0"/>
          </a:p>
        </p:txBody>
      </p:sp>
      <p:sp>
        <p:nvSpPr>
          <p:cNvPr id="62467" name="Rectangle 3"/>
          <p:cNvSpPr>
            <a:spLocks noGrp="1" noChangeArrowheads="1"/>
          </p:cNvSpPr>
          <p:nvPr>
            <p:ph type="body" idx="1"/>
          </p:nvPr>
        </p:nvSpPr>
        <p:spPr/>
        <p:txBody>
          <a:bodyPr/>
          <a:lstStyle/>
          <a:p>
            <a:pPr>
              <a:lnSpc>
                <a:spcPct val="90000"/>
              </a:lnSpc>
            </a:pPr>
            <a:r>
              <a:rPr lang="en-US"/>
              <a:t>SA’s can implement either AH or ESP</a:t>
            </a:r>
          </a:p>
          <a:p>
            <a:pPr>
              <a:lnSpc>
                <a:spcPct val="90000"/>
              </a:lnSpc>
            </a:pPr>
            <a:r>
              <a:rPr lang="en-US"/>
              <a:t>to implement both need to combine SA’s</a:t>
            </a:r>
          </a:p>
          <a:p>
            <a:pPr lvl="1">
              <a:lnSpc>
                <a:spcPct val="90000"/>
              </a:lnSpc>
            </a:pPr>
            <a:r>
              <a:rPr lang="en-US"/>
              <a:t>form a security </a:t>
            </a:r>
            <a:r>
              <a:rPr lang="en-US">
                <a:latin typeface="Times-Roman" charset="0"/>
              </a:rPr>
              <a:t>association </a:t>
            </a:r>
            <a:r>
              <a:rPr lang="en-US"/>
              <a:t>bundle</a:t>
            </a:r>
          </a:p>
          <a:p>
            <a:pPr lvl="1">
              <a:lnSpc>
                <a:spcPct val="90000"/>
              </a:lnSpc>
            </a:pPr>
            <a:r>
              <a:rPr lang="en-US">
                <a:latin typeface="Times-Roman" charset="0"/>
              </a:rPr>
              <a:t>may terminate at different or same endpoints</a:t>
            </a:r>
          </a:p>
          <a:p>
            <a:pPr lvl="1">
              <a:lnSpc>
                <a:spcPct val="90000"/>
              </a:lnSpc>
            </a:pPr>
            <a:r>
              <a:rPr lang="en-US">
                <a:latin typeface="Times-Roman" charset="0"/>
              </a:rPr>
              <a:t>combined by</a:t>
            </a:r>
          </a:p>
          <a:p>
            <a:pPr lvl="2">
              <a:lnSpc>
                <a:spcPct val="90000"/>
              </a:lnSpc>
            </a:pPr>
            <a:r>
              <a:rPr lang="en-US">
                <a:latin typeface="Times-Roman" charset="0"/>
              </a:rPr>
              <a:t>transport adjacency</a:t>
            </a:r>
          </a:p>
          <a:p>
            <a:pPr lvl="2">
              <a:lnSpc>
                <a:spcPct val="90000"/>
              </a:lnSpc>
            </a:pPr>
            <a:r>
              <a:rPr lang="en-US">
                <a:latin typeface="Times-Roman" charset="0"/>
              </a:rPr>
              <a:t>iterated tunneling</a:t>
            </a:r>
          </a:p>
          <a:p>
            <a:pPr>
              <a:lnSpc>
                <a:spcPct val="90000"/>
              </a:lnSpc>
            </a:pPr>
            <a:r>
              <a:rPr lang="en-US"/>
              <a:t>issue of authentication &amp; encryption order </a:t>
            </a:r>
          </a:p>
          <a:p>
            <a:pPr lvl="1">
              <a:lnSpc>
                <a:spcPct val="90000"/>
              </a:lnSpc>
            </a:pPr>
            <a:endParaRPr lang="en-US"/>
          </a:p>
        </p:txBody>
      </p:sp>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algn="l"/>
            <a:r>
              <a:rPr lang="en-US" sz="4000" dirty="0"/>
              <a:t>Combining Security Associations</a:t>
            </a:r>
            <a:endParaRPr lang="en-AU" sz="4000" dirty="0"/>
          </a:p>
        </p:txBody>
      </p:sp>
      <p:pic>
        <p:nvPicPr>
          <p:cNvPr id="63493" name="Picture 5" descr="Ch16. Combinations.pdf                                         00156198  Mnementh                      BEAE7A2F:"/>
          <p:cNvPicPr>
            <a:picLocks noChangeAspect="1" noChangeArrowheads="1"/>
          </p:cNvPicPr>
          <p:nvPr/>
        </p:nvPicPr>
        <p:blipFill>
          <a:blip r:embed="rId3" cstate="print"/>
          <a:srcRect t="3474" b="13898"/>
          <a:stretch>
            <a:fillRect/>
          </a:stretch>
        </p:blipFill>
        <p:spPr bwMode="auto">
          <a:xfrm>
            <a:off x="762000" y="1676400"/>
            <a:ext cx="7539038" cy="4814888"/>
          </a:xfrm>
          <a:prstGeom prst="rect">
            <a:avLst/>
          </a:prstGeom>
          <a:noFill/>
        </p:spPr>
      </p:pic>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t>Key Management</a:t>
            </a:r>
            <a:endParaRPr lang="en-AU"/>
          </a:p>
        </p:txBody>
      </p:sp>
      <p:sp>
        <p:nvSpPr>
          <p:cNvPr id="65539" name="Rectangle 3"/>
          <p:cNvSpPr>
            <a:spLocks noGrp="1" noChangeArrowheads="1"/>
          </p:cNvSpPr>
          <p:nvPr>
            <p:ph type="body" idx="1"/>
          </p:nvPr>
        </p:nvSpPr>
        <p:spPr/>
        <p:txBody>
          <a:bodyPr/>
          <a:lstStyle/>
          <a:p>
            <a:pPr>
              <a:lnSpc>
                <a:spcPct val="90000"/>
              </a:lnSpc>
            </a:pPr>
            <a:r>
              <a:rPr lang="en-US"/>
              <a:t>handles key generation &amp; distribution</a:t>
            </a:r>
          </a:p>
          <a:p>
            <a:pPr>
              <a:lnSpc>
                <a:spcPct val="90000"/>
              </a:lnSpc>
            </a:pPr>
            <a:r>
              <a:rPr lang="en-US"/>
              <a:t>typically need 2 pairs of keys</a:t>
            </a:r>
          </a:p>
          <a:p>
            <a:pPr lvl="1">
              <a:lnSpc>
                <a:spcPct val="90000"/>
              </a:lnSpc>
            </a:pPr>
            <a:r>
              <a:rPr lang="en-US"/>
              <a:t>2 per direction for AH &amp; ESP</a:t>
            </a:r>
          </a:p>
          <a:p>
            <a:pPr>
              <a:lnSpc>
                <a:spcPct val="90000"/>
              </a:lnSpc>
            </a:pPr>
            <a:r>
              <a:rPr lang="en-US"/>
              <a:t>manual key management</a:t>
            </a:r>
          </a:p>
          <a:p>
            <a:pPr lvl="1">
              <a:lnSpc>
                <a:spcPct val="90000"/>
              </a:lnSpc>
            </a:pPr>
            <a:r>
              <a:rPr lang="en-US"/>
              <a:t>sysadmin manually configures every system</a:t>
            </a:r>
          </a:p>
          <a:p>
            <a:pPr>
              <a:lnSpc>
                <a:spcPct val="90000"/>
              </a:lnSpc>
            </a:pPr>
            <a:r>
              <a:rPr lang="en-US"/>
              <a:t>automated key management</a:t>
            </a:r>
          </a:p>
          <a:p>
            <a:pPr lvl="1">
              <a:lnSpc>
                <a:spcPct val="90000"/>
              </a:lnSpc>
            </a:pPr>
            <a:r>
              <a:rPr lang="en-US"/>
              <a:t>automated system for on demand creation of keys for SA’s in large systems</a:t>
            </a:r>
          </a:p>
          <a:p>
            <a:pPr lvl="1">
              <a:lnSpc>
                <a:spcPct val="90000"/>
              </a:lnSpc>
            </a:pPr>
            <a:r>
              <a:rPr lang="en-US"/>
              <a:t>has Oakley &amp; ISAKMP elements</a:t>
            </a:r>
            <a:endParaRPr lang="en-AU"/>
          </a:p>
        </p:txBody>
      </p:sp>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a:t>Oakley</a:t>
            </a:r>
            <a:endParaRPr lang="en-AU"/>
          </a:p>
        </p:txBody>
      </p:sp>
      <p:sp>
        <p:nvSpPr>
          <p:cNvPr id="66563" name="Rectangle 3"/>
          <p:cNvSpPr>
            <a:spLocks noGrp="1" noChangeArrowheads="1"/>
          </p:cNvSpPr>
          <p:nvPr>
            <p:ph type="body" idx="1"/>
          </p:nvPr>
        </p:nvSpPr>
        <p:spPr/>
        <p:txBody>
          <a:bodyPr/>
          <a:lstStyle/>
          <a:p>
            <a:r>
              <a:rPr lang="en-US"/>
              <a:t>a key exchange protocol</a:t>
            </a:r>
          </a:p>
          <a:p>
            <a:r>
              <a:rPr lang="en-US"/>
              <a:t>based on Diffie-Hellman key exchange</a:t>
            </a:r>
          </a:p>
          <a:p>
            <a:r>
              <a:rPr lang="en-US"/>
              <a:t>adds features to address weaknesses</a:t>
            </a:r>
          </a:p>
          <a:p>
            <a:pPr lvl="1"/>
            <a:r>
              <a:rPr lang="en-US"/>
              <a:t>cookies, groups (global params), nonces, DH key exchange with authentication</a:t>
            </a:r>
          </a:p>
          <a:p>
            <a:r>
              <a:rPr lang="en-US"/>
              <a:t>can use arithmetic in prime fields or elliptic curve fields</a:t>
            </a:r>
            <a:endParaRPr lang="en-AU"/>
          </a:p>
        </p:txBody>
      </p:sp>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1566</Words>
  <Application>Microsoft Office PowerPoint</Application>
  <PresentationFormat>On-screen Show (4:3)</PresentationFormat>
  <Paragraphs>128</Paragraphs>
  <Slides>13</Slides>
  <Notes>10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   COMPUTER NETWORKS-II / BTCS-3501    </vt:lpstr>
      <vt:lpstr>Topics to be covered</vt:lpstr>
      <vt:lpstr>Encapsulating Security Payload (ESP)</vt:lpstr>
      <vt:lpstr>Encapsulating Security Payload</vt:lpstr>
      <vt:lpstr>Transport vs Tunnel Mode ESP</vt:lpstr>
      <vt:lpstr>Combining Security Associations</vt:lpstr>
      <vt:lpstr>Combining Security Associations</vt:lpstr>
      <vt:lpstr>Key Management</vt:lpstr>
      <vt:lpstr>Oakley</vt:lpstr>
      <vt:lpstr>ISAKMP</vt:lpstr>
      <vt:lpstr>ISAKMP</vt:lpstr>
      <vt:lpstr>ISAKMP Payloads &amp; Exchanges</vt:lpstr>
      <vt:lpstr>Topics to be covered in next lecture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Network Security (cont.)</dc:title>
  <dc:creator>Windows 8</dc:creator>
  <cp:lastModifiedBy>Admin</cp:lastModifiedBy>
  <cp:revision>7</cp:revision>
  <dcterms:created xsi:type="dcterms:W3CDTF">2006-08-16T00:00:00Z</dcterms:created>
  <dcterms:modified xsi:type="dcterms:W3CDTF">2023-06-20T08:50:45Z</dcterms:modified>
</cp:coreProperties>
</file>