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74"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A7AEE2-08D1-4FA2-B597-9360315AE447}" type="datetimeFigureOut">
              <a:rPr lang="en-US" smtClean="0"/>
              <a:pPr/>
              <a:t>20/06/2023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F8F3103-86F3-43BA-B42C-F8A4523C97A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DF897667-5186-415A-8D59-1D5307505DBD}" type="slidenum">
              <a:rPr lang="en-US"/>
              <a:pPr/>
              <a:t>3</a:t>
            </a:fld>
            <a:endParaRPr lang="en-US"/>
          </a:p>
        </p:txBody>
      </p:sp>
      <p:sp>
        <p:nvSpPr>
          <p:cNvPr id="32771" name="Rectangle 2"/>
          <p:cNvSpPr>
            <a:spLocks noGrp="1" noRot="1" noChangeAspect="1" noChangeArrowheads="1" noTextEdit="1"/>
          </p:cNvSpPr>
          <p:nvPr>
            <p:ph type="sldImg"/>
          </p:nvPr>
        </p:nvSpPr>
        <p:spPr>
          <a:xfrm>
            <a:off x="1143000" y="687388"/>
            <a:ext cx="4572000" cy="3429000"/>
          </a:xfrm>
          <a:ln/>
        </p:spPr>
      </p:sp>
      <p:sp>
        <p:nvSpPr>
          <p:cNvPr id="32772" name="Rectangle 3"/>
          <p:cNvSpPr>
            <a:spLocks noGrp="1" noChangeArrowheads="1"/>
          </p:cNvSpPr>
          <p:nvPr>
            <p:ph type="body" idx="1"/>
          </p:nvPr>
        </p:nvSpPr>
        <p:spPr>
          <a:xfrm>
            <a:off x="685800" y="4343400"/>
            <a:ext cx="5486400" cy="4113213"/>
          </a:xfrm>
          <a:noFill/>
          <a:ln/>
        </p:spPr>
        <p:txBody>
          <a:bodyPr/>
          <a:lstStyle/>
          <a:p>
            <a:pPr eaLnBrk="1" hangingPunct="1"/>
            <a:r>
              <a:rPr lang="en-US" smtClean="0"/>
              <a:t>SKIP was the other promising candidate protocol for IPsec key management protocol. It was at one point widely deployed. But after IKE was standardized, most deployments migrated to IPsec/IKE. But  SKIP has some interesting ideas, so we have a brief look at it. </a:t>
            </a:r>
          </a:p>
          <a:p>
            <a:pPr eaLnBrk="1" hangingPunct="1"/>
            <a:r>
              <a:rPr lang="en-US" smtClean="0"/>
              <a:t>SKIP is also based on Diffie-Hellman key exchange. Remember Deffie-Hellman is subject to man-in-the-middle attack. We introduced two approach to defend against it. One is the add authentication, the other is publish the public numbers. Photuris used the first approach, while SKIP used the second approach.</a:t>
            </a:r>
          </a:p>
          <a:p>
            <a:pPr eaLnBrk="1" hangingPunct="1"/>
            <a:r>
              <a:rPr lang="en-US" smtClean="0"/>
              <a:t>SKIP header: X{S}S{message}</a:t>
            </a:r>
          </a:p>
          <a:p>
            <a:pPr eaLnBrk="1" hangingPunct="1"/>
            <a:endParaRPr lang="en-US" smtClean="0"/>
          </a:p>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27644AB9-1C6C-42F1-80AC-E214B1FBD9CA}" type="slidenum">
              <a:rPr lang="en-US"/>
              <a:pPr/>
              <a:t>12</a:t>
            </a:fld>
            <a:endParaRPr lang="en-US"/>
          </a:p>
        </p:txBody>
      </p:sp>
      <p:sp>
        <p:nvSpPr>
          <p:cNvPr id="51203" name="Rectangle 2"/>
          <p:cNvSpPr>
            <a:spLocks noGrp="1" noRot="1" noChangeAspect="1" noChangeArrowheads="1" noTextEdit="1"/>
          </p:cNvSpPr>
          <p:nvPr>
            <p:ph type="sldImg"/>
          </p:nvPr>
        </p:nvSpPr>
        <p:spPr>
          <a:xfrm>
            <a:off x="1143000" y="687388"/>
            <a:ext cx="4572000" cy="3429000"/>
          </a:xfrm>
          <a:ln/>
        </p:spPr>
      </p:sp>
      <p:sp>
        <p:nvSpPr>
          <p:cNvPr id="51204" name="Rectangle 3"/>
          <p:cNvSpPr>
            <a:spLocks noGrp="1" noChangeArrowheads="1"/>
          </p:cNvSpPr>
          <p:nvPr>
            <p:ph type="body" idx="1"/>
          </p:nvPr>
        </p:nvSpPr>
        <p:spPr>
          <a:xfrm>
            <a:off x="685800" y="4343400"/>
            <a:ext cx="5486400" cy="4113213"/>
          </a:xfrm>
          <a:noFill/>
          <a:ln/>
        </p:spPr>
        <p:txBody>
          <a:bodyPr/>
          <a:lstStyle/>
          <a:p>
            <a:pPr eaLnBrk="1" hangingPunct="1"/>
            <a:r>
              <a:rPr lang="en-US" smtClean="0"/>
              <a:t>We introduce the cookie in Photuris. The cookie in Photoris had the ability for Bob to remail stateless until he knew that the initiator was able to return his cookie. Like Photuris, IKE has Alice and Bob each transmit a cookie in message 1 and 2. However, IKE no longer had the ability for Bob to remain stateless. </a:t>
            </a:r>
          </a:p>
          <a:p>
            <a:pPr eaLnBrk="1" hangingPunct="1"/>
            <a:r>
              <a:rPr lang="en-US" smtClean="0"/>
              <a:t>1. For instance, he has to remember the set of cryptographic  proposals Alice requests in message 1 because they are included in the hashes used in the proof of identity. </a:t>
            </a:r>
          </a:p>
          <a:p>
            <a:pPr eaLnBrk="1" hangingPunct="1"/>
            <a:r>
              <a:rPr lang="en-US" smtClean="0"/>
              <a:t>2. With stateless cookies, Bob would send the same cookie to the same IP address for some time (until Bob changes his secret), because Bob needs to be able to reconstruct, from the IP address alone, what cookie value he would have sent. ISAKMP requires the cookies to be unique for each connection, so ISAKMP actually forbid Bob from choosing stateless cookies.</a:t>
            </a:r>
          </a:p>
          <a:p>
            <a:pPr eaLnBrk="1" hangingPunct="1"/>
            <a:r>
              <a:rPr lang="en-US" smtClean="0"/>
              <a:t>The IKE phase 1 exchange is identified by &lt;initiator cookie, responder cookie&gt;, each is a 8 bytes random number.</a:t>
            </a:r>
          </a:p>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5D749D41-4E93-4F4C-BC11-1E4161260A2B}" type="slidenum">
              <a:rPr lang="en-US"/>
              <a:pPr/>
              <a:t>13</a:t>
            </a:fld>
            <a:endParaRPr lang="en-US"/>
          </a:p>
        </p:txBody>
      </p:sp>
      <p:sp>
        <p:nvSpPr>
          <p:cNvPr id="53251" name="Rectangle 2"/>
          <p:cNvSpPr>
            <a:spLocks noGrp="1" noRot="1" noChangeAspect="1" noChangeArrowheads="1" noTextEdit="1"/>
          </p:cNvSpPr>
          <p:nvPr>
            <p:ph type="sldImg"/>
          </p:nvPr>
        </p:nvSpPr>
        <p:spPr>
          <a:xfrm>
            <a:off x="1143000" y="687388"/>
            <a:ext cx="4572000" cy="3429000"/>
          </a:xfrm>
          <a:ln/>
        </p:spPr>
      </p:sp>
      <p:sp>
        <p:nvSpPr>
          <p:cNvPr id="53252" name="Rectangle 3"/>
          <p:cNvSpPr>
            <a:spLocks noGrp="1" noChangeArrowheads="1"/>
          </p:cNvSpPr>
          <p:nvPr>
            <p:ph type="body" idx="1"/>
          </p:nvPr>
        </p:nvSpPr>
        <p:spPr>
          <a:xfrm>
            <a:off x="685800" y="4343400"/>
            <a:ext cx="5486400" cy="4113213"/>
          </a:xfrm>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9420214A-FB41-4CD6-AF85-ACC8F47F6208}" type="slidenum">
              <a:rPr lang="en-US"/>
              <a:pPr/>
              <a:t>14</a:t>
            </a:fld>
            <a:endParaRPr lang="en-US"/>
          </a:p>
        </p:txBody>
      </p:sp>
      <p:sp>
        <p:nvSpPr>
          <p:cNvPr id="55299" name="Rectangle 2"/>
          <p:cNvSpPr>
            <a:spLocks noGrp="1" noRot="1" noChangeAspect="1" noChangeArrowheads="1" noTextEdit="1"/>
          </p:cNvSpPr>
          <p:nvPr>
            <p:ph type="sldImg"/>
          </p:nvPr>
        </p:nvSpPr>
        <p:spPr>
          <a:xfrm>
            <a:off x="1143000" y="687388"/>
            <a:ext cx="4572000" cy="3429000"/>
          </a:xfrm>
          <a:ln/>
        </p:spPr>
      </p:sp>
      <p:sp>
        <p:nvSpPr>
          <p:cNvPr id="55300" name="Rectangle 3"/>
          <p:cNvSpPr>
            <a:spLocks noGrp="1" noChangeArrowheads="1"/>
          </p:cNvSpPr>
          <p:nvPr>
            <p:ph type="body" idx="1"/>
          </p:nvPr>
        </p:nvSpPr>
        <p:spPr>
          <a:xfrm>
            <a:off x="685800" y="4343400"/>
            <a:ext cx="5486400" cy="4113213"/>
          </a:xfrm>
          <a:noFill/>
          <a:ln/>
        </p:spPr>
        <p:txBody>
          <a:bodyPr/>
          <a:lstStyle/>
          <a:p>
            <a:pPr eaLnBrk="1" hangingPunct="1"/>
            <a:r>
              <a:rPr lang="en-US" smtClean="0"/>
              <a:t>IKE uses the term “prf” for the kind of function you’d use as an integrity check that takes two arguments, a key and the data, and outputs a hash. Examples of such a function are DES CBC residue, or HMAC. Then there are several items that are essentially hashed together, in order to fit the form factor for a prf function, the items are concatenated together in order to make it look like exactly two inputs to the prf function.</a:t>
            </a:r>
          </a:p>
          <a:p>
            <a:pPr eaLnBrk="1" hangingPunct="1"/>
            <a:r>
              <a:rPr lang="en-US" smtClean="0"/>
              <a:t>IKE need to calculate various types keys (integrity, encryption for IKE SA, and keys for IPSec SAs established with phase 2). First IKE hashes the information from the IKE exchange (i.e., the nonces, the cookies,  the DH values) to get a quantity mysteriously known as SKEYID. …. There is no specific reason for it, just to get a number.</a:t>
            </a:r>
          </a:p>
          <a:p>
            <a:pPr eaLnBrk="1" hangingPunct="1"/>
            <a:endParaRPr lang="en-US" smtClean="0"/>
          </a:p>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20947A39-353B-48ED-A0DA-910AD7FE0E52}" type="slidenum">
              <a:rPr lang="en-US"/>
              <a:pPr/>
              <a:t>15</a:t>
            </a:fld>
            <a:endParaRPr lang="en-US"/>
          </a:p>
        </p:txBody>
      </p:sp>
      <p:sp>
        <p:nvSpPr>
          <p:cNvPr id="57347" name="Rectangle 2"/>
          <p:cNvSpPr>
            <a:spLocks noGrp="1" noRot="1" noChangeAspect="1" noChangeArrowheads="1" noTextEdit="1"/>
          </p:cNvSpPr>
          <p:nvPr>
            <p:ph type="sldImg"/>
          </p:nvPr>
        </p:nvSpPr>
        <p:spPr>
          <a:xfrm>
            <a:off x="1143000" y="687388"/>
            <a:ext cx="4572000" cy="3429000"/>
          </a:xfrm>
          <a:ln/>
        </p:spPr>
      </p:sp>
      <p:sp>
        <p:nvSpPr>
          <p:cNvPr id="57348" name="Rectangle 3"/>
          <p:cNvSpPr>
            <a:spLocks noGrp="1" noChangeArrowheads="1"/>
          </p:cNvSpPr>
          <p:nvPr>
            <p:ph type="body" idx="1"/>
          </p:nvPr>
        </p:nvSpPr>
        <p:spPr>
          <a:xfrm>
            <a:off x="685800" y="4343400"/>
            <a:ext cx="5486400" cy="4113213"/>
          </a:xfrm>
          <a:noFill/>
          <a:ln/>
        </p:spPr>
        <p:txBody>
          <a:bodyPr/>
          <a:lstStyle/>
          <a:p>
            <a:pPr eaLnBrk="1" hangingPunct="1"/>
            <a:r>
              <a:rPr lang="en-US" smtClean="0"/>
              <a:t>In aggressive mode, message 2 and 3 send the proof of identity, and in main mode, message 5 and 6 send the proof of identity. The proof of identity is actually the authentication. The proof of identity is the proof of the key associated with the identity (pre-shared secret key, privet encryption key, or private signature key), and it also serve as integrity protection on the previous messages.</a:t>
            </a:r>
          </a:p>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DFBA6DE8-E18B-49EB-85C6-98513BD76400}" type="slidenum">
              <a:rPr lang="en-US"/>
              <a:pPr/>
              <a:t>16</a:t>
            </a:fld>
            <a:endParaRPr lang="en-US"/>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4984B3CD-FE48-432C-B619-DC8513211FF9}" type="slidenum">
              <a:rPr lang="en-US"/>
              <a:pPr/>
              <a:t>4</a:t>
            </a:fld>
            <a:endParaRPr lang="en-US"/>
          </a:p>
        </p:txBody>
      </p:sp>
      <p:sp>
        <p:nvSpPr>
          <p:cNvPr id="34819" name="Rectangle 2"/>
          <p:cNvSpPr>
            <a:spLocks noGrp="1" noRot="1" noChangeAspect="1" noChangeArrowheads="1" noTextEdit="1"/>
          </p:cNvSpPr>
          <p:nvPr>
            <p:ph type="sldImg"/>
          </p:nvPr>
        </p:nvSpPr>
        <p:spPr>
          <a:xfrm>
            <a:off x="1143000" y="687388"/>
            <a:ext cx="4572000" cy="3429000"/>
          </a:xfrm>
          <a:ln/>
        </p:spPr>
      </p:sp>
      <p:sp>
        <p:nvSpPr>
          <p:cNvPr id="34820" name="Rectangle 3"/>
          <p:cNvSpPr>
            <a:spLocks noGrp="1" noChangeArrowheads="1"/>
          </p:cNvSpPr>
          <p:nvPr>
            <p:ph type="body" idx="1"/>
          </p:nvPr>
        </p:nvSpPr>
        <p:spPr>
          <a:xfrm>
            <a:off x="685800" y="4343400"/>
            <a:ext cx="5486400" cy="4113213"/>
          </a:xfrm>
          <a:noFill/>
          <a:ln/>
        </p:spPr>
        <p:txBody>
          <a:bodyPr/>
          <a:lstStyle/>
          <a:p>
            <a:pPr eaLnBrk="1" hangingPunct="1"/>
            <a:r>
              <a:rPr lang="en-US" smtClean="0"/>
              <a:t>IKE defines two phases. Phase 1 does mutual authentication and establishes session keys. It is based on identities such as names, and secrets such as public key pairs, or pre-shared secrets between the two parties. Then using the key established in phase 1, multiple phase-2 SAs between the same pair of entities can be established. The phase 1 exchange is known as the ISAKMP SA, or IKE SA. An ESP or AH SA would be established through phase 2.</a:t>
            </a:r>
          </a:p>
          <a:p>
            <a:pPr eaLnBrk="1" hangingPunct="1"/>
            <a:r>
              <a:rPr lang="en-US" smtClean="0"/>
              <a:t>Basically, Phase 1 negotiates IKE SA while phase 2 negotiates IPsec SAs.</a:t>
            </a:r>
          </a:p>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CC3D7AEB-EF6D-450C-A26A-989F1462CE70}" type="slidenum">
              <a:rPr lang="en-US"/>
              <a:pPr/>
              <a:t>5</a:t>
            </a:fld>
            <a:endParaRPr lang="en-US"/>
          </a:p>
        </p:txBody>
      </p:sp>
      <p:sp>
        <p:nvSpPr>
          <p:cNvPr id="36867" name="Rectangle 2"/>
          <p:cNvSpPr>
            <a:spLocks noGrp="1" noRot="1" noChangeAspect="1" noChangeArrowheads="1" noTextEdit="1"/>
          </p:cNvSpPr>
          <p:nvPr>
            <p:ph type="sldImg"/>
          </p:nvPr>
        </p:nvSpPr>
        <p:spPr>
          <a:xfrm>
            <a:off x="1143000" y="687388"/>
            <a:ext cx="4572000" cy="3429000"/>
          </a:xfrm>
          <a:ln/>
        </p:spPr>
      </p:sp>
      <p:sp>
        <p:nvSpPr>
          <p:cNvPr id="36868" name="Rectangle 3"/>
          <p:cNvSpPr>
            <a:spLocks noGrp="1" noChangeArrowheads="1"/>
          </p:cNvSpPr>
          <p:nvPr>
            <p:ph type="body" idx="1"/>
          </p:nvPr>
        </p:nvSpPr>
        <p:spPr>
          <a:xfrm>
            <a:off x="685800" y="4343400"/>
            <a:ext cx="5486400" cy="4113213"/>
          </a:xfrm>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E73C4DF0-2BE3-410B-8392-667B4B12E280}" type="slidenum">
              <a:rPr lang="en-US"/>
              <a:pPr/>
              <a:t>6</a:t>
            </a:fld>
            <a:endParaRPr lang="en-US"/>
          </a:p>
        </p:txBody>
      </p:sp>
      <p:sp>
        <p:nvSpPr>
          <p:cNvPr id="38915" name="Rectangle 2"/>
          <p:cNvSpPr>
            <a:spLocks noGrp="1" noRot="1" noChangeAspect="1" noChangeArrowheads="1" noTextEdit="1"/>
          </p:cNvSpPr>
          <p:nvPr>
            <p:ph type="sldImg"/>
          </p:nvPr>
        </p:nvSpPr>
        <p:spPr>
          <a:xfrm>
            <a:off x="1143000" y="687388"/>
            <a:ext cx="4572000" cy="3429000"/>
          </a:xfrm>
          <a:ln/>
        </p:spPr>
      </p:sp>
      <p:sp>
        <p:nvSpPr>
          <p:cNvPr id="38916" name="Rectangle 3"/>
          <p:cNvSpPr>
            <a:spLocks noGrp="1" noChangeArrowheads="1"/>
          </p:cNvSpPr>
          <p:nvPr>
            <p:ph type="body" idx="1"/>
          </p:nvPr>
        </p:nvSpPr>
        <p:spPr>
          <a:xfrm>
            <a:off x="685800" y="4343400"/>
            <a:ext cx="5486400" cy="4113213"/>
          </a:xfrm>
          <a:noFill/>
          <a:ln/>
        </p:spPr>
        <p:txBody>
          <a:bodyPr/>
          <a:lstStyle/>
          <a:p>
            <a:pPr eaLnBrk="1" hangingPunct="1"/>
            <a:r>
              <a:rPr lang="en-US" smtClean="0"/>
              <a:t>There are two types of phase-1 exchanges, called modes. Aggressive mode accomplishes mutual authentication and session key establishment in 3 message. Main mode uses 6 messages, and has additional functionality, such as the ability to hide endpoint identifiers from  eavesdropping, and additional flexibility in negotiating cryptographic algorithms.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03870BBB-12EE-4BEB-AF35-A174BBAA4BE2}" type="slidenum">
              <a:rPr lang="en-US"/>
              <a:pPr/>
              <a:t>7</a:t>
            </a:fld>
            <a:endParaRPr lang="en-US"/>
          </a:p>
        </p:txBody>
      </p:sp>
      <p:sp>
        <p:nvSpPr>
          <p:cNvPr id="40963" name="Rectangle 2"/>
          <p:cNvSpPr>
            <a:spLocks noGrp="1" noRot="1" noChangeAspect="1" noChangeArrowheads="1" noTextEdit="1"/>
          </p:cNvSpPr>
          <p:nvPr>
            <p:ph type="sldImg"/>
          </p:nvPr>
        </p:nvSpPr>
        <p:spPr>
          <a:xfrm>
            <a:off x="1143000" y="687388"/>
            <a:ext cx="4572000" cy="3429000"/>
          </a:xfrm>
          <a:ln/>
        </p:spPr>
      </p:sp>
      <p:sp>
        <p:nvSpPr>
          <p:cNvPr id="40964" name="Rectangle 3"/>
          <p:cNvSpPr>
            <a:spLocks noGrp="1" noChangeArrowheads="1"/>
          </p:cNvSpPr>
          <p:nvPr>
            <p:ph type="body" idx="1"/>
          </p:nvPr>
        </p:nvSpPr>
        <p:spPr>
          <a:xfrm>
            <a:off x="685800" y="4343400"/>
            <a:ext cx="5486400" cy="4113213"/>
          </a:xfrm>
          <a:noFill/>
          <a:ln/>
        </p:spPr>
        <p:txBody>
          <a:bodyPr/>
          <a:lstStyle/>
          <a:p>
            <a:pPr eaLnBrk="1" hangingPunct="1"/>
            <a:r>
              <a:rPr lang="en-US" smtClean="0"/>
              <a:t>In aggressive mode, there are only 3 messages. The first two messages include a Diffie-Hellman exchange to establish a session key, and in second and third messages each side proves they know both the Diffie-Hellman value and their secret.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6E0B43A0-FFF3-462E-BD9D-89E4B3347671}" type="slidenum">
              <a:rPr lang="en-US"/>
              <a:pPr/>
              <a:t>8</a:t>
            </a:fld>
            <a:endParaRPr lang="en-US"/>
          </a:p>
        </p:txBody>
      </p:sp>
      <p:sp>
        <p:nvSpPr>
          <p:cNvPr id="43011" name="Rectangle 2"/>
          <p:cNvSpPr>
            <a:spLocks noGrp="1" noRot="1" noChangeAspect="1" noChangeArrowheads="1" noTextEdit="1"/>
          </p:cNvSpPr>
          <p:nvPr>
            <p:ph type="sldImg"/>
          </p:nvPr>
        </p:nvSpPr>
        <p:spPr>
          <a:xfrm>
            <a:off x="1143000" y="687388"/>
            <a:ext cx="4572000" cy="3429000"/>
          </a:xfrm>
          <a:ln/>
        </p:spPr>
      </p:sp>
      <p:sp>
        <p:nvSpPr>
          <p:cNvPr id="43012" name="Rectangle 3"/>
          <p:cNvSpPr>
            <a:spLocks noGrp="1" noChangeArrowheads="1"/>
          </p:cNvSpPr>
          <p:nvPr>
            <p:ph type="body" idx="1"/>
          </p:nvPr>
        </p:nvSpPr>
        <p:spPr>
          <a:xfrm>
            <a:off x="685800" y="4343400"/>
            <a:ext cx="5486400" cy="4113213"/>
          </a:xfrm>
          <a:noFill/>
          <a:ln/>
        </p:spPr>
        <p:txBody>
          <a:bodyPr/>
          <a:lstStyle/>
          <a:p>
            <a:pPr eaLnBrk="1" hangingPunct="1"/>
            <a:r>
              <a:rPr lang="en-US" smtClean="0"/>
              <a:t>In main mode, Alice starts by giving all the cryptographic algorithms she supports, in order of preference, and Bob responds by making a choice. In aggressive mode, Alice can also propose cryptographic algorithms, but since she has to send a Diffie-Hellman number she has to specify a unique flavor of Diffie-Hellman (e.g., p and g) and hope Bob supports it. </a:t>
            </a:r>
          </a:p>
          <a:p>
            <a:pPr eaLnBrk="1" hangingPunct="1"/>
            <a:r>
              <a:rPr lang="en-US" smtClean="0"/>
              <a:t>Message 5 and 6, authenticate, hiding endpoint’s identities.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9CCC8D46-64B1-4794-92BA-424AE6BD6CB5}" type="slidenum">
              <a:rPr lang="en-US"/>
              <a:pPr/>
              <a:t>9</a:t>
            </a:fld>
            <a:endParaRPr lang="en-US"/>
          </a:p>
        </p:txBody>
      </p:sp>
      <p:sp>
        <p:nvSpPr>
          <p:cNvPr id="45059" name="Rectangle 2"/>
          <p:cNvSpPr>
            <a:spLocks noGrp="1" noRot="1" noChangeAspect="1" noChangeArrowheads="1" noTextEdit="1"/>
          </p:cNvSpPr>
          <p:nvPr>
            <p:ph type="sldImg"/>
          </p:nvPr>
        </p:nvSpPr>
        <p:spPr>
          <a:xfrm>
            <a:off x="1143000" y="687388"/>
            <a:ext cx="4572000" cy="3429000"/>
          </a:xfrm>
          <a:ln/>
        </p:spPr>
      </p:sp>
      <p:sp>
        <p:nvSpPr>
          <p:cNvPr id="45060" name="Rectangle 3"/>
          <p:cNvSpPr>
            <a:spLocks noGrp="1" noChangeArrowheads="1"/>
          </p:cNvSpPr>
          <p:nvPr>
            <p:ph type="body" idx="1"/>
          </p:nvPr>
        </p:nvSpPr>
        <p:spPr>
          <a:xfrm>
            <a:off x="685800" y="4343400"/>
            <a:ext cx="5486400" cy="4113213"/>
          </a:xfrm>
          <a:noFill/>
          <a:ln/>
        </p:spPr>
        <p:txBody>
          <a:bodyPr/>
          <a:lstStyle/>
          <a:p>
            <a:pPr eaLnBrk="1" hangingPunct="1"/>
            <a:r>
              <a:rPr lang="en-US" smtClean="0"/>
              <a:t>The basic framework in IKE phase 1, next let’s have a closer look into more details and see how everything is done.</a:t>
            </a:r>
          </a:p>
          <a:p>
            <a:pPr eaLnBrk="1" hangingPunct="1"/>
            <a:r>
              <a:rPr lang="en-US" smtClean="0"/>
              <a:t>The first 2 messages allow the two sides to negotiate cryptographic algorithms and the parameters they want to use. The cryptographic parameters include</a:t>
            </a:r>
          </a:p>
          <a:p>
            <a:pPr eaLnBrk="1" hangingPunct="1"/>
            <a:endParaRPr lang="en-US" smtClean="0"/>
          </a:p>
          <a:p>
            <a:pPr eaLnBrk="1" hangingPunct="1"/>
            <a:r>
              <a:rPr lang="en-US" smtClean="0"/>
              <a:t>The mode is not negotiated, Alice decides which mode she is going to use.</a:t>
            </a:r>
          </a:p>
          <a:p>
            <a:pPr eaLnBrk="1" hangingPunct="1"/>
            <a:r>
              <a:rPr lang="en-US" smtClean="0"/>
              <a:t>We mentioned that main mode has more flexibility in negotiating cryptographic algorithms, why?</a:t>
            </a:r>
          </a:p>
          <a:p>
            <a:pPr eaLnBrk="1" hangingPunct="1"/>
            <a:r>
              <a:rPr lang="en-US" smtClean="0"/>
              <a:t>In the aggressive mode, Alice has to send out her DH public key in the first message, So the Diffie-Hellman group is not negotiate, She just chose it and use it directly. There are some other parameters that they might not be able to negotiate, if Alice has to use it in the first message. For example, when using different authentication method, Alice might have to send hash value or encrypted value to Bob for verification, in that case, Alice has to specify the algorithm she used and Bob can only accept.  While in the main mode, they can negotiate all these cryptographic parameters. </a:t>
            </a:r>
          </a:p>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41F24D89-9014-496F-97F7-586CD9D111DF}" type="slidenum">
              <a:rPr lang="en-US"/>
              <a:pPr/>
              <a:t>10</a:t>
            </a:fld>
            <a:endParaRPr lang="en-US"/>
          </a:p>
        </p:txBody>
      </p:sp>
      <p:sp>
        <p:nvSpPr>
          <p:cNvPr id="47107" name="Rectangle 2"/>
          <p:cNvSpPr>
            <a:spLocks noGrp="1" noRot="1" noChangeAspect="1" noChangeArrowheads="1" noTextEdit="1"/>
          </p:cNvSpPr>
          <p:nvPr>
            <p:ph type="sldImg"/>
          </p:nvPr>
        </p:nvSpPr>
        <p:spPr>
          <a:xfrm>
            <a:off x="1143000" y="687388"/>
            <a:ext cx="4572000" cy="3429000"/>
          </a:xfrm>
          <a:ln/>
        </p:spPr>
      </p:sp>
      <p:sp>
        <p:nvSpPr>
          <p:cNvPr id="47108" name="Rectangle 3"/>
          <p:cNvSpPr>
            <a:spLocks noGrp="1" noChangeArrowheads="1"/>
          </p:cNvSpPr>
          <p:nvPr>
            <p:ph type="body" idx="1"/>
          </p:nvPr>
        </p:nvSpPr>
        <p:spPr>
          <a:xfrm>
            <a:off x="685800" y="4343400"/>
            <a:ext cx="5486400" cy="4113213"/>
          </a:xfrm>
          <a:noFill/>
          <a:ln/>
        </p:spPr>
        <p:txBody>
          <a:bodyPr/>
          <a:lstStyle/>
          <a:p>
            <a:pPr eaLnBrk="1" hangingPunct="1"/>
            <a:r>
              <a:rPr lang="en-US" smtClean="0"/>
              <a:t>The way the negotiation is done is that, Alice , the initiator proposes acceptable suites of algorithms and Bob chooses. </a:t>
            </a:r>
          </a:p>
          <a:p>
            <a:pPr eaLnBrk="1" hangingPunct="1"/>
            <a:r>
              <a:rPr lang="en-US" smtClean="0"/>
              <a:t>Even if Alice already decides the algorithm or value, she needs to list it in the proposal so that Bob knows which parameter to use to decrypt.</a:t>
            </a:r>
          </a:p>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C0E241DA-042B-4585-8F9F-49405D197D04}" type="slidenum">
              <a:rPr lang="en-US"/>
              <a:pPr/>
              <a:t>11</a:t>
            </a:fld>
            <a:endParaRPr lang="en-US"/>
          </a:p>
        </p:txBody>
      </p:sp>
      <p:sp>
        <p:nvSpPr>
          <p:cNvPr id="49155" name="Rectangle 2"/>
          <p:cNvSpPr>
            <a:spLocks noGrp="1" noRot="1" noChangeAspect="1" noChangeArrowheads="1" noTextEdit="1"/>
          </p:cNvSpPr>
          <p:nvPr>
            <p:ph type="sldImg"/>
          </p:nvPr>
        </p:nvSpPr>
        <p:spPr>
          <a:xfrm>
            <a:off x="1143000" y="687388"/>
            <a:ext cx="4572000" cy="3429000"/>
          </a:xfrm>
          <a:ln/>
        </p:spPr>
      </p:sp>
      <p:sp>
        <p:nvSpPr>
          <p:cNvPr id="49156" name="Rectangle 3"/>
          <p:cNvSpPr>
            <a:spLocks noGrp="1" noChangeArrowheads="1"/>
          </p:cNvSpPr>
          <p:nvPr>
            <p:ph type="body" idx="1"/>
          </p:nvPr>
        </p:nvSpPr>
        <p:spPr>
          <a:xfrm>
            <a:off x="685800" y="4343400"/>
            <a:ext cx="5486400" cy="4113213"/>
          </a:xfrm>
          <a:noFill/>
          <a:ln/>
        </p:spPr>
        <p:txBody>
          <a:bodyPr/>
          <a:lstStyle/>
          <a:p>
            <a:pPr eaLnBrk="1" hangingPunct="1"/>
            <a:r>
              <a:rPr lang="en-US" smtClean="0"/>
              <a:t>One of the major function that IKE phase 1 does is mutual authentication. We talked before that all the three cryptographic systems, the secret key cryptography, public key cryptography, and hash, can all be used to do mutual authentication. But for phase 1 IKE exchange, the mutual authentication is based on either secret key or public key cryptography. For secret key cryptography, the two parties need a pre-shared secret key, While for public key cryptography, the two parties need to know each other’s public key. In IKE, the public key is further divided into two categories, encryption key and signature key.</a:t>
            </a:r>
          </a:p>
          <a:p>
            <a:pPr eaLnBrk="1" hangingPunct="1"/>
            <a:r>
              <a:rPr lang="en-US" smtClean="0"/>
              <a:t>Pre-shared secret key: Alice-&gt;Bob: r; Bob proves the knowledge of the key by returning key[r}. In IPSec, when the authentication is based on the pre-shared secret key, the exchange is authenticated by encrypting the exchanged parameters.</a:t>
            </a:r>
          </a:p>
          <a:p>
            <a:pPr eaLnBrk="1" hangingPunct="1"/>
            <a:r>
              <a:rPr lang="en-US" smtClean="0"/>
              <a:t>When public key cryptography is used for authentication, there are also two types.</a:t>
            </a:r>
          </a:p>
          <a:p>
            <a:pPr eaLnBrk="1" hangingPunct="1"/>
            <a:r>
              <a:rPr lang="en-US" smtClean="0"/>
              <a:t>One is A-&gt;B: eB{r}; Bob decrypts r and prove the knowledge of his private key. In IKE, this method is called public encryption key (public-key encryption). The exchange is authenticated by encrypting parameters such as IDs and nonces with the receiver’s private key. </a:t>
            </a:r>
          </a:p>
          <a:p>
            <a:pPr eaLnBrk="1" hangingPunct="1"/>
            <a:r>
              <a:rPr lang="en-US" smtClean="0"/>
              <a:t>Another one is A-&gt;B: r+dA{r}; Bob verifies the signature of r using A’s public key. In IKE, this method is called public signature key. The exchange is authenticated by signing a mutual obtainable hash; each party signs the hash with her/his private key and the other party verifies it. </a:t>
            </a:r>
          </a:p>
          <a:p>
            <a:pPr eaLnBrk="1" hangingPunct="1"/>
            <a:r>
              <a:rPr lang="en-US" smtClean="0"/>
              <a:t>These keys should be established by some out-of-band mechanism before the IKE exchange starts. </a:t>
            </a:r>
          </a:p>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43FF168-E895-47F4-A3E9-32EDBCFF8546}" type="datetime1">
              <a:rPr lang="en-US" smtClean="0"/>
              <a:t>20/06/2023</a:t>
            </a:fld>
            <a:endParaRPr lang="en-US"/>
          </a:p>
        </p:txBody>
      </p:sp>
      <p:sp>
        <p:nvSpPr>
          <p:cNvPr id="5" name="Footer Placeholder 4"/>
          <p:cNvSpPr>
            <a:spLocks noGrp="1"/>
          </p:cNvSpPr>
          <p:nvPr>
            <p:ph type="ftr" sz="quarter" idx="11"/>
          </p:nvPr>
        </p:nvSpPr>
        <p:spPr/>
        <p:txBody>
          <a:bodyPr/>
          <a:lstStyle/>
          <a:p>
            <a:r>
              <a:rPr lang="en-US" smtClean="0"/>
              <a:t>computer networks II (BTCS-501)</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C28BD4-919E-40BE-B287-4CC8A31BC1E4}" type="datetime1">
              <a:rPr lang="en-US" smtClean="0"/>
              <a:t>20/06/2023</a:t>
            </a:fld>
            <a:endParaRPr lang="en-US"/>
          </a:p>
        </p:txBody>
      </p:sp>
      <p:sp>
        <p:nvSpPr>
          <p:cNvPr id="5" name="Footer Placeholder 4"/>
          <p:cNvSpPr>
            <a:spLocks noGrp="1"/>
          </p:cNvSpPr>
          <p:nvPr>
            <p:ph type="ftr" sz="quarter" idx="11"/>
          </p:nvPr>
        </p:nvSpPr>
        <p:spPr/>
        <p:txBody>
          <a:bodyPr/>
          <a:lstStyle/>
          <a:p>
            <a:r>
              <a:rPr lang="en-US" smtClean="0"/>
              <a:t>computer networks II (BTCS-501)</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82B073-E974-4997-9C1F-0D4286AA8318}" type="datetime1">
              <a:rPr lang="en-US" smtClean="0"/>
              <a:t>20/06/2023</a:t>
            </a:fld>
            <a:endParaRPr lang="en-US"/>
          </a:p>
        </p:txBody>
      </p:sp>
      <p:sp>
        <p:nvSpPr>
          <p:cNvPr id="5" name="Footer Placeholder 4"/>
          <p:cNvSpPr>
            <a:spLocks noGrp="1"/>
          </p:cNvSpPr>
          <p:nvPr>
            <p:ph type="ftr" sz="quarter" idx="11"/>
          </p:nvPr>
        </p:nvSpPr>
        <p:spPr/>
        <p:txBody>
          <a:bodyPr/>
          <a:lstStyle/>
          <a:p>
            <a:r>
              <a:rPr lang="en-US" smtClean="0"/>
              <a:t>computer networks II (BTCS-501)</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B448E2-B86C-4884-A4D8-FD77958157B8}" type="datetime1">
              <a:rPr lang="en-US" smtClean="0"/>
              <a:t>20/06/2023</a:t>
            </a:fld>
            <a:endParaRPr lang="en-US"/>
          </a:p>
        </p:txBody>
      </p:sp>
      <p:sp>
        <p:nvSpPr>
          <p:cNvPr id="5" name="Footer Placeholder 4"/>
          <p:cNvSpPr>
            <a:spLocks noGrp="1"/>
          </p:cNvSpPr>
          <p:nvPr>
            <p:ph type="ftr" sz="quarter" idx="11"/>
          </p:nvPr>
        </p:nvSpPr>
        <p:spPr/>
        <p:txBody>
          <a:bodyPr/>
          <a:lstStyle/>
          <a:p>
            <a:r>
              <a:rPr lang="en-US" smtClean="0"/>
              <a:t>computer networks II (BTCS-501)</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B9A7ED9-29D6-4107-A20A-5EA43C2B3E60}" type="datetime1">
              <a:rPr lang="en-US" smtClean="0"/>
              <a:t>20/06/2023</a:t>
            </a:fld>
            <a:endParaRPr lang="en-US"/>
          </a:p>
        </p:txBody>
      </p:sp>
      <p:sp>
        <p:nvSpPr>
          <p:cNvPr id="5" name="Footer Placeholder 4"/>
          <p:cNvSpPr>
            <a:spLocks noGrp="1"/>
          </p:cNvSpPr>
          <p:nvPr>
            <p:ph type="ftr" sz="quarter" idx="11"/>
          </p:nvPr>
        </p:nvSpPr>
        <p:spPr/>
        <p:txBody>
          <a:bodyPr/>
          <a:lstStyle/>
          <a:p>
            <a:r>
              <a:rPr lang="en-US" smtClean="0"/>
              <a:t>computer networks II (BTCS-501)</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FAC5C4C-FCA5-47EE-8833-4DB003A251C8}" type="datetime1">
              <a:rPr lang="en-US" smtClean="0"/>
              <a:t>20/06/2023</a:t>
            </a:fld>
            <a:endParaRPr lang="en-US"/>
          </a:p>
        </p:txBody>
      </p:sp>
      <p:sp>
        <p:nvSpPr>
          <p:cNvPr id="6" name="Footer Placeholder 5"/>
          <p:cNvSpPr>
            <a:spLocks noGrp="1"/>
          </p:cNvSpPr>
          <p:nvPr>
            <p:ph type="ftr" sz="quarter" idx="11"/>
          </p:nvPr>
        </p:nvSpPr>
        <p:spPr/>
        <p:txBody>
          <a:bodyPr/>
          <a:lstStyle/>
          <a:p>
            <a:r>
              <a:rPr lang="en-US" smtClean="0"/>
              <a:t>computer networks II (BTCS-501)</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CD61817-531E-40D4-9230-73C0B6F79EE4}" type="datetime1">
              <a:rPr lang="en-US" smtClean="0"/>
              <a:t>20/06/2023</a:t>
            </a:fld>
            <a:endParaRPr lang="en-US"/>
          </a:p>
        </p:txBody>
      </p:sp>
      <p:sp>
        <p:nvSpPr>
          <p:cNvPr id="8" name="Footer Placeholder 7"/>
          <p:cNvSpPr>
            <a:spLocks noGrp="1"/>
          </p:cNvSpPr>
          <p:nvPr>
            <p:ph type="ftr" sz="quarter" idx="11"/>
          </p:nvPr>
        </p:nvSpPr>
        <p:spPr/>
        <p:txBody>
          <a:bodyPr/>
          <a:lstStyle/>
          <a:p>
            <a:r>
              <a:rPr lang="en-US" smtClean="0"/>
              <a:t>computer networks II (BTCS-501)</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C88F35B-69F5-405A-BD28-9FB6F616A060}" type="datetime1">
              <a:rPr lang="en-US" smtClean="0"/>
              <a:t>20/06/2023</a:t>
            </a:fld>
            <a:endParaRPr lang="en-US"/>
          </a:p>
        </p:txBody>
      </p:sp>
      <p:sp>
        <p:nvSpPr>
          <p:cNvPr id="4" name="Footer Placeholder 3"/>
          <p:cNvSpPr>
            <a:spLocks noGrp="1"/>
          </p:cNvSpPr>
          <p:nvPr>
            <p:ph type="ftr" sz="quarter" idx="11"/>
          </p:nvPr>
        </p:nvSpPr>
        <p:spPr/>
        <p:txBody>
          <a:bodyPr/>
          <a:lstStyle/>
          <a:p>
            <a:r>
              <a:rPr lang="en-US" smtClean="0"/>
              <a:t>computer networks II (BTCS-501)</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AB109D-1E90-43F4-844A-029B5AD647B5}" type="datetime1">
              <a:rPr lang="en-US" smtClean="0"/>
              <a:t>20/06/2023</a:t>
            </a:fld>
            <a:endParaRPr lang="en-US"/>
          </a:p>
        </p:txBody>
      </p:sp>
      <p:sp>
        <p:nvSpPr>
          <p:cNvPr id="3" name="Footer Placeholder 2"/>
          <p:cNvSpPr>
            <a:spLocks noGrp="1"/>
          </p:cNvSpPr>
          <p:nvPr>
            <p:ph type="ftr" sz="quarter" idx="11"/>
          </p:nvPr>
        </p:nvSpPr>
        <p:spPr/>
        <p:txBody>
          <a:bodyPr/>
          <a:lstStyle/>
          <a:p>
            <a:r>
              <a:rPr lang="en-US" smtClean="0"/>
              <a:t>computer networks II (BTCS-501)</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92B285-9CC1-46C5-AB3F-0CF43C98882C}" type="datetime1">
              <a:rPr lang="en-US" smtClean="0"/>
              <a:t>20/06/2023</a:t>
            </a:fld>
            <a:endParaRPr lang="en-US"/>
          </a:p>
        </p:txBody>
      </p:sp>
      <p:sp>
        <p:nvSpPr>
          <p:cNvPr id="6" name="Footer Placeholder 5"/>
          <p:cNvSpPr>
            <a:spLocks noGrp="1"/>
          </p:cNvSpPr>
          <p:nvPr>
            <p:ph type="ftr" sz="quarter" idx="11"/>
          </p:nvPr>
        </p:nvSpPr>
        <p:spPr/>
        <p:txBody>
          <a:bodyPr/>
          <a:lstStyle/>
          <a:p>
            <a:r>
              <a:rPr lang="en-US" smtClean="0"/>
              <a:t>computer networks II (BTCS-501)</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FE48DE-3D19-414A-9B28-0F8BFF31180C}" type="datetime1">
              <a:rPr lang="en-US" smtClean="0"/>
              <a:t>20/06/2023</a:t>
            </a:fld>
            <a:endParaRPr lang="en-US"/>
          </a:p>
        </p:txBody>
      </p:sp>
      <p:sp>
        <p:nvSpPr>
          <p:cNvPr id="6" name="Footer Placeholder 5"/>
          <p:cNvSpPr>
            <a:spLocks noGrp="1"/>
          </p:cNvSpPr>
          <p:nvPr>
            <p:ph type="ftr" sz="quarter" idx="11"/>
          </p:nvPr>
        </p:nvSpPr>
        <p:spPr/>
        <p:txBody>
          <a:bodyPr/>
          <a:lstStyle/>
          <a:p>
            <a:r>
              <a:rPr lang="en-US" smtClean="0"/>
              <a:t>computer networks II (BTCS-501)</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638BC1-8704-4C30-91CC-8F91618BA9CE}" type="datetime1">
              <a:rPr lang="en-US" smtClean="0"/>
              <a:t>20/06/2023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computer networks II (BTCS-501)</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762000"/>
            <a:ext cx="7884876" cy="2286000"/>
          </a:xfrm>
        </p:spPr>
        <p:txBody>
          <a:bodyPr>
            <a:normAutofit fontScale="90000"/>
          </a:bodyPr>
          <a:lstStyle/>
          <a:p>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US" sz="4000" dirty="0" smtClean="0">
                <a:solidFill>
                  <a:srgbClr val="7030A0"/>
                </a:solidFill>
                <a:latin typeface="American Typewriter" panose="02090604020004020304" pitchFamily="18" charset="77"/>
              </a:rPr>
              <a:t>COMPUTER NETWORKS-II / BTCS-3501</a:t>
            </a:r>
            <a:r>
              <a:rPr lang="en-IN" b="1" dirty="0" smtClean="0"/>
              <a:t/>
            </a:r>
            <a:br>
              <a:rPr lang="en-IN" b="1" dirty="0" smtClean="0"/>
            </a:br>
            <a:r>
              <a:rPr lang="en-US" dirty="0" smtClean="0"/>
              <a:t/>
            </a:r>
            <a:br>
              <a:rPr lang="en-US" dirty="0" smtClean="0"/>
            </a:br>
            <a:r>
              <a:rPr lang="en-US" dirty="0" smtClean="0"/>
              <a:t/>
            </a:r>
            <a:br>
              <a:rPr lang="en-US" dirty="0" smtClean="0"/>
            </a:br>
            <a:r>
              <a:rPr lang="en-US" dirty="0"/>
              <a:t/>
            </a:r>
            <a:br>
              <a:rPr lang="en-US" dirty="0"/>
            </a:br>
            <a:endParaRPr lang="en-US" dirty="0"/>
          </a:p>
        </p:txBody>
      </p:sp>
      <p:pic>
        <p:nvPicPr>
          <p:cNvPr id="12"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17" name="Footer Placeholder 4">
            <a:extLst>
              <a:ext uri="{FF2B5EF4-FFF2-40B4-BE49-F238E27FC236}">
                <a16:creationId xmlns:a16="http://schemas.microsoft.com/office/drawing/2014/main" xmlns="" id="{DD4A000E-D220-0045-A2D1-8D39B19F67C4}"/>
              </a:ext>
            </a:extLst>
          </p:cNvPr>
          <p:cNvSpPr txBox="1">
            <a:spLocks/>
          </p:cNvSpPr>
          <p:nvPr/>
        </p:nvSpPr>
        <p:spPr>
          <a:xfrm>
            <a:off x="5125445" y="6392864"/>
            <a:ext cx="4018557" cy="365125"/>
          </a:xfrm>
          <a:prstGeom prst="rect">
            <a:avLst/>
          </a:prstGeom>
        </p:spPr>
        <p:txBody>
          <a:bodyPr vert="horz" lIns="91431" tIns="45716" rIns="91431" bIns="45716"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
        <p:nvSpPr>
          <p:cNvPr id="10" name="Title 3"/>
          <p:cNvSpPr txBox="1">
            <a:spLocks/>
          </p:cNvSpPr>
          <p:nvPr/>
        </p:nvSpPr>
        <p:spPr>
          <a:xfrm>
            <a:off x="5467350" y="4038600"/>
            <a:ext cx="3469616" cy="1447800"/>
          </a:xfrm>
          <a:prstGeom prst="rect">
            <a:avLst/>
          </a:prstGeom>
        </p:spPr>
        <p:txBody>
          <a:bodyPr vert="horz" lIns="91431" tIns="45716" rIns="91431" bIns="45716"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 Er. Jasdeep Singh</a:t>
            </a:r>
            <a:r>
              <a:rPr lang="en-US" dirty="0" smtClean="0"/>
              <a:t/>
            </a:r>
            <a:br>
              <a:rPr lang="en-US" dirty="0" smtClean="0"/>
            </a:br>
            <a:r>
              <a:rPr lang="en-US" dirty="0" smtClean="0"/>
              <a:t/>
            </a:r>
            <a:br>
              <a:rPr lang="en-US" dirty="0" smtClean="0"/>
            </a:br>
            <a:endParaRPr lang="en-US" dirty="0"/>
          </a:p>
        </p:txBody>
      </p:sp>
      <p:sp>
        <p:nvSpPr>
          <p:cNvPr id="11" name="Title 3"/>
          <p:cNvSpPr txBox="1">
            <a:spLocks/>
          </p:cNvSpPr>
          <p:nvPr/>
        </p:nvSpPr>
        <p:spPr>
          <a:xfrm>
            <a:off x="742950" y="2590800"/>
            <a:ext cx="5114934" cy="1447800"/>
          </a:xfrm>
          <a:prstGeom prst="rect">
            <a:avLst/>
          </a:prstGeom>
        </p:spPr>
        <p:txBody>
          <a:bodyPr vert="horz" lIns="91431" tIns="45716" rIns="91431" bIns="45716"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a:t>
            </a:r>
            <a:r>
              <a:rPr lang="en-US" sz="9600" dirty="0" smtClean="0">
                <a:latin typeface="+mn-lt"/>
              </a:rPr>
              <a:t>: B.Tech CSE</a:t>
            </a:r>
            <a:r>
              <a:rPr lang="en-US" sz="9600" dirty="0">
                <a:latin typeface="+mn-lt"/>
              </a:rPr>
              <a:t/>
            </a:r>
            <a:br>
              <a:rPr lang="en-US" sz="9600" dirty="0">
                <a:latin typeface="+mn-lt"/>
              </a:rPr>
            </a:br>
            <a:r>
              <a:rPr lang="en-US" sz="9600" dirty="0">
                <a:latin typeface="+mn-lt"/>
              </a:rPr>
              <a:t>Semester</a:t>
            </a:r>
            <a:r>
              <a:rPr lang="en-US" sz="9600" dirty="0" smtClean="0">
                <a:latin typeface="+mn-lt"/>
              </a:rPr>
              <a:t>: </a:t>
            </a:r>
            <a:r>
              <a:rPr lang="en-US" sz="9600" dirty="0" smtClean="0">
                <a:latin typeface="+mn-lt"/>
              </a:rPr>
              <a:t>5</a:t>
            </a:r>
            <a:r>
              <a:rPr lang="en-US" sz="9600" baseline="30000" dirty="0" smtClean="0">
                <a:latin typeface="+mn-lt"/>
              </a:rPr>
              <a:t>th</a:t>
            </a:r>
            <a:r>
              <a:rPr lang="en-US" sz="9600" dirty="0" smtClean="0">
                <a:latin typeface="+mn-lt"/>
              </a:rPr>
              <a:t> </a:t>
            </a:r>
            <a:r>
              <a:rPr lang="en-US" dirty="0" smtClean="0"/>
              <a:t/>
            </a:r>
            <a:br>
              <a:rPr lang="en-US" dirty="0" smtClean="0"/>
            </a:br>
            <a:r>
              <a:rPr lang="en-US" dirty="0" smtClean="0"/>
              <a:t/>
            </a:r>
            <a:br>
              <a:rPr lang="en-US" dirty="0" smtClean="0"/>
            </a:br>
            <a:endParaRPr lang="en-US" dirty="0"/>
          </a:p>
        </p:txBody>
      </p:sp>
      <p:sp>
        <p:nvSpPr>
          <p:cNvPr id="20" name="Rectangle 19">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1143000" y="579438"/>
            <a:ext cx="7772400" cy="1143000"/>
          </a:xfrm>
        </p:spPr>
        <p:txBody>
          <a:bodyPr/>
          <a:lstStyle/>
          <a:p>
            <a:pPr eaLnBrk="1" fontAlgn="auto" hangingPunct="1">
              <a:spcAft>
                <a:spcPts val="0"/>
              </a:spcAft>
              <a:defRPr/>
            </a:pPr>
            <a:r>
              <a:rPr lang="en-US">
                <a:solidFill>
                  <a:schemeClr val="tx2">
                    <a:satMod val="130000"/>
                  </a:schemeClr>
                </a:solidFill>
                <a:ea typeface="+mj-ea"/>
                <a:cs typeface="+mj-cs"/>
              </a:rPr>
              <a:t>Crypto Proposals</a:t>
            </a:r>
          </a:p>
        </p:txBody>
      </p:sp>
      <p:sp>
        <p:nvSpPr>
          <p:cNvPr id="46083" name="Rectangle 3"/>
          <p:cNvSpPr>
            <a:spLocks noGrp="1" noChangeArrowheads="1"/>
          </p:cNvSpPr>
          <p:nvPr>
            <p:ph idx="1"/>
          </p:nvPr>
        </p:nvSpPr>
        <p:spPr>
          <a:xfrm>
            <a:off x="1143000" y="1828800"/>
            <a:ext cx="7696200" cy="4525963"/>
          </a:xfrm>
        </p:spPr>
        <p:txBody>
          <a:bodyPr/>
          <a:lstStyle/>
          <a:p>
            <a:pPr eaLnBrk="1" hangingPunct="1">
              <a:lnSpc>
                <a:spcPct val="90000"/>
              </a:lnSpc>
            </a:pPr>
            <a:r>
              <a:rPr lang="en-US" sz="2800" smtClean="0"/>
              <a:t>Alice sends Bob a list of proposals, each consisting of an encryption algorithm, a hash algorithm, authentication method, and a Diffie-Hellman group.</a:t>
            </a:r>
          </a:p>
          <a:p>
            <a:pPr eaLnBrk="1" hangingPunct="1">
              <a:lnSpc>
                <a:spcPct val="90000"/>
              </a:lnSpc>
            </a:pPr>
            <a:r>
              <a:rPr lang="en-US" sz="2800" smtClean="0"/>
              <a:t>Bob replies one as the accepted proposal.</a:t>
            </a:r>
          </a:p>
          <a:p>
            <a:pPr eaLnBrk="1" hangingPunct="1">
              <a:lnSpc>
                <a:spcPct val="90000"/>
              </a:lnSpc>
            </a:pPr>
            <a:r>
              <a:rPr lang="en-US" sz="2800" smtClean="0"/>
              <a:t>The parameters in the proposal are used in Phase 1 and Phase 2 (IKE SA), with hash algorithm used for various purposes.</a:t>
            </a:r>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1219200" y="609600"/>
            <a:ext cx="7772400" cy="1143000"/>
          </a:xfrm>
        </p:spPr>
        <p:txBody>
          <a:bodyPr/>
          <a:lstStyle/>
          <a:p>
            <a:pPr eaLnBrk="1" fontAlgn="auto" hangingPunct="1">
              <a:spcAft>
                <a:spcPts val="0"/>
              </a:spcAft>
              <a:defRPr/>
            </a:pPr>
            <a:r>
              <a:rPr lang="en-US" dirty="0">
                <a:solidFill>
                  <a:schemeClr val="tx2">
                    <a:satMod val="130000"/>
                  </a:schemeClr>
                </a:solidFill>
                <a:ea typeface="+mj-ea"/>
                <a:cs typeface="+mj-cs"/>
              </a:rPr>
              <a:t>Key Types</a:t>
            </a:r>
          </a:p>
        </p:txBody>
      </p:sp>
      <p:sp>
        <p:nvSpPr>
          <p:cNvPr id="48131" name="Rectangle 3"/>
          <p:cNvSpPr>
            <a:spLocks noGrp="1" noChangeArrowheads="1"/>
          </p:cNvSpPr>
          <p:nvPr>
            <p:ph idx="1"/>
          </p:nvPr>
        </p:nvSpPr>
        <p:spPr>
          <a:xfrm>
            <a:off x="1295400" y="1752600"/>
            <a:ext cx="7086600" cy="5181600"/>
          </a:xfrm>
        </p:spPr>
        <p:txBody>
          <a:bodyPr/>
          <a:lstStyle/>
          <a:p>
            <a:pPr eaLnBrk="1" hangingPunct="1"/>
            <a:r>
              <a:rPr lang="en-US" smtClean="0"/>
              <a:t>Mutual authentication based on </a:t>
            </a:r>
          </a:p>
          <a:p>
            <a:pPr lvl="1" eaLnBrk="1" hangingPunct="1"/>
            <a:r>
              <a:rPr lang="en-US" smtClean="0"/>
              <a:t>Pre-shared secret key</a:t>
            </a:r>
          </a:p>
          <a:p>
            <a:pPr lvl="1" eaLnBrk="1" hangingPunct="1"/>
            <a:r>
              <a:rPr lang="en-US" smtClean="0"/>
              <a:t>Public encryption key</a:t>
            </a:r>
          </a:p>
          <a:p>
            <a:pPr lvl="2" eaLnBrk="1" hangingPunct="1"/>
            <a:r>
              <a:rPr lang="en-US" smtClean="0"/>
              <a:t>Original protocol design</a:t>
            </a:r>
          </a:p>
          <a:p>
            <a:pPr lvl="2" eaLnBrk="1" hangingPunct="1"/>
            <a:r>
              <a:rPr lang="en-US" smtClean="0"/>
              <a:t>Improved Protocol design</a:t>
            </a:r>
          </a:p>
          <a:p>
            <a:pPr lvl="1" eaLnBrk="1" hangingPunct="1"/>
            <a:r>
              <a:rPr lang="en-US" smtClean="0"/>
              <a:t>Public signature key </a:t>
            </a:r>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1066800" y="609600"/>
            <a:ext cx="8077200" cy="1143000"/>
          </a:xfrm>
        </p:spPr>
        <p:txBody>
          <a:bodyPr/>
          <a:lstStyle/>
          <a:p>
            <a:pPr eaLnBrk="1" fontAlgn="auto" hangingPunct="1">
              <a:spcAft>
                <a:spcPts val="0"/>
              </a:spcAft>
              <a:defRPr/>
            </a:pPr>
            <a:r>
              <a:rPr lang="en-US" dirty="0">
                <a:solidFill>
                  <a:schemeClr val="tx2">
                    <a:satMod val="130000"/>
                  </a:schemeClr>
                </a:solidFill>
                <a:ea typeface="+mj-ea"/>
                <a:cs typeface="+mj-cs"/>
              </a:rPr>
              <a:t>Cookie Issues</a:t>
            </a:r>
          </a:p>
        </p:txBody>
      </p:sp>
      <p:sp>
        <p:nvSpPr>
          <p:cNvPr id="50179" name="Rectangle 3"/>
          <p:cNvSpPr>
            <a:spLocks noGrp="1" noChangeArrowheads="1"/>
          </p:cNvSpPr>
          <p:nvPr>
            <p:ph idx="1"/>
          </p:nvPr>
        </p:nvSpPr>
        <p:spPr>
          <a:xfrm>
            <a:off x="990600" y="1828800"/>
            <a:ext cx="8077200" cy="4343400"/>
          </a:xfrm>
        </p:spPr>
        <p:txBody>
          <a:bodyPr/>
          <a:lstStyle/>
          <a:p>
            <a:pPr eaLnBrk="1" hangingPunct="1"/>
            <a:r>
              <a:rPr lang="en-US" smtClean="0"/>
              <a:t>IKE is stateful, starting from the first message.</a:t>
            </a:r>
          </a:p>
          <a:p>
            <a:pPr lvl="1" eaLnBrk="1" hangingPunct="1"/>
            <a:r>
              <a:rPr lang="en-US" smtClean="0"/>
              <a:t>Alice’s crypto proposal is in the identity proof</a:t>
            </a:r>
          </a:p>
          <a:p>
            <a:pPr lvl="1" eaLnBrk="1" hangingPunct="1"/>
            <a:r>
              <a:rPr lang="en-US" smtClean="0"/>
              <a:t>ISAKMP requires randomly chosen cookies</a:t>
            </a:r>
          </a:p>
          <a:p>
            <a:pPr eaLnBrk="1" hangingPunct="1"/>
            <a:r>
              <a:rPr lang="en-US" smtClean="0"/>
              <a:t>Identifier: &lt;initiator cookie, responder cookie&gt;</a:t>
            </a:r>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1295400" y="533400"/>
            <a:ext cx="7499350" cy="1143000"/>
          </a:xfrm>
        </p:spPr>
        <p:txBody>
          <a:bodyPr/>
          <a:lstStyle/>
          <a:p>
            <a:pPr eaLnBrk="1" fontAlgn="auto" hangingPunct="1">
              <a:spcAft>
                <a:spcPts val="0"/>
              </a:spcAft>
              <a:defRPr/>
            </a:pPr>
            <a:r>
              <a:rPr lang="en-US" dirty="0">
                <a:solidFill>
                  <a:schemeClr val="tx2">
                    <a:satMod val="130000"/>
                  </a:schemeClr>
                </a:solidFill>
                <a:ea typeface="+mj-ea"/>
                <a:cs typeface="+mj-cs"/>
              </a:rPr>
              <a:t>Session Keys</a:t>
            </a:r>
          </a:p>
        </p:txBody>
      </p:sp>
      <p:sp>
        <p:nvSpPr>
          <p:cNvPr id="52227" name="Rectangle 3"/>
          <p:cNvSpPr>
            <a:spLocks noGrp="1" noChangeArrowheads="1"/>
          </p:cNvSpPr>
          <p:nvPr>
            <p:ph idx="1"/>
          </p:nvPr>
        </p:nvSpPr>
        <p:spPr>
          <a:xfrm>
            <a:off x="1371600" y="1600200"/>
            <a:ext cx="7499350" cy="4800600"/>
          </a:xfrm>
        </p:spPr>
        <p:txBody>
          <a:bodyPr/>
          <a:lstStyle/>
          <a:p>
            <a:pPr eaLnBrk="1" hangingPunct="1"/>
            <a:r>
              <a:rPr lang="en-US" sz="2800" smtClean="0"/>
              <a:t>After Diffie-Hellman key exchange, each side knows</a:t>
            </a:r>
            <a:r>
              <a:rPr lang="en-US" smtClean="0"/>
              <a:t> </a:t>
            </a:r>
          </a:p>
          <a:p>
            <a:pPr lvl="1" eaLnBrk="1" hangingPunct="1">
              <a:buClr>
                <a:schemeClr val="tx1"/>
              </a:buClr>
              <a:buFont typeface="Wingdings" charset="2"/>
              <a:buNone/>
            </a:pPr>
            <a:r>
              <a:rPr lang="en-US" smtClean="0"/>
              <a:t>			g</a:t>
            </a:r>
            <a:r>
              <a:rPr lang="en-US" baseline="30000" smtClean="0"/>
              <a:t>xy</a:t>
            </a:r>
            <a:r>
              <a:rPr lang="en-US" smtClean="0"/>
              <a:t> mod p</a:t>
            </a:r>
          </a:p>
          <a:p>
            <a:pPr eaLnBrk="1" hangingPunct="1"/>
            <a:r>
              <a:rPr lang="en-US" sz="2800" smtClean="0"/>
              <a:t>Encryption key and Integrity key for the rest of IKE SA</a:t>
            </a:r>
          </a:p>
          <a:p>
            <a:pPr eaLnBrk="1" hangingPunct="1"/>
            <a:r>
              <a:rPr lang="en-US" sz="2800" smtClean="0"/>
              <a:t>Keys for IPSec SAs</a:t>
            </a:r>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1066800" y="381000"/>
            <a:ext cx="7499350" cy="1143000"/>
          </a:xfrm>
        </p:spPr>
        <p:txBody>
          <a:bodyPr/>
          <a:lstStyle/>
          <a:p>
            <a:pPr eaLnBrk="1" fontAlgn="auto" hangingPunct="1">
              <a:spcAft>
                <a:spcPts val="0"/>
              </a:spcAft>
              <a:defRPr/>
            </a:pPr>
            <a:r>
              <a:rPr lang="en-US" sz="4000" dirty="0">
                <a:solidFill>
                  <a:schemeClr val="tx2">
                    <a:satMod val="130000"/>
                  </a:schemeClr>
                </a:solidFill>
                <a:ea typeface="+mj-ea"/>
                <a:cs typeface="+mj-cs"/>
              </a:rPr>
              <a:t>Session Keys</a:t>
            </a:r>
          </a:p>
        </p:txBody>
      </p:sp>
      <p:sp>
        <p:nvSpPr>
          <p:cNvPr id="54275" name="Rectangle 3"/>
          <p:cNvSpPr>
            <a:spLocks noGrp="1" noChangeArrowheads="1"/>
          </p:cNvSpPr>
          <p:nvPr>
            <p:ph idx="1"/>
          </p:nvPr>
        </p:nvSpPr>
        <p:spPr>
          <a:xfrm>
            <a:off x="1143000" y="1524000"/>
            <a:ext cx="8077200" cy="4648200"/>
          </a:xfrm>
        </p:spPr>
        <p:txBody>
          <a:bodyPr/>
          <a:lstStyle/>
          <a:p>
            <a:pPr eaLnBrk="1" hangingPunct="1">
              <a:lnSpc>
                <a:spcPct val="80000"/>
              </a:lnSpc>
            </a:pPr>
            <a:r>
              <a:rPr lang="en-US" sz="2600" smtClean="0"/>
              <a:t>Pseudo Random function – prf(key, data), e.g., CBC residue, HMAC</a:t>
            </a:r>
          </a:p>
          <a:p>
            <a:pPr eaLnBrk="1" hangingPunct="1">
              <a:lnSpc>
                <a:spcPct val="80000"/>
              </a:lnSpc>
            </a:pPr>
            <a:r>
              <a:rPr lang="en-US" sz="2600" smtClean="0"/>
              <a:t>SKEYID</a:t>
            </a:r>
          </a:p>
          <a:p>
            <a:pPr lvl="1" eaLnBrk="1" hangingPunct="1">
              <a:lnSpc>
                <a:spcPct val="80000"/>
              </a:lnSpc>
              <a:buClr>
                <a:schemeClr val="tx1"/>
              </a:buClr>
            </a:pPr>
            <a:r>
              <a:rPr lang="en-US" sz="2200" smtClean="0"/>
              <a:t>For signature public keys, prf(nonces, g</a:t>
            </a:r>
            <a:r>
              <a:rPr lang="en-US" sz="2200" baseline="30000" smtClean="0"/>
              <a:t>xy</a:t>
            </a:r>
            <a:r>
              <a:rPr lang="en-US" sz="2200" smtClean="0"/>
              <a:t>)</a:t>
            </a:r>
          </a:p>
          <a:p>
            <a:pPr lvl="1" eaLnBrk="1" hangingPunct="1">
              <a:lnSpc>
                <a:spcPct val="80000"/>
              </a:lnSpc>
              <a:buClr>
                <a:schemeClr val="tx1"/>
              </a:buClr>
            </a:pPr>
            <a:r>
              <a:rPr lang="en-US" sz="2200" smtClean="0"/>
              <a:t>For encryption public keys, prf(hash(nonces), cookies)</a:t>
            </a:r>
          </a:p>
          <a:p>
            <a:pPr lvl="1" eaLnBrk="1" hangingPunct="1">
              <a:lnSpc>
                <a:spcPct val="80000"/>
              </a:lnSpc>
              <a:buClr>
                <a:schemeClr val="tx1"/>
              </a:buClr>
            </a:pPr>
            <a:r>
              <a:rPr lang="en-US" sz="2200" smtClean="0"/>
              <a:t>For pre-shared secret keys, prf(pre-shared secret key, nonces)</a:t>
            </a:r>
          </a:p>
          <a:p>
            <a:pPr eaLnBrk="1" hangingPunct="1">
              <a:lnSpc>
                <a:spcPct val="80000"/>
              </a:lnSpc>
            </a:pPr>
            <a:r>
              <a:rPr lang="en-US" sz="2600" smtClean="0"/>
              <a:t>SKEYID_d: secret bits used to create other keys</a:t>
            </a:r>
          </a:p>
          <a:p>
            <a:pPr lvl="1" eaLnBrk="1" hangingPunct="1">
              <a:lnSpc>
                <a:spcPct val="80000"/>
              </a:lnSpc>
            </a:pPr>
            <a:r>
              <a:rPr lang="en-US" sz="2200" smtClean="0"/>
              <a:t>prf(SKEYID, g</a:t>
            </a:r>
            <a:r>
              <a:rPr lang="en-US" sz="2200" baseline="30000" smtClean="0"/>
              <a:t>xy</a:t>
            </a:r>
            <a:r>
              <a:rPr lang="en-US" sz="2200" smtClean="0"/>
              <a:t> | cookies | 0)</a:t>
            </a:r>
          </a:p>
          <a:p>
            <a:pPr eaLnBrk="1" hangingPunct="1">
              <a:lnSpc>
                <a:spcPct val="80000"/>
              </a:lnSpc>
            </a:pPr>
            <a:r>
              <a:rPr lang="en-US" sz="2600" smtClean="0"/>
              <a:t>SKEYID_a: the integrity protection key</a:t>
            </a:r>
          </a:p>
          <a:p>
            <a:pPr lvl="1" eaLnBrk="1" hangingPunct="1">
              <a:lnSpc>
                <a:spcPct val="80000"/>
              </a:lnSpc>
            </a:pPr>
            <a:r>
              <a:rPr lang="en-US" sz="2200" smtClean="0"/>
              <a:t>prf(SKEYID, SKEYID_d | g</a:t>
            </a:r>
            <a:r>
              <a:rPr lang="en-US" sz="2200" baseline="30000" smtClean="0"/>
              <a:t>xy</a:t>
            </a:r>
            <a:r>
              <a:rPr lang="en-US" sz="2200" smtClean="0"/>
              <a:t> | cookies | 1)</a:t>
            </a:r>
          </a:p>
          <a:p>
            <a:pPr eaLnBrk="1" hangingPunct="1">
              <a:lnSpc>
                <a:spcPct val="80000"/>
              </a:lnSpc>
            </a:pPr>
            <a:r>
              <a:rPr lang="en-US" sz="2600" smtClean="0"/>
              <a:t>SKEYID_e: the encryption key</a:t>
            </a:r>
          </a:p>
          <a:p>
            <a:pPr lvl="1" eaLnBrk="1" hangingPunct="1">
              <a:lnSpc>
                <a:spcPct val="80000"/>
              </a:lnSpc>
              <a:buClr>
                <a:schemeClr val="tx1"/>
              </a:buClr>
            </a:pPr>
            <a:r>
              <a:rPr lang="en-US" sz="2200" smtClean="0"/>
              <a:t>prf(SKEYID, SKEYID_d | g</a:t>
            </a:r>
            <a:r>
              <a:rPr lang="en-US" sz="2200" baseline="30000" smtClean="0"/>
              <a:t>xy</a:t>
            </a:r>
            <a:r>
              <a:rPr lang="en-US" sz="2200" smtClean="0"/>
              <a:t> | cookies | 2)</a:t>
            </a:r>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1143000" y="609600"/>
            <a:ext cx="7696200" cy="1143000"/>
          </a:xfrm>
        </p:spPr>
        <p:txBody>
          <a:bodyPr/>
          <a:lstStyle/>
          <a:p>
            <a:pPr eaLnBrk="1" fontAlgn="auto" hangingPunct="1">
              <a:spcAft>
                <a:spcPts val="0"/>
              </a:spcAft>
              <a:defRPr/>
            </a:pPr>
            <a:r>
              <a:rPr lang="en-US" sz="4400" dirty="0">
                <a:solidFill>
                  <a:schemeClr val="tx2">
                    <a:satMod val="130000"/>
                  </a:schemeClr>
                </a:solidFill>
                <a:ea typeface="+mj-ea"/>
                <a:cs typeface="+mj-cs"/>
              </a:rPr>
              <a:t>Proof of Identity</a:t>
            </a:r>
          </a:p>
        </p:txBody>
      </p:sp>
      <p:sp>
        <p:nvSpPr>
          <p:cNvPr id="56323" name="Rectangle 3"/>
          <p:cNvSpPr>
            <a:spLocks noGrp="1" noChangeArrowheads="1"/>
          </p:cNvSpPr>
          <p:nvPr>
            <p:ph idx="1"/>
          </p:nvPr>
        </p:nvSpPr>
        <p:spPr>
          <a:xfrm>
            <a:off x="1143000" y="1905000"/>
            <a:ext cx="7772400" cy="4419600"/>
          </a:xfrm>
        </p:spPr>
        <p:txBody>
          <a:bodyPr/>
          <a:lstStyle/>
          <a:p>
            <a:pPr eaLnBrk="1" hangingPunct="1"/>
            <a:r>
              <a:rPr lang="en-US" sz="2800" smtClean="0"/>
              <a:t>Proof of the key associated with the identity </a:t>
            </a:r>
          </a:p>
          <a:p>
            <a:pPr lvl="1" eaLnBrk="1" hangingPunct="1"/>
            <a:r>
              <a:rPr lang="en-US" sz="2400" smtClean="0"/>
              <a:t>pre-shared secret key</a:t>
            </a:r>
          </a:p>
          <a:p>
            <a:pPr lvl="1" eaLnBrk="1" hangingPunct="1"/>
            <a:r>
              <a:rPr lang="en-US" sz="2400" smtClean="0"/>
              <a:t>private encryption key</a:t>
            </a:r>
          </a:p>
          <a:p>
            <a:pPr lvl="1" eaLnBrk="1" hangingPunct="1"/>
            <a:r>
              <a:rPr lang="en-US" sz="2400" smtClean="0"/>
              <a:t>private signature key </a:t>
            </a:r>
          </a:p>
          <a:p>
            <a:pPr eaLnBrk="1" hangingPunct="1"/>
            <a:r>
              <a:rPr lang="en-US" sz="2800" smtClean="0"/>
              <a:t>Integrity-check on the previous messages, such as identity, Diffie-Hellman values, nonce, Alice’s crypto proposal, and the cookies.</a:t>
            </a:r>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1219200" y="457200"/>
            <a:ext cx="7499350" cy="1143000"/>
          </a:xfrm>
        </p:spPr>
        <p:txBody>
          <a:bodyPr vert="horz" wrap="square" lIns="91440" tIns="45720" rIns="91440" bIns="45720" numCol="1" anchorCtr="0" compatLnSpc="1">
            <a:prstTxWarp prst="textNoShape">
              <a:avLst/>
            </a:prstTxWarp>
          </a:bodyPr>
          <a:lstStyle/>
          <a:p>
            <a:pPr eaLnBrk="1" hangingPunct="1"/>
            <a:r>
              <a:rPr lang="en-US" smtClean="0">
                <a:effectLst>
                  <a:outerShdw blurRad="38100" dist="38100" dir="2700000" algn="tl">
                    <a:srgbClr val="C0C0C0"/>
                  </a:outerShdw>
                </a:effectLst>
              </a:rPr>
              <a:t>Proof of Identity (Cont’d)</a:t>
            </a:r>
          </a:p>
        </p:txBody>
      </p:sp>
      <p:sp>
        <p:nvSpPr>
          <p:cNvPr id="58371" name="Rectangle 3"/>
          <p:cNvSpPr>
            <a:spLocks noGrp="1" noChangeArrowheads="1"/>
          </p:cNvSpPr>
          <p:nvPr>
            <p:ph idx="1"/>
          </p:nvPr>
        </p:nvSpPr>
        <p:spPr>
          <a:xfrm>
            <a:off x="1295400" y="1600200"/>
            <a:ext cx="7499350" cy="4800600"/>
          </a:xfrm>
        </p:spPr>
        <p:txBody>
          <a:bodyPr/>
          <a:lstStyle/>
          <a:p>
            <a:pPr eaLnBrk="1" hangingPunct="1"/>
            <a:r>
              <a:rPr lang="en-US" smtClean="0"/>
              <a:t>Alice’s proof of identity</a:t>
            </a:r>
          </a:p>
          <a:p>
            <a:pPr lvl="1" eaLnBrk="1" hangingPunct="1"/>
            <a:r>
              <a:rPr lang="en-US" smtClean="0"/>
              <a:t>prf ( SKEYID,  g</a:t>
            </a:r>
            <a:r>
              <a:rPr lang="en-US" baseline="30000" smtClean="0"/>
              <a:t>x</a:t>
            </a:r>
            <a:r>
              <a:rPr lang="en-US" smtClean="0"/>
              <a:t> | g</a:t>
            </a:r>
            <a:r>
              <a:rPr lang="en-US" baseline="30000" smtClean="0"/>
              <a:t>y</a:t>
            </a:r>
            <a:r>
              <a:rPr lang="en-US" smtClean="0"/>
              <a:t> | cookies | Alice’s initial proposals | Alice’s identity )</a:t>
            </a:r>
          </a:p>
          <a:p>
            <a:pPr eaLnBrk="1" hangingPunct="1"/>
            <a:endParaRPr lang="en-US" smtClean="0"/>
          </a:p>
          <a:p>
            <a:pPr eaLnBrk="1" hangingPunct="1"/>
            <a:r>
              <a:rPr lang="en-US" smtClean="0"/>
              <a:t>Bob’s proof of identity</a:t>
            </a:r>
          </a:p>
          <a:p>
            <a:pPr lvl="1" eaLnBrk="1" hangingPunct="1"/>
            <a:r>
              <a:rPr lang="en-US" smtClean="0"/>
              <a:t>prf ( SKEYID, g</a:t>
            </a:r>
            <a:r>
              <a:rPr lang="en-US" baseline="30000" smtClean="0"/>
              <a:t>x</a:t>
            </a:r>
            <a:r>
              <a:rPr lang="en-US" smtClean="0"/>
              <a:t> | g</a:t>
            </a:r>
            <a:r>
              <a:rPr lang="en-US" baseline="30000" smtClean="0"/>
              <a:t>y </a:t>
            </a:r>
            <a:r>
              <a:rPr lang="en-US" smtClean="0"/>
              <a:t>| cookies | Alice’s initial proposal | Bob’s identity )</a:t>
            </a:r>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to be covered in next lecture</a:t>
            </a:r>
            <a:endParaRPr lang="en-US" dirty="0"/>
          </a:p>
        </p:txBody>
      </p:sp>
      <p:sp>
        <p:nvSpPr>
          <p:cNvPr id="3" name="Content Placeholder 2"/>
          <p:cNvSpPr>
            <a:spLocks noGrp="1"/>
          </p:cNvSpPr>
          <p:nvPr>
            <p:ph idx="1"/>
          </p:nvPr>
        </p:nvSpPr>
        <p:spPr/>
        <p:txBody>
          <a:bodyPr/>
          <a:lstStyle/>
          <a:p>
            <a:endParaRPr lang="en-US" dirty="0" smtClean="0"/>
          </a:p>
          <a:p>
            <a:r>
              <a:rPr lang="en-US" dirty="0" smtClean="0"/>
              <a:t>Internet Key Exchange  phases</a:t>
            </a:r>
            <a:endParaRPr lang="en-US" dirty="0"/>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to be covered</a:t>
            </a:r>
            <a:endParaRPr lang="en-US" dirty="0"/>
          </a:p>
        </p:txBody>
      </p:sp>
      <p:sp>
        <p:nvSpPr>
          <p:cNvPr id="3" name="Content Placeholder 2"/>
          <p:cNvSpPr>
            <a:spLocks noGrp="1"/>
          </p:cNvSpPr>
          <p:nvPr>
            <p:ph idx="1"/>
          </p:nvPr>
        </p:nvSpPr>
        <p:spPr/>
        <p:txBody>
          <a:bodyPr/>
          <a:lstStyle/>
          <a:p>
            <a:endParaRPr lang="en-US" dirty="0" smtClean="0"/>
          </a:p>
          <a:p>
            <a:r>
              <a:rPr lang="en-US" dirty="0" smtClean="0"/>
              <a:t>Simple Key-management for Internet protocols (SKIP)</a:t>
            </a:r>
            <a:endParaRPr lang="en-US" dirty="0"/>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Grp="1" noChangeArrowheads="1"/>
          </p:cNvSpPr>
          <p:nvPr>
            <p:ph idx="1"/>
          </p:nvPr>
        </p:nvSpPr>
        <p:spPr>
          <a:xfrm>
            <a:off x="1295400" y="1981200"/>
            <a:ext cx="7543800" cy="4114800"/>
          </a:xfrm>
        </p:spPr>
        <p:txBody>
          <a:bodyPr/>
          <a:lstStyle/>
          <a:p>
            <a:pPr eaLnBrk="1" hangingPunct="1">
              <a:lnSpc>
                <a:spcPct val="90000"/>
              </a:lnSpc>
            </a:pPr>
            <a:r>
              <a:rPr lang="en-US" sz="2800" smtClean="0"/>
              <a:t>SKIP uses long term Diffie-Hellman public keys</a:t>
            </a:r>
          </a:p>
          <a:p>
            <a:pPr lvl="1" eaLnBrk="1" hangingPunct="1">
              <a:lnSpc>
                <a:spcPct val="90000"/>
              </a:lnSpc>
            </a:pPr>
            <a:r>
              <a:rPr lang="en-US" sz="2400" smtClean="0"/>
              <a:t>Alice finds Bob’s public key (g</a:t>
            </a:r>
            <a:r>
              <a:rPr lang="en-US" sz="2400" baseline="30000" smtClean="0"/>
              <a:t>B</a:t>
            </a:r>
            <a:r>
              <a:rPr lang="en-US" sz="2400" smtClean="0"/>
              <a:t> mod p ) via a certificate from Bob or a directory. Bob finds Alice’s public key (g</a:t>
            </a:r>
            <a:r>
              <a:rPr lang="en-US" sz="2400" baseline="30000" smtClean="0"/>
              <a:t>A</a:t>
            </a:r>
            <a:r>
              <a:rPr lang="en-US" sz="2400" smtClean="0"/>
              <a:t> mod p ). Then they will have a common secret (g</a:t>
            </a:r>
            <a:r>
              <a:rPr lang="en-US" sz="2400" baseline="30000" smtClean="0"/>
              <a:t>AB</a:t>
            </a:r>
            <a:r>
              <a:rPr lang="en-US" sz="2400" smtClean="0"/>
              <a:t> mod p).</a:t>
            </a:r>
          </a:p>
          <a:p>
            <a:pPr eaLnBrk="1" hangingPunct="1">
              <a:lnSpc>
                <a:spcPct val="90000"/>
              </a:lnSpc>
            </a:pPr>
            <a:r>
              <a:rPr lang="en-US" sz="2800" smtClean="0"/>
              <a:t>Data encryption</a:t>
            </a:r>
          </a:p>
          <a:p>
            <a:pPr lvl="1" eaLnBrk="1" hangingPunct="1">
              <a:lnSpc>
                <a:spcPct val="90000"/>
              </a:lnSpc>
            </a:pPr>
            <a:r>
              <a:rPr lang="en-US" sz="2400" smtClean="0"/>
              <a:t>Long term common secret should not be used to encrypt data. Instead each message has a SKIP header where the long term secret is used to encrypt a short-term data encryption key, which is used to encrypt the message. </a:t>
            </a:r>
          </a:p>
        </p:txBody>
      </p:sp>
      <p:sp>
        <p:nvSpPr>
          <p:cNvPr id="31747" name="Rectangle 4"/>
          <p:cNvSpPr>
            <a:spLocks noChangeArrowheads="1"/>
          </p:cNvSpPr>
          <p:nvPr/>
        </p:nvSpPr>
        <p:spPr bwMode="auto">
          <a:xfrm>
            <a:off x="1219200" y="609600"/>
            <a:ext cx="7772400" cy="1143000"/>
          </a:xfrm>
          <a:prstGeom prst="rect">
            <a:avLst/>
          </a:prstGeom>
          <a:noFill/>
          <a:ln w="9525">
            <a:noFill/>
            <a:miter lim="800000"/>
            <a:headEnd/>
            <a:tailEnd/>
          </a:ln>
        </p:spPr>
        <p:txBody>
          <a:bodyPr anchor="b"/>
          <a:lstStyle/>
          <a:p>
            <a:r>
              <a:rPr lang="en-US" sz="3600">
                <a:solidFill>
                  <a:schemeClr val="tx2"/>
                </a:solidFill>
              </a:rPr>
              <a:t>SKIP: Simple Key Management for Internet Protocols</a:t>
            </a:r>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fontAlgn="auto" hangingPunct="1">
              <a:spcAft>
                <a:spcPts val="0"/>
              </a:spcAft>
              <a:defRPr/>
            </a:pPr>
            <a:r>
              <a:rPr lang="en-US">
                <a:solidFill>
                  <a:schemeClr val="tx2">
                    <a:satMod val="130000"/>
                  </a:schemeClr>
                </a:solidFill>
                <a:ea typeface="+mj-ea"/>
                <a:cs typeface="+mj-cs"/>
              </a:rPr>
              <a:t>IKE Phases</a:t>
            </a:r>
          </a:p>
        </p:txBody>
      </p:sp>
      <p:sp>
        <p:nvSpPr>
          <p:cNvPr id="33795" name="Rectangle 3"/>
          <p:cNvSpPr>
            <a:spLocks noGrp="1" noChangeArrowheads="1"/>
          </p:cNvSpPr>
          <p:nvPr>
            <p:ph idx="1"/>
          </p:nvPr>
        </p:nvSpPr>
        <p:spPr/>
        <p:txBody>
          <a:bodyPr/>
          <a:lstStyle/>
          <a:p>
            <a:pPr eaLnBrk="1" hangingPunct="1"/>
            <a:r>
              <a:rPr lang="en-US" sz="2800" smtClean="0"/>
              <a:t>Phase One</a:t>
            </a:r>
          </a:p>
          <a:p>
            <a:pPr lvl="1" eaLnBrk="1" hangingPunct="1"/>
            <a:r>
              <a:rPr lang="en-US" sz="2400" smtClean="0"/>
              <a:t>Mutual authentication</a:t>
            </a:r>
          </a:p>
          <a:p>
            <a:pPr lvl="1" eaLnBrk="1" hangingPunct="1"/>
            <a:r>
              <a:rPr lang="en-US" sz="2400" smtClean="0"/>
              <a:t>Session key establishment</a:t>
            </a:r>
          </a:p>
          <a:p>
            <a:pPr lvl="1" eaLnBrk="1" hangingPunct="1"/>
            <a:r>
              <a:rPr lang="en-US" sz="2400" smtClean="0"/>
              <a:t>ISAKMP SA/IKE SA</a:t>
            </a:r>
          </a:p>
          <a:p>
            <a:pPr eaLnBrk="1" hangingPunct="1"/>
            <a:r>
              <a:rPr lang="en-US" sz="2800" smtClean="0"/>
              <a:t>Phase Two</a:t>
            </a:r>
          </a:p>
          <a:p>
            <a:pPr lvl="1" eaLnBrk="1" hangingPunct="1"/>
            <a:r>
              <a:rPr lang="en-US" sz="2400" smtClean="0"/>
              <a:t>Negotiating IPsec SAs (AH, ESP)</a:t>
            </a:r>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fontAlgn="auto" hangingPunct="1">
              <a:spcAft>
                <a:spcPts val="0"/>
              </a:spcAft>
              <a:defRPr/>
            </a:pPr>
            <a:r>
              <a:rPr lang="en-US">
                <a:solidFill>
                  <a:schemeClr val="tx2">
                    <a:satMod val="130000"/>
                  </a:schemeClr>
                </a:solidFill>
                <a:ea typeface="+mj-ea"/>
                <a:cs typeface="+mj-cs"/>
              </a:rPr>
              <a:t>Why two phases?</a:t>
            </a:r>
          </a:p>
        </p:txBody>
      </p:sp>
      <p:sp>
        <p:nvSpPr>
          <p:cNvPr id="35843" name="Rectangle 3"/>
          <p:cNvSpPr>
            <a:spLocks noGrp="1" noChangeArrowheads="1"/>
          </p:cNvSpPr>
          <p:nvPr>
            <p:ph idx="1"/>
          </p:nvPr>
        </p:nvSpPr>
        <p:spPr/>
        <p:txBody>
          <a:bodyPr/>
          <a:lstStyle/>
          <a:p>
            <a:pPr eaLnBrk="1" hangingPunct="1"/>
            <a:r>
              <a:rPr lang="en-US" sz="2800" smtClean="0"/>
              <a:t>ISAKMP would be used by other protocols to set up SAs, not only to set up IPsec SAs.</a:t>
            </a:r>
          </a:p>
          <a:p>
            <a:pPr eaLnBrk="1" hangingPunct="1"/>
            <a:r>
              <a:rPr lang="en-US" sz="2800" smtClean="0"/>
              <a:t>Phase 1 exchange is relatively expensive. ISAKMP/IKE SA has a longer timeout period. It can be used to negotiate multiple phase 2 IPsec SAs, which reduces the usage of pre-shared secret or private key.</a:t>
            </a:r>
          </a:p>
          <a:p>
            <a:pPr eaLnBrk="1" hangingPunct="1"/>
            <a:endParaRPr lang="en-US" smtClean="0"/>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fontAlgn="auto" hangingPunct="1">
              <a:spcAft>
                <a:spcPts val="0"/>
              </a:spcAft>
              <a:defRPr/>
            </a:pPr>
            <a:r>
              <a:rPr lang="en-US">
                <a:solidFill>
                  <a:schemeClr val="tx2">
                    <a:satMod val="130000"/>
                  </a:schemeClr>
                </a:solidFill>
                <a:ea typeface="+mj-ea"/>
                <a:cs typeface="+mj-cs"/>
              </a:rPr>
              <a:t>Phase 1 IKE</a:t>
            </a:r>
          </a:p>
        </p:txBody>
      </p:sp>
      <p:sp>
        <p:nvSpPr>
          <p:cNvPr id="37891" name="Rectangle 3"/>
          <p:cNvSpPr>
            <a:spLocks noGrp="1" noChangeArrowheads="1"/>
          </p:cNvSpPr>
          <p:nvPr>
            <p:ph idx="1"/>
          </p:nvPr>
        </p:nvSpPr>
        <p:spPr/>
        <p:txBody>
          <a:bodyPr/>
          <a:lstStyle/>
          <a:p>
            <a:pPr eaLnBrk="1" hangingPunct="1">
              <a:lnSpc>
                <a:spcPct val="80000"/>
              </a:lnSpc>
            </a:pPr>
            <a:r>
              <a:rPr lang="en-US" sz="2800" smtClean="0"/>
              <a:t>Two modes</a:t>
            </a:r>
          </a:p>
          <a:p>
            <a:pPr eaLnBrk="1" hangingPunct="1">
              <a:lnSpc>
                <a:spcPct val="80000"/>
              </a:lnSpc>
            </a:pPr>
            <a:r>
              <a:rPr lang="en-US" sz="2800" smtClean="0"/>
              <a:t>Aggressive mode</a:t>
            </a:r>
          </a:p>
          <a:p>
            <a:pPr lvl="1" eaLnBrk="1" hangingPunct="1">
              <a:lnSpc>
                <a:spcPct val="80000"/>
              </a:lnSpc>
            </a:pPr>
            <a:r>
              <a:rPr lang="en-US" sz="2400" smtClean="0"/>
              <a:t>3 messages</a:t>
            </a:r>
          </a:p>
          <a:p>
            <a:pPr lvl="1" eaLnBrk="1" hangingPunct="1">
              <a:lnSpc>
                <a:spcPct val="80000"/>
              </a:lnSpc>
            </a:pPr>
            <a:r>
              <a:rPr lang="en-US" sz="2400" smtClean="0"/>
              <a:t>Mutual authentication</a:t>
            </a:r>
          </a:p>
          <a:p>
            <a:pPr lvl="1" eaLnBrk="1" hangingPunct="1">
              <a:lnSpc>
                <a:spcPct val="80000"/>
              </a:lnSpc>
            </a:pPr>
            <a:r>
              <a:rPr lang="en-US" sz="2400" smtClean="0"/>
              <a:t>Session key establishment</a:t>
            </a:r>
          </a:p>
          <a:p>
            <a:pPr eaLnBrk="1" hangingPunct="1">
              <a:lnSpc>
                <a:spcPct val="80000"/>
              </a:lnSpc>
            </a:pPr>
            <a:r>
              <a:rPr lang="en-US" sz="2800" smtClean="0"/>
              <a:t>Main Mode</a:t>
            </a:r>
          </a:p>
          <a:p>
            <a:pPr lvl="1" eaLnBrk="1" hangingPunct="1">
              <a:lnSpc>
                <a:spcPct val="80000"/>
              </a:lnSpc>
            </a:pPr>
            <a:r>
              <a:rPr lang="en-US" sz="2400" smtClean="0"/>
              <a:t>6 messages</a:t>
            </a:r>
          </a:p>
          <a:p>
            <a:pPr lvl="1" eaLnBrk="1" hangingPunct="1">
              <a:lnSpc>
                <a:spcPct val="80000"/>
              </a:lnSpc>
            </a:pPr>
            <a:r>
              <a:rPr lang="en-US" sz="2400" smtClean="0"/>
              <a:t>Mutual authentication</a:t>
            </a:r>
          </a:p>
          <a:p>
            <a:pPr lvl="1" eaLnBrk="1" hangingPunct="1">
              <a:lnSpc>
                <a:spcPct val="80000"/>
              </a:lnSpc>
            </a:pPr>
            <a:r>
              <a:rPr lang="en-US" sz="2400" smtClean="0"/>
              <a:t>Session key establishment</a:t>
            </a:r>
          </a:p>
          <a:p>
            <a:pPr lvl="1" eaLnBrk="1" hangingPunct="1">
              <a:lnSpc>
                <a:spcPct val="80000"/>
              </a:lnSpc>
            </a:pPr>
            <a:r>
              <a:rPr lang="en-US" sz="2400" smtClean="0"/>
              <a:t>Hiding endpoint identity</a:t>
            </a:r>
          </a:p>
          <a:p>
            <a:pPr lvl="1" eaLnBrk="1" hangingPunct="1">
              <a:lnSpc>
                <a:spcPct val="80000"/>
              </a:lnSpc>
            </a:pPr>
            <a:r>
              <a:rPr lang="en-US" sz="2400" smtClean="0"/>
              <a:t>Negotiating cryptographic algorithms</a:t>
            </a:r>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fontAlgn="auto" hangingPunct="1">
              <a:spcAft>
                <a:spcPts val="0"/>
              </a:spcAft>
              <a:defRPr/>
            </a:pPr>
            <a:r>
              <a:rPr lang="en-US">
                <a:solidFill>
                  <a:schemeClr val="tx2">
                    <a:satMod val="130000"/>
                  </a:schemeClr>
                </a:solidFill>
                <a:ea typeface="+mj-ea"/>
                <a:cs typeface="+mj-cs"/>
              </a:rPr>
              <a:t>Phase 1: Aggressive Mode</a:t>
            </a:r>
          </a:p>
        </p:txBody>
      </p:sp>
      <p:pic>
        <p:nvPicPr>
          <p:cNvPr id="39939" name="Picture 3" descr="3"/>
          <p:cNvPicPr>
            <a:picLocks noChangeAspect="1" noChangeArrowheads="1"/>
          </p:cNvPicPr>
          <p:nvPr/>
        </p:nvPicPr>
        <p:blipFill>
          <a:blip r:embed="rId3" cstate="print"/>
          <a:srcRect/>
          <a:stretch>
            <a:fillRect/>
          </a:stretch>
        </p:blipFill>
        <p:spPr bwMode="auto">
          <a:xfrm>
            <a:off x="1066800" y="2117725"/>
            <a:ext cx="8077200" cy="3556000"/>
          </a:xfrm>
          <a:prstGeom prst="rect">
            <a:avLst/>
          </a:prstGeom>
          <a:noFill/>
          <a:ln w="9525">
            <a:noFill/>
            <a:miter lim="800000"/>
            <a:headEnd/>
            <a:tailEnd/>
          </a:ln>
        </p:spPr>
      </p:pic>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fontAlgn="auto" hangingPunct="1">
              <a:spcAft>
                <a:spcPts val="0"/>
              </a:spcAft>
              <a:defRPr/>
            </a:pPr>
            <a:r>
              <a:rPr lang="en-US">
                <a:solidFill>
                  <a:schemeClr val="tx2">
                    <a:satMod val="130000"/>
                  </a:schemeClr>
                </a:solidFill>
                <a:ea typeface="+mj-ea"/>
                <a:cs typeface="+mj-cs"/>
              </a:rPr>
              <a:t>Phase 1: Main Mode </a:t>
            </a:r>
          </a:p>
        </p:txBody>
      </p:sp>
      <p:pic>
        <p:nvPicPr>
          <p:cNvPr id="41987" name="Picture 3" descr="4"/>
          <p:cNvPicPr>
            <a:picLocks noChangeAspect="1" noChangeArrowheads="1"/>
          </p:cNvPicPr>
          <p:nvPr/>
        </p:nvPicPr>
        <p:blipFill>
          <a:blip r:embed="rId3" cstate="print"/>
          <a:srcRect/>
          <a:stretch>
            <a:fillRect/>
          </a:stretch>
        </p:blipFill>
        <p:spPr bwMode="auto">
          <a:xfrm>
            <a:off x="1219200" y="1870075"/>
            <a:ext cx="7391400" cy="4683125"/>
          </a:xfrm>
          <a:prstGeom prst="rect">
            <a:avLst/>
          </a:prstGeom>
          <a:noFill/>
          <a:ln w="9525">
            <a:noFill/>
            <a:miter lim="800000"/>
            <a:headEnd/>
            <a:tailEnd/>
          </a:ln>
        </p:spPr>
      </p:pic>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1143000" y="457200"/>
            <a:ext cx="7499350" cy="1143000"/>
          </a:xfrm>
        </p:spPr>
        <p:txBody>
          <a:bodyPr/>
          <a:lstStyle/>
          <a:p>
            <a:pPr eaLnBrk="1" fontAlgn="auto" hangingPunct="1">
              <a:spcAft>
                <a:spcPts val="0"/>
              </a:spcAft>
              <a:defRPr/>
            </a:pPr>
            <a:r>
              <a:rPr lang="en-US" sz="3600" dirty="0">
                <a:solidFill>
                  <a:schemeClr val="tx2">
                    <a:satMod val="130000"/>
                  </a:schemeClr>
                </a:solidFill>
                <a:ea typeface="+mj-ea"/>
                <a:cs typeface="+mj-cs"/>
              </a:rPr>
              <a:t>Negotiating Cryptographic Parameters</a:t>
            </a:r>
          </a:p>
        </p:txBody>
      </p:sp>
      <p:sp>
        <p:nvSpPr>
          <p:cNvPr id="44035" name="Rectangle 3"/>
          <p:cNvSpPr>
            <a:spLocks noGrp="1" noChangeArrowheads="1"/>
          </p:cNvSpPr>
          <p:nvPr>
            <p:ph idx="1"/>
          </p:nvPr>
        </p:nvSpPr>
        <p:spPr>
          <a:xfrm>
            <a:off x="1187450" y="1676400"/>
            <a:ext cx="7499350" cy="4800600"/>
          </a:xfrm>
        </p:spPr>
        <p:txBody>
          <a:bodyPr/>
          <a:lstStyle/>
          <a:p>
            <a:pPr eaLnBrk="1" hangingPunct="1"/>
            <a:r>
              <a:rPr lang="en-US" sz="2800" smtClean="0"/>
              <a:t>Encryption algorithm (e.g., DES, 3DES, IDEA)</a:t>
            </a:r>
          </a:p>
          <a:p>
            <a:pPr eaLnBrk="1" hangingPunct="1"/>
            <a:r>
              <a:rPr lang="en-US" sz="2800" smtClean="0"/>
              <a:t>Hash algorithm (e.g., MD5, SHA)</a:t>
            </a:r>
          </a:p>
          <a:p>
            <a:pPr eaLnBrk="1" hangingPunct="1"/>
            <a:r>
              <a:rPr lang="en-US" sz="2800" smtClean="0"/>
              <a:t>Authentication method (e.g., pre-shared keys, RSA public key signature, DSS, RSA public key encryption)</a:t>
            </a:r>
          </a:p>
          <a:p>
            <a:pPr eaLnBrk="1" hangingPunct="1"/>
            <a:r>
              <a:rPr lang="en-US" sz="2800" smtClean="0"/>
              <a:t>Diffie-Hellman group (e.g., g and p)</a:t>
            </a:r>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2064</Words>
  <Application>Microsoft Office PowerPoint</Application>
  <PresentationFormat>On-screen Show (4:3)</PresentationFormat>
  <Paragraphs>150</Paragraphs>
  <Slides>17</Slides>
  <Notes>14</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   COMPUTER NETWORKS-II / BTCS-3501    </vt:lpstr>
      <vt:lpstr>Topics to be covered</vt:lpstr>
      <vt:lpstr>Slide 3</vt:lpstr>
      <vt:lpstr>IKE Phases</vt:lpstr>
      <vt:lpstr>Why two phases?</vt:lpstr>
      <vt:lpstr>Phase 1 IKE</vt:lpstr>
      <vt:lpstr>Phase 1: Aggressive Mode</vt:lpstr>
      <vt:lpstr>Phase 1: Main Mode </vt:lpstr>
      <vt:lpstr>Negotiating Cryptographic Parameters</vt:lpstr>
      <vt:lpstr>Crypto Proposals</vt:lpstr>
      <vt:lpstr>Key Types</vt:lpstr>
      <vt:lpstr>Cookie Issues</vt:lpstr>
      <vt:lpstr>Session Keys</vt:lpstr>
      <vt:lpstr>Session Keys</vt:lpstr>
      <vt:lpstr>Proof of Identity</vt:lpstr>
      <vt:lpstr>Proof of Identity (Cont’d)</vt:lpstr>
      <vt:lpstr>Topics to be covered in next lecture</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Internet Key Exchange (cont.)</dc:title>
  <dc:creator>Windows 8</dc:creator>
  <cp:lastModifiedBy>Admin</cp:lastModifiedBy>
  <cp:revision>5</cp:revision>
  <dcterms:created xsi:type="dcterms:W3CDTF">2006-08-16T00:00:00Z</dcterms:created>
  <dcterms:modified xsi:type="dcterms:W3CDTF">2023-06-20T06:24:22Z</dcterms:modified>
</cp:coreProperties>
</file>