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8"/>
  </p:notesMasterIdLst>
  <p:sldIdLst>
    <p:sldId id="260" r:id="rId2"/>
    <p:sldId id="261" r:id="rId3"/>
    <p:sldId id="257" r:id="rId4"/>
    <p:sldId id="258" r:id="rId5"/>
    <p:sldId id="259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598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CE8BC6-ACB1-4368-8C70-CDF8134A6C8B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485E37-EEB1-4B9B-828D-93495581941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</a:t>
            </a:r>
            <a:r>
              <a:rPr lang="en-US" baseline="0" dirty="0" smtClean="0"/>
              <a:t> THEORY OF AUTOMATION</a:t>
            </a:r>
          </a:p>
          <a:p>
            <a:endParaRPr lang="en-US" baseline="0" dirty="0" smtClean="0"/>
          </a:p>
          <a:p>
            <a:endParaRPr lang="en-US" baseline="0" dirty="0" smtClean="0"/>
          </a:p>
          <a:p>
            <a:endParaRPr lang="en-US" baseline="0" dirty="0" smtClean="0"/>
          </a:p>
          <a:p>
            <a:endParaRPr lang="en-US" baseline="0" dirty="0" smtClean="0"/>
          </a:p>
          <a:p>
            <a:endParaRPr lang="en-US" baseline="0" dirty="0" smtClean="0"/>
          </a:p>
          <a:p>
            <a:endParaRPr lang="en-US" baseline="0" dirty="0" smtClean="0"/>
          </a:p>
          <a:p>
            <a:endParaRPr lang="en-US" baseline="0" dirty="0" smtClean="0"/>
          </a:p>
          <a:p>
            <a:endParaRPr lang="en-US" baseline="0" dirty="0" smtClean="0"/>
          </a:p>
          <a:p>
            <a:endParaRPr lang="en-US" baseline="0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485E37-EEB1-4B9B-828D-93495581941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ANKUR GUPTA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9627E-808B-4305-ADB6-22442A787E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ANKUR GUPTA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9627E-808B-4305-ADB6-22442A787E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ANKUR GUPTA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9627E-808B-4305-ADB6-22442A787E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ANKUR GUPTA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9627E-808B-4305-ADB6-22442A787E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ANKUR GUPTA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9627E-808B-4305-ADB6-22442A787E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ANKUR GUPTA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9627E-808B-4305-ADB6-22442A787E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ANKUR GUPTA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9627E-808B-4305-ADB6-22442A787E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ANKUR GUPTA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9627E-808B-4305-ADB6-22442A787E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ANKUR GUPTA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9627E-808B-4305-ADB6-22442A787E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ANKUR GUPTA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9627E-808B-4305-ADB6-22442A787E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ANKUR GUPTA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9627E-808B-4305-ADB6-22442A787E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ANKUR GUPTA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19627E-808B-4305-ADB6-22442A787EE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838201"/>
            <a:ext cx="746760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4000" dirty="0" smtClean="0"/>
          </a:p>
          <a:p>
            <a:pPr algn="ctr"/>
            <a:endParaRPr lang="en-US" sz="4000" dirty="0"/>
          </a:p>
          <a:p>
            <a:pPr algn="ctr"/>
            <a:endParaRPr lang="en-US" sz="4000" dirty="0" smtClean="0"/>
          </a:p>
          <a:p>
            <a:pPr algn="ctr"/>
            <a:r>
              <a:rPr lang="en-US" sz="4000" dirty="0" smtClean="0"/>
              <a:t>Lecture 1</a:t>
            </a:r>
          </a:p>
          <a:p>
            <a:pPr algn="ctr"/>
            <a:r>
              <a:rPr lang="en-US" sz="4000" dirty="0" smtClean="0"/>
              <a:t>PRESENTATION </a:t>
            </a:r>
            <a:r>
              <a:rPr lang="en-US" sz="4000" dirty="0" smtClean="0"/>
              <a:t>ON THEORY OF </a:t>
            </a:r>
            <a:r>
              <a:rPr lang="en-US" sz="4000" dirty="0" smtClean="0"/>
              <a:t>AUTOMATA</a:t>
            </a:r>
            <a:endParaRPr lang="en-US" sz="4000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9627E-808B-4305-ADB6-22442A787EEF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ANKUR GUPTA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05000" y="381000"/>
            <a:ext cx="4953000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 smtClean="0"/>
              <a:t>The Theory of Automation</a:t>
            </a:r>
          </a:p>
          <a:p>
            <a:pPr algn="ctr"/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152400" y="1600200"/>
            <a:ext cx="8458200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Automation : </a:t>
            </a:r>
            <a:r>
              <a:rPr lang="en-US" dirty="0" smtClean="0"/>
              <a:t>Automation is defined as the system where </a:t>
            </a:r>
            <a:r>
              <a:rPr lang="en-US" dirty="0" err="1" smtClean="0"/>
              <a:t>energy,material</a:t>
            </a:r>
            <a:r>
              <a:rPr lang="en-US" dirty="0" smtClean="0"/>
              <a:t> and information is Transformed to perform a certain task without the help of human being. </a:t>
            </a:r>
            <a:r>
              <a:rPr lang="en-US" dirty="0" err="1" smtClean="0"/>
              <a:t>Eg</a:t>
            </a:r>
            <a:r>
              <a:rPr lang="en-US" dirty="0" smtClean="0"/>
              <a:t>. automatic </a:t>
            </a:r>
            <a:r>
              <a:rPr lang="en-US" dirty="0" err="1" smtClean="0"/>
              <a:t>pakage</a:t>
            </a:r>
            <a:r>
              <a:rPr lang="en-US" dirty="0" smtClean="0"/>
              <a:t> machines.</a:t>
            </a:r>
          </a:p>
          <a:p>
            <a:endParaRPr lang="en-US" dirty="0"/>
          </a:p>
          <a:p>
            <a:r>
              <a:rPr lang="en-US" dirty="0" smtClean="0"/>
              <a:t>Model of discrete automation: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u="sng" dirty="0" smtClean="0"/>
              <a:t>Input: </a:t>
            </a:r>
            <a:r>
              <a:rPr lang="en-US" u="sng" dirty="0"/>
              <a:t>T</a:t>
            </a:r>
            <a:r>
              <a:rPr lang="en-US" dirty="0" smtClean="0"/>
              <a:t>here are i1,i2,…in input values at discrete instant of times which can take finite number of values from input alphabet ∑</a:t>
            </a:r>
          </a:p>
          <a:p>
            <a:r>
              <a:rPr lang="en-US" u="sng" dirty="0" smtClean="0"/>
              <a:t>Output: </a:t>
            </a:r>
            <a:r>
              <a:rPr lang="en-US" u="sng" dirty="0"/>
              <a:t>T</a:t>
            </a:r>
            <a:r>
              <a:rPr lang="en-US" dirty="0" smtClean="0"/>
              <a:t>here are o1,o2…on outputs which have fixed values from output alphabet O.</a:t>
            </a:r>
          </a:p>
          <a:p>
            <a:r>
              <a:rPr lang="en-US" u="sng" dirty="0" smtClean="0"/>
              <a:t>States</a:t>
            </a:r>
            <a:r>
              <a:rPr lang="en-US" dirty="0" smtClean="0"/>
              <a:t>: At any instant of time system may be in any of the state </a:t>
            </a:r>
            <a:r>
              <a:rPr lang="en-US" dirty="0" err="1" smtClean="0"/>
              <a:t>i.e</a:t>
            </a:r>
            <a:r>
              <a:rPr lang="en-US" dirty="0" smtClean="0"/>
              <a:t> q1,q2…qn.</a:t>
            </a:r>
          </a:p>
          <a:p>
            <a:r>
              <a:rPr lang="en-US" u="sng" dirty="0" smtClean="0"/>
              <a:t>State Relation: </a:t>
            </a:r>
            <a:r>
              <a:rPr lang="en-US" dirty="0" smtClean="0"/>
              <a:t>The next state of automation can be examined by present state and present input.</a:t>
            </a:r>
          </a:p>
          <a:p>
            <a:r>
              <a:rPr lang="en-US" u="sng" dirty="0" smtClean="0"/>
              <a:t>Output relation:</a:t>
            </a:r>
            <a:r>
              <a:rPr lang="en-US" dirty="0" smtClean="0"/>
              <a:t> an output may be related to first state or both with an input and state.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962400" y="289560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Q1</a:t>
            </a:r>
          </a:p>
          <a:p>
            <a:pPr algn="ctr"/>
            <a:r>
              <a:rPr lang="en-US" dirty="0" err="1" smtClean="0"/>
              <a:t>qn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200400" y="3200400"/>
            <a:ext cx="685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4876800" y="3200400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3352800" y="3581400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4876800" y="3581400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200400" y="2819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i1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029200" y="2743200"/>
            <a:ext cx="412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o1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505200" y="3200400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 flipV="1">
            <a:off x="4876800" y="32004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u</a:t>
            </a:r>
            <a:r>
              <a:rPr lang="en-US" dirty="0" err="1" smtClean="0"/>
              <a:t>O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9627E-808B-4305-ADB6-22442A787EEF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ANKUR GUPTA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381000"/>
            <a:ext cx="8610600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u="sng" dirty="0" smtClean="0"/>
          </a:p>
          <a:p>
            <a:endParaRPr lang="en-US" sz="2000" u="sng" dirty="0"/>
          </a:p>
          <a:p>
            <a:r>
              <a:rPr lang="en-US" sz="2000" u="sng" dirty="0" smtClean="0"/>
              <a:t>Finite Automation: </a:t>
            </a:r>
            <a:r>
              <a:rPr lang="en-US" dirty="0" smtClean="0"/>
              <a:t>Finite automation can be represented by five </a:t>
            </a:r>
            <a:r>
              <a:rPr lang="en-US" dirty="0" err="1" smtClean="0"/>
              <a:t>tuples</a:t>
            </a:r>
            <a:r>
              <a:rPr lang="en-US" dirty="0" smtClean="0"/>
              <a:t>( Q,∑,</a:t>
            </a:r>
            <a:r>
              <a:rPr lang="el-GR" dirty="0" smtClean="0"/>
              <a:t>δ</a:t>
            </a:r>
            <a:r>
              <a:rPr lang="en-US" dirty="0" smtClean="0"/>
              <a:t>,q0,F) where,</a:t>
            </a:r>
          </a:p>
          <a:p>
            <a:endParaRPr lang="en-US" dirty="0" smtClean="0"/>
          </a:p>
          <a:p>
            <a:r>
              <a:rPr lang="en-US" dirty="0" smtClean="0"/>
              <a:t>Q is finite set of states</a:t>
            </a:r>
          </a:p>
          <a:p>
            <a:endParaRPr lang="en-US" dirty="0" smtClean="0"/>
          </a:p>
          <a:p>
            <a:r>
              <a:rPr lang="en-US" dirty="0" smtClean="0"/>
              <a:t>∑ is finite set of input and is called input alphabet.</a:t>
            </a:r>
          </a:p>
          <a:p>
            <a:endParaRPr lang="en-US" dirty="0" smtClean="0"/>
          </a:p>
          <a:p>
            <a:r>
              <a:rPr lang="el-GR" dirty="0" smtClean="0"/>
              <a:t>δ</a:t>
            </a:r>
            <a:r>
              <a:rPr lang="en-US" dirty="0" smtClean="0"/>
              <a:t> is </a:t>
            </a:r>
            <a:r>
              <a:rPr lang="en-US" dirty="0" err="1" smtClean="0"/>
              <a:t>trasition</a:t>
            </a:r>
            <a:r>
              <a:rPr lang="en-US" dirty="0" smtClean="0"/>
              <a:t> function which maps </a:t>
            </a:r>
            <a:r>
              <a:rPr lang="el-GR" dirty="0" smtClean="0"/>
              <a:t>δ</a:t>
            </a:r>
            <a:r>
              <a:rPr lang="en-US" dirty="0" smtClean="0"/>
              <a:t>=q*∑ and is usually called direct </a:t>
            </a:r>
            <a:r>
              <a:rPr lang="en-US" dirty="0" err="1" smtClean="0"/>
              <a:t>trasition</a:t>
            </a:r>
            <a:r>
              <a:rPr lang="en-US" dirty="0" smtClean="0"/>
              <a:t> function.</a:t>
            </a:r>
          </a:p>
          <a:p>
            <a:endParaRPr lang="en-US" dirty="0" smtClean="0"/>
          </a:p>
          <a:p>
            <a:r>
              <a:rPr lang="en-US" dirty="0" err="1" smtClean="0"/>
              <a:t>Qo</a:t>
            </a:r>
            <a:r>
              <a:rPr lang="en-US" dirty="0" smtClean="0"/>
              <a:t> belongs to q and is called initial state.</a:t>
            </a:r>
          </a:p>
          <a:p>
            <a:endParaRPr lang="en-US" dirty="0" smtClean="0"/>
          </a:p>
          <a:p>
            <a:r>
              <a:rPr lang="en-US" dirty="0" smtClean="0"/>
              <a:t>F set of final states </a:t>
            </a:r>
          </a:p>
          <a:p>
            <a:endParaRPr lang="en-US" dirty="0" smtClean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9627E-808B-4305-ADB6-22442A787EEF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ANKUR GUPTA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381000"/>
            <a:ext cx="86106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Block diagram of finite automation:</a:t>
            </a:r>
          </a:p>
          <a:p>
            <a:endParaRPr lang="en-US" u="sng" dirty="0"/>
          </a:p>
          <a:p>
            <a:r>
              <a:rPr lang="en-US" u="sng" dirty="0" smtClean="0"/>
              <a:t>     €</a:t>
            </a:r>
          </a:p>
          <a:p>
            <a:endParaRPr lang="en-US" u="sng" dirty="0" smtClean="0"/>
          </a:p>
          <a:p>
            <a:endParaRPr lang="en-US" u="sng" dirty="0" smtClean="0"/>
          </a:p>
          <a:p>
            <a:r>
              <a:rPr lang="en-US" dirty="0" smtClean="0"/>
              <a:t>                              reading head </a:t>
            </a:r>
            <a:endParaRPr lang="en-US" dirty="0"/>
          </a:p>
          <a:p>
            <a:r>
              <a:rPr lang="en-US" u="sng" dirty="0" smtClean="0"/>
              <a:t>Input tape: </a:t>
            </a:r>
            <a:r>
              <a:rPr lang="en-US" dirty="0" smtClean="0"/>
              <a:t>input tape is divided into </a:t>
            </a:r>
            <a:r>
              <a:rPr lang="en-US" dirty="0" err="1" smtClean="0"/>
              <a:t>sqare</a:t>
            </a:r>
            <a:r>
              <a:rPr lang="en-US" dirty="0" smtClean="0"/>
              <a:t> with each square </a:t>
            </a:r>
            <a:r>
              <a:rPr lang="en-US" dirty="0" err="1" smtClean="0"/>
              <a:t>contaioing</a:t>
            </a:r>
            <a:r>
              <a:rPr lang="en-US" dirty="0" smtClean="0"/>
              <a:t> a single input symbol. The end of tape contains € and $ on the left and right hand side respectively. These are called end markers. These are used for defining the fixed length of the input tape.</a:t>
            </a:r>
          </a:p>
          <a:p>
            <a:endParaRPr lang="en-US" dirty="0"/>
          </a:p>
          <a:p>
            <a:r>
              <a:rPr lang="en-US" u="sng" dirty="0" smtClean="0"/>
              <a:t>Reading Head</a:t>
            </a:r>
            <a:r>
              <a:rPr lang="en-US" dirty="0" smtClean="0"/>
              <a:t>: reading head contains one square at a time and can move to either side of the square.</a:t>
            </a:r>
          </a:p>
          <a:p>
            <a:endParaRPr lang="en-US" dirty="0"/>
          </a:p>
          <a:p>
            <a:r>
              <a:rPr lang="en-US" u="sng" dirty="0" smtClean="0"/>
              <a:t>Finite control </a:t>
            </a:r>
            <a:r>
              <a:rPr lang="en-US" dirty="0" smtClean="0"/>
              <a:t>: Input to the finite control is symbol under the reading head  and present state of the machine to give output.</a:t>
            </a:r>
          </a:p>
          <a:p>
            <a:endParaRPr lang="en-US" u="sng" dirty="0"/>
          </a:p>
          <a:p>
            <a:endParaRPr lang="en-US" u="sng" dirty="0" smtClean="0"/>
          </a:p>
          <a:p>
            <a:endParaRPr lang="en-US" u="sng" dirty="0"/>
          </a:p>
        </p:txBody>
      </p:sp>
      <p:sp>
        <p:nvSpPr>
          <p:cNvPr id="3" name="Rectangle 2"/>
          <p:cNvSpPr/>
          <p:nvPr/>
        </p:nvSpPr>
        <p:spPr>
          <a:xfrm>
            <a:off x="838200" y="1066800"/>
            <a:ext cx="5715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1143000" y="12192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1600200" y="12192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2134394" y="1218406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2667000" y="12192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3201194" y="1218406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3734594" y="1218406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4344194" y="1218406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>
            <a:off x="4953794" y="1218406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5410200" y="12192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5400000">
            <a:off x="5867400" y="12192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457200" y="1219200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endCxn id="3" idx="3"/>
          </p:cNvCxnSpPr>
          <p:nvPr/>
        </p:nvCxnSpPr>
        <p:spPr>
          <a:xfrm rot="10800000">
            <a:off x="6553200" y="12192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6705600" y="762000"/>
            <a:ext cx="303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$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3276600" y="1752600"/>
            <a:ext cx="7620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Arrow Connector 38"/>
          <p:cNvCxnSpPr/>
          <p:nvPr/>
        </p:nvCxnSpPr>
        <p:spPr>
          <a:xfrm rot="16200000" flipV="1">
            <a:off x="3124200" y="1524000"/>
            <a:ext cx="3810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9627E-808B-4305-ADB6-22442A787EEF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ANKUR GUPTA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914400"/>
            <a:ext cx="8382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Transition system:</a:t>
            </a:r>
          </a:p>
          <a:p>
            <a:endParaRPr lang="en-US" u="sng" dirty="0" smtClean="0"/>
          </a:p>
          <a:p>
            <a:r>
              <a:rPr lang="en-US" dirty="0" smtClean="0"/>
              <a:t>A transition system is finite </a:t>
            </a:r>
            <a:r>
              <a:rPr lang="en-US" dirty="0" err="1" smtClean="0"/>
              <a:t>labelled</a:t>
            </a:r>
            <a:r>
              <a:rPr lang="en-US" dirty="0" smtClean="0"/>
              <a:t> graph in which nodes or the vertex represent states and edge represent input or output.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                     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Oval 2"/>
          <p:cNvSpPr/>
          <p:nvPr/>
        </p:nvSpPr>
        <p:spPr>
          <a:xfrm>
            <a:off x="2209800" y="2667000"/>
            <a:ext cx="6096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q1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4648200" y="2743200"/>
            <a:ext cx="762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q1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4876800" y="2895600"/>
            <a:ext cx="3048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q1</a:t>
            </a:r>
            <a:endParaRPr lang="en-US" dirty="0"/>
          </a:p>
        </p:txBody>
      </p:sp>
      <p:cxnSp>
        <p:nvCxnSpPr>
          <p:cNvPr id="7" name="Shape 6"/>
          <p:cNvCxnSpPr>
            <a:stCxn id="3" idx="0"/>
          </p:cNvCxnSpPr>
          <p:nvPr/>
        </p:nvCxnSpPr>
        <p:spPr>
          <a:xfrm rot="16200000" flipH="1">
            <a:off x="3467100" y="1714500"/>
            <a:ext cx="228600" cy="2133600"/>
          </a:xfrm>
          <a:prstGeom prst="curvedConnector4">
            <a:avLst>
              <a:gd name="adj1" fmla="val -100000"/>
              <a:gd name="adj2" fmla="val 57143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urved Connector 8"/>
          <p:cNvCxnSpPr/>
          <p:nvPr/>
        </p:nvCxnSpPr>
        <p:spPr>
          <a:xfrm rot="10800000">
            <a:off x="2819400" y="2971800"/>
            <a:ext cx="1981200" cy="15240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endCxn id="3" idx="2"/>
          </p:cNvCxnSpPr>
          <p:nvPr/>
        </p:nvCxnSpPr>
        <p:spPr>
          <a:xfrm>
            <a:off x="1752600" y="289560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9627E-808B-4305-ADB6-22442A787EEF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ANKUR GUPTA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RIMT-IET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ANKUR GUPTA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9627E-808B-4305-ADB6-22442A787EEF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752600" y="2743200"/>
            <a:ext cx="594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200" dirty="0" smtClean="0"/>
              <a:t>THANK YOU</a:t>
            </a:r>
            <a:endParaRPr lang="en-IN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</TotalTime>
  <Words>392</Words>
  <Application>Microsoft Office PowerPoint</Application>
  <PresentationFormat>On-screen Show (4:3)</PresentationFormat>
  <Paragraphs>93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rimt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ibm</dc:creator>
  <cp:lastModifiedBy>deepti</cp:lastModifiedBy>
  <cp:revision>17</cp:revision>
  <dcterms:created xsi:type="dcterms:W3CDTF">2012-06-05T06:36:40Z</dcterms:created>
  <dcterms:modified xsi:type="dcterms:W3CDTF">2015-07-20T06:45:22Z</dcterms:modified>
</cp:coreProperties>
</file>