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1"/>
  </p:sldMasterIdLst>
  <p:notesMasterIdLst>
    <p:notesMasterId r:id="rId27"/>
  </p:notesMasterIdLst>
  <p:handoutMasterIdLst>
    <p:handoutMasterId r:id="rId28"/>
  </p:handoutMasterIdLst>
  <p:sldIdLst>
    <p:sldId id="325" r:id="rId2"/>
    <p:sldId id="321" r:id="rId3"/>
    <p:sldId id="268" r:id="rId4"/>
    <p:sldId id="313" r:id="rId5"/>
    <p:sldId id="315" r:id="rId6"/>
    <p:sldId id="269" r:id="rId7"/>
    <p:sldId id="298" r:id="rId8"/>
    <p:sldId id="316" r:id="rId9"/>
    <p:sldId id="270" r:id="rId10"/>
    <p:sldId id="271" r:id="rId11"/>
    <p:sldId id="317" r:id="rId12"/>
    <p:sldId id="275" r:id="rId13"/>
    <p:sldId id="301" r:id="rId14"/>
    <p:sldId id="276" r:id="rId15"/>
    <p:sldId id="277" r:id="rId16"/>
    <p:sldId id="279" r:id="rId17"/>
    <p:sldId id="280" r:id="rId18"/>
    <p:sldId id="281" r:id="rId19"/>
    <p:sldId id="282" r:id="rId20"/>
    <p:sldId id="314" r:id="rId21"/>
    <p:sldId id="283" r:id="rId22"/>
    <p:sldId id="284" r:id="rId23"/>
    <p:sldId id="322" r:id="rId24"/>
    <p:sldId id="324" r:id="rId25"/>
    <p:sldId id="323" r:id="rId26"/>
  </p:sldIdLst>
  <p:sldSz cx="13716000" cy="9144000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430" indent="-19525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860" indent="-39050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878" indent="-58734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1308" indent="-78259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886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063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240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417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66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39"/>
        <p:guide pos="195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60"/>
    </p:cViewPr>
  </p:sorterViewPr>
  <p:notesViewPr>
    <p:cSldViewPr snapToGrid="0">
      <p:cViewPr varScale="1">
        <p:scale>
          <a:sx n="67" d="100"/>
          <a:sy n="67" d="100"/>
        </p:scale>
        <p:origin x="-1589" y="-72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4" tIns="44067" rIns="88134" bIns="44067" numCol="1" anchor="t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335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4" tIns="44067" rIns="88134" bIns="44067" numCol="1" anchor="t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4" tIns="44067" rIns="88134" bIns="44067" numCol="1" anchor="b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335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34" tIns="44067" rIns="88134" bIns="44067" numCol="1" anchor="b" anchorCtr="0" compatLnSpc="1">
            <a:prstTxWarp prst="textNoShape">
              <a:avLst/>
            </a:prstTxWarp>
          </a:bodyPr>
          <a:lstStyle>
            <a:lvl1pPr algn="r" defTabSz="881063">
              <a:defRPr sz="1200" smtClean="0">
                <a:latin typeface="Helvetica" charset="0"/>
              </a:defRPr>
            </a:lvl1pPr>
          </a:lstStyle>
          <a:p>
            <a:pPr>
              <a:defRPr/>
            </a:pPr>
            <a:fld id="{A69CD974-16CC-4638-8670-55B83F940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Helvetica" charset="0"/>
              </a:defRPr>
            </a:lvl1pPr>
          </a:lstStyle>
          <a:p>
            <a:pPr>
              <a:defRPr/>
            </a:pPr>
            <a:fld id="{3D6EA974-7D0B-409D-BA0A-A344F45A3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43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8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87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30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388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F37B81-8D90-4402-BE36-994CD12BFF52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5DFB34-491C-495A-A025-7A99464E829E}" type="slidenum">
              <a:rPr lang="en-US"/>
              <a:pPr/>
              <a:t>14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C72A6-B8B8-454A-9061-002C111A5104}" type="slidenum">
              <a:rPr lang="en-US"/>
              <a:pPr/>
              <a:t>15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A9CAA0-73B2-4381-82E6-286CC44A4B7D}" type="slidenum">
              <a:rPr lang="en-US"/>
              <a:pPr/>
              <a:t>16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4A6C10-2F4E-41AE-B6F0-3E6CB5D4521F}" type="slidenum">
              <a:rPr lang="en-US"/>
              <a:pPr/>
              <a:t>17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264ECD-09A2-4B29-8696-78D82C1106EC}" type="slidenum">
              <a:rPr lang="en-US"/>
              <a:pPr/>
              <a:t>18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976D0-1F7C-4F8C-9BF9-D8C6596E44B3}" type="slidenum">
              <a:rPr lang="en-US"/>
              <a:pPr/>
              <a:t>19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304850-320F-4AC4-B4DC-97D63D70EE6A}" type="slidenum">
              <a:rPr lang="en-US"/>
              <a:pPr/>
              <a:t>20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92FF3F-D1B4-4A79-9854-CE445396D926}" type="slidenum">
              <a:rPr lang="en-US"/>
              <a:pPr/>
              <a:t>21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92710-862B-4FF5-A3FA-470D9299B369}" type="slidenum">
              <a:rPr lang="en-US"/>
              <a:pPr/>
              <a:t>22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F37B81-8D90-4402-BE36-994CD12BFF52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EECE59-BA4F-473D-8EE5-72513899FCCD}" type="slidenum">
              <a:rPr lang="en-US"/>
              <a:pPr/>
              <a:t>4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E9F2DD-ED10-4511-8A3D-A52813D6B1A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0" y="696913"/>
            <a:ext cx="5219700" cy="3481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6EA974-7D0B-409D-BA0A-A344F45A337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3B51B8-536C-4FF8-B14E-04B0E7A19F30}" type="slidenum">
              <a:rPr lang="en-US"/>
              <a:pPr/>
              <a:t>6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B9E43-89B4-44EB-96B0-2AEA8C3F9E28}" type="slidenum">
              <a:rPr lang="en-US"/>
              <a:pPr/>
              <a:t>7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37EC87-BCAD-4C44-A87E-6AB93303FDA2}" type="slidenum">
              <a:rPr lang="en-US"/>
              <a:pPr/>
              <a:t>9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318022-8C37-4B97-8527-A9823B3F7DE9}" type="slidenum">
              <a:rPr lang="en-US"/>
              <a:pPr/>
              <a:t>10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1FCAE3-75F4-4B4E-AEE3-203AB1AD7B6E}" type="slidenum">
              <a:rPr lang="en-US"/>
              <a:pPr/>
              <a:t>12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2223FE-F58D-44D1-9705-5A31D8E67DFA}" type="slidenum">
              <a:rPr lang="en-US"/>
              <a:pPr/>
              <a:t>13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Interrupts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Polling can happen in 3 instruction cycles</a:t>
            </a:r>
          </a:p>
          <a:p>
            <a:pPr lvl="1"/>
            <a:r>
              <a:rPr lang="en-US" dirty="0" smtClean="0"/>
              <a:t>Read status, logical-and to extract status bit, branch if not zero</a:t>
            </a:r>
          </a:p>
          <a:p>
            <a:pPr lvl="1"/>
            <a:r>
              <a:rPr lang="en-US" dirty="0" smtClean="0"/>
              <a:t>How to be more efficient if non-zero infrequently?</a:t>
            </a:r>
          </a:p>
          <a:p>
            <a:r>
              <a:rPr lang="en-US" dirty="0" smtClean="0"/>
              <a:t>CPU </a:t>
            </a:r>
            <a:r>
              <a:rPr lang="en-US" b="1" dirty="0" smtClean="0"/>
              <a:t>Interrupt-request line</a:t>
            </a:r>
            <a:r>
              <a:rPr lang="en-US" dirty="0" smtClean="0"/>
              <a:t> triggered by I/O device</a:t>
            </a:r>
          </a:p>
          <a:p>
            <a:pPr lvl="1"/>
            <a:r>
              <a:rPr lang="en-US" dirty="0" smtClean="0"/>
              <a:t>Checked by processor after each instruction</a:t>
            </a:r>
          </a:p>
          <a:p>
            <a:r>
              <a:rPr lang="en-US" b="1" dirty="0" smtClean="0"/>
              <a:t>Interrupt handler</a:t>
            </a:r>
            <a:r>
              <a:rPr lang="en-US" dirty="0" smtClean="0"/>
              <a:t> receives interrupts</a:t>
            </a:r>
          </a:p>
          <a:p>
            <a:pPr lvl="1"/>
            <a:r>
              <a:rPr lang="en-US" b="1" dirty="0" err="1" smtClean="0"/>
              <a:t>Maskable</a:t>
            </a:r>
            <a:r>
              <a:rPr lang="en-US" dirty="0" smtClean="0"/>
              <a:t> to ignore or delay some interrupts</a:t>
            </a:r>
          </a:p>
          <a:p>
            <a:r>
              <a:rPr lang="en-US" dirty="0" smtClean="0"/>
              <a:t>Interrupt vector to dispatch interrupt to correct handler</a:t>
            </a:r>
          </a:p>
          <a:p>
            <a:pPr lvl="1"/>
            <a:r>
              <a:rPr lang="en-US" dirty="0" smtClean="0"/>
              <a:t>Context switch at start and end</a:t>
            </a:r>
          </a:p>
          <a:p>
            <a:pPr lvl="1"/>
            <a:r>
              <a:rPr lang="en-US" dirty="0" smtClean="0"/>
              <a:t>Based on priority</a:t>
            </a:r>
          </a:p>
          <a:p>
            <a:pPr lvl="1"/>
            <a:r>
              <a:rPr lang="en-US" dirty="0" smtClean="0"/>
              <a:t>Some </a:t>
            </a:r>
            <a:r>
              <a:rPr lang="en-US" b="1" dirty="0" err="1" smtClean="0"/>
              <a:t>nonmaskable</a:t>
            </a:r>
            <a:endParaRPr lang="en-US" b="1" dirty="0" smtClean="0"/>
          </a:p>
          <a:p>
            <a:pPr lvl="1"/>
            <a:r>
              <a:rPr lang="en-US" dirty="0" smtClean="0"/>
              <a:t>Interrupt chaining if </a:t>
            </a:r>
            <a:r>
              <a:rPr lang="en-US" dirty="0" smtClean="0">
                <a:solidFill>
                  <a:srgbClr val="000000"/>
                </a:solidFill>
              </a:rPr>
              <a:t>more than one device at same interrupt number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Interrupts (Cont.)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Interrupt mechanism also used for exceptions</a:t>
            </a:r>
          </a:p>
          <a:p>
            <a:pPr lvl="1"/>
            <a:r>
              <a:rPr lang="en-US" smtClean="0"/>
              <a:t>Terminate process, crash system due to hardware error</a:t>
            </a:r>
          </a:p>
          <a:p>
            <a:pPr lvl="1"/>
            <a:endParaRPr lang="en-US" smtClean="0"/>
          </a:p>
          <a:p>
            <a:r>
              <a:rPr lang="en-US" smtClean="0"/>
              <a:t>Page fault executes when memory access error</a:t>
            </a:r>
          </a:p>
          <a:p>
            <a:endParaRPr lang="en-US" smtClean="0"/>
          </a:p>
          <a:p>
            <a:r>
              <a:rPr lang="en-US" smtClean="0"/>
              <a:t>System call executes via trap to trigger kernel to execute request</a:t>
            </a:r>
          </a:p>
          <a:p>
            <a:endParaRPr lang="en-US" smtClean="0"/>
          </a:p>
          <a:p>
            <a:r>
              <a:rPr lang="en-US" smtClean="0"/>
              <a:t>Multi-CPU systems can process interrupts concurrently</a:t>
            </a:r>
          </a:p>
          <a:p>
            <a:pPr lvl="1"/>
            <a:r>
              <a:rPr lang="en-US" smtClean="0"/>
              <a:t>If operating system designed to handle it</a:t>
            </a:r>
          </a:p>
          <a:p>
            <a:pPr lvl="1"/>
            <a:endParaRPr lang="en-US" smtClean="0"/>
          </a:p>
          <a:p>
            <a:r>
              <a:rPr lang="en-US" smtClean="0"/>
              <a:t>Used for time-sensitive processing, frequent, must be fast</a:t>
            </a:r>
          </a:p>
          <a:p>
            <a:pPr>
              <a:buFont typeface="Monotype Sorts" charset="2"/>
              <a:buNone/>
            </a:pPr>
            <a:endParaRPr lang="en-US" smtClean="0"/>
          </a:p>
          <a:p>
            <a:pPr lvl="1"/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1" y="369889"/>
            <a:ext cx="116268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Application I/O Interface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29816" y="1623528"/>
            <a:ext cx="12344400" cy="6436049"/>
          </a:xfrm>
        </p:spPr>
        <p:txBody>
          <a:bodyPr>
            <a:normAutofit fontScale="85000" lnSpcReduction="10000"/>
          </a:bodyPr>
          <a:lstStyle/>
          <a:p>
            <a:pPr lvl="8"/>
            <a:r>
              <a:rPr lang="en-US" dirty="0" smtClean="0"/>
              <a:t>I/O system calls encapsulate device behaviors in generic classes</a:t>
            </a:r>
          </a:p>
          <a:p>
            <a:r>
              <a:rPr lang="en-US" dirty="0" smtClean="0"/>
              <a:t>Device-driver layer hides differences among I/O controllers from kernel</a:t>
            </a:r>
          </a:p>
          <a:p>
            <a:r>
              <a:rPr lang="en-US" dirty="0" smtClean="0"/>
              <a:t>New devices talking already-implemented protocols need no extra work</a:t>
            </a:r>
          </a:p>
          <a:p>
            <a:r>
              <a:rPr lang="en-US" dirty="0" smtClean="0"/>
              <a:t>Each OS has its own I/O subsystem structures and device driver frameworks</a:t>
            </a:r>
          </a:p>
          <a:p>
            <a:r>
              <a:rPr lang="en-US" dirty="0" smtClean="0"/>
              <a:t>Devices vary in many dimensions</a:t>
            </a:r>
          </a:p>
          <a:p>
            <a:pPr lvl="1"/>
            <a:r>
              <a:rPr lang="en-US" b="1" dirty="0" smtClean="0"/>
              <a:t>Character-stream </a:t>
            </a:r>
            <a:r>
              <a:rPr lang="en-US" dirty="0" smtClean="0"/>
              <a:t>or</a:t>
            </a:r>
            <a:r>
              <a:rPr lang="en-US" b="1" dirty="0" smtClean="0"/>
              <a:t> block</a:t>
            </a:r>
          </a:p>
          <a:p>
            <a:pPr lvl="1"/>
            <a:r>
              <a:rPr lang="en-US" b="1" dirty="0" smtClean="0"/>
              <a:t>Sequential </a:t>
            </a:r>
            <a:r>
              <a:rPr lang="en-US" dirty="0" smtClean="0"/>
              <a:t>or </a:t>
            </a:r>
            <a:r>
              <a:rPr lang="en-US" b="1" dirty="0" smtClean="0"/>
              <a:t>random-access</a:t>
            </a:r>
          </a:p>
          <a:p>
            <a:pPr lvl="1"/>
            <a:r>
              <a:rPr lang="en-US" b="1" dirty="0" smtClean="0"/>
              <a:t>Synchronous </a:t>
            </a:r>
            <a:r>
              <a:rPr lang="en-US" dirty="0" smtClean="0"/>
              <a:t>or</a:t>
            </a:r>
            <a:r>
              <a:rPr lang="en-US" b="1" dirty="0" smtClean="0"/>
              <a:t> asynchronous </a:t>
            </a:r>
            <a:r>
              <a:rPr lang="en-US" dirty="0" smtClean="0"/>
              <a:t>(or both)</a:t>
            </a:r>
          </a:p>
          <a:p>
            <a:pPr lvl="1"/>
            <a:r>
              <a:rPr lang="en-US" b="1" dirty="0" smtClean="0"/>
              <a:t>Sharable </a:t>
            </a:r>
            <a:r>
              <a:rPr lang="en-US" dirty="0" smtClean="0"/>
              <a:t>or</a:t>
            </a:r>
            <a:r>
              <a:rPr lang="en-US" b="1" dirty="0" smtClean="0"/>
              <a:t> dedicated</a:t>
            </a:r>
          </a:p>
          <a:p>
            <a:pPr lvl="1"/>
            <a:r>
              <a:rPr lang="en-US" b="1" dirty="0" smtClean="0"/>
              <a:t>Speed of operation</a:t>
            </a:r>
          </a:p>
          <a:p>
            <a:pPr lvl="1"/>
            <a:r>
              <a:rPr lang="en-US" b="1" dirty="0" smtClean="0"/>
              <a:t>read-write, read only, </a:t>
            </a:r>
            <a:r>
              <a:rPr lang="en-US" dirty="0" smtClean="0"/>
              <a:t>or</a:t>
            </a:r>
            <a:r>
              <a:rPr lang="en-US" b="1" dirty="0" smtClean="0"/>
              <a:t> write only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67138" y="304303"/>
            <a:ext cx="124587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A Kernel I/O Structure</a:t>
            </a:r>
            <a:endParaRPr lang="en-US" sz="3400" dirty="0" smtClean="0"/>
          </a:p>
        </p:txBody>
      </p:sp>
      <p:pic>
        <p:nvPicPr>
          <p:cNvPr id="1945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18401" y="1887927"/>
            <a:ext cx="9448800" cy="632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1" y="369889"/>
            <a:ext cx="117602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Block and Character Devices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Block devices include disk drives</a:t>
            </a:r>
          </a:p>
          <a:p>
            <a:pPr lvl="1"/>
            <a:r>
              <a:rPr lang="en-US" dirty="0" smtClean="0"/>
              <a:t>Commands include read, write, seek </a:t>
            </a:r>
          </a:p>
          <a:p>
            <a:pPr lvl="1"/>
            <a:r>
              <a:rPr lang="en-US" b="1" dirty="0" smtClean="0"/>
              <a:t>Raw I/O</a:t>
            </a:r>
            <a:r>
              <a:rPr lang="en-US" dirty="0" smtClean="0"/>
              <a:t>,</a:t>
            </a:r>
            <a:r>
              <a:rPr lang="en-US" b="1" dirty="0" smtClean="0"/>
              <a:t> direct I/O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or file-system access</a:t>
            </a:r>
          </a:p>
          <a:p>
            <a:pPr lvl="1"/>
            <a:r>
              <a:rPr lang="en-US" dirty="0" smtClean="0"/>
              <a:t>Memory-mapped file access possible</a:t>
            </a:r>
          </a:p>
          <a:p>
            <a:pPr lvl="2"/>
            <a:r>
              <a:rPr lang="en-US" dirty="0" smtClean="0"/>
              <a:t>File mapped to virtual memory and clusters brought via demand paging</a:t>
            </a:r>
          </a:p>
          <a:p>
            <a:pPr lvl="1"/>
            <a:r>
              <a:rPr lang="en-US" dirty="0" smtClean="0"/>
              <a:t>DMA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Character devices include keyboards, mice, serial ports</a:t>
            </a:r>
          </a:p>
          <a:p>
            <a:pPr lvl="1"/>
            <a:r>
              <a:rPr lang="en-US" dirty="0" smtClean="0"/>
              <a:t>Commands include </a:t>
            </a:r>
            <a:r>
              <a:rPr lang="en-US" dirty="0" smtClean="0">
                <a:latin typeface="Courier New" charset="0"/>
              </a:rPr>
              <a:t>get(), put()</a:t>
            </a:r>
            <a:endParaRPr lang="en-US" dirty="0" smtClean="0"/>
          </a:p>
          <a:p>
            <a:pPr lvl="1"/>
            <a:r>
              <a:rPr lang="en-US" dirty="0" smtClean="0"/>
              <a:t>Libraries layered on top allow line editing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Network Devices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Varying enough from block and character to have own interface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Unix and Windows NT/9</a:t>
            </a:r>
            <a:r>
              <a:rPr lang="en-US" i="1" dirty="0" smtClean="0"/>
              <a:t>x</a:t>
            </a:r>
            <a:r>
              <a:rPr lang="en-US" dirty="0" smtClean="0"/>
              <a:t>/2000 include </a:t>
            </a:r>
            <a:r>
              <a:rPr lang="en-US" b="1" dirty="0" smtClean="0"/>
              <a:t>socket </a:t>
            </a:r>
            <a:r>
              <a:rPr lang="en-US" dirty="0" smtClean="0"/>
              <a:t>interface</a:t>
            </a:r>
          </a:p>
          <a:p>
            <a:pPr lvl="1"/>
            <a:r>
              <a:rPr lang="en-US" dirty="0" smtClean="0"/>
              <a:t>Separates network protocol from network operation</a:t>
            </a:r>
          </a:p>
          <a:p>
            <a:pPr lvl="1"/>
            <a:r>
              <a:rPr lang="en-US" dirty="0" smtClean="0"/>
              <a:t>Includes </a:t>
            </a:r>
            <a:r>
              <a:rPr lang="en-US" dirty="0" smtClean="0">
                <a:latin typeface="Courier New" charset="0"/>
              </a:rPr>
              <a:t>select()</a:t>
            </a:r>
            <a:r>
              <a:rPr lang="en-US" dirty="0" smtClean="0"/>
              <a:t> functionality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Approaches vary widely (pipes, FIFOs, streams, queues, mailboxes)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28738" y="369889"/>
            <a:ext cx="1170146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Blocking and Nonblocking I/O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Blocking </a:t>
            </a:r>
            <a:r>
              <a:rPr lang="en-US" dirty="0" smtClean="0"/>
              <a:t>- process suspended until I/O completed</a:t>
            </a:r>
          </a:p>
          <a:p>
            <a:pPr lvl="1"/>
            <a:r>
              <a:rPr lang="en-US" dirty="0" smtClean="0"/>
              <a:t>Easy to use and understand</a:t>
            </a:r>
          </a:p>
          <a:p>
            <a:pPr lvl="1"/>
            <a:r>
              <a:rPr lang="en-US" dirty="0" smtClean="0"/>
              <a:t>Insufficient for some needs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err="1" smtClean="0"/>
              <a:t>Nonblocking</a:t>
            </a:r>
            <a:r>
              <a:rPr lang="en-US" dirty="0" smtClean="0"/>
              <a:t> - I/O call returns as much as available</a:t>
            </a:r>
          </a:p>
          <a:p>
            <a:pPr lvl="1"/>
            <a:r>
              <a:rPr lang="en-US" dirty="0" smtClean="0"/>
              <a:t>User interface, data copy (buffered I/O)</a:t>
            </a:r>
          </a:p>
          <a:p>
            <a:pPr lvl="1"/>
            <a:r>
              <a:rPr lang="en-US" dirty="0" smtClean="0"/>
              <a:t>Implemented via multi-threading</a:t>
            </a:r>
          </a:p>
          <a:p>
            <a:pPr lvl="1"/>
            <a:r>
              <a:rPr lang="en-US" dirty="0" smtClean="0"/>
              <a:t>Returns quickly with count of bytes read or written</a:t>
            </a:r>
          </a:p>
          <a:p>
            <a:pPr lvl="1"/>
            <a:r>
              <a:rPr lang="en-US" dirty="0" smtClean="0">
                <a:latin typeface="Courier New" charset="0"/>
                <a:cs typeface="Courier New" charset="0"/>
              </a:rPr>
              <a:t>select() </a:t>
            </a:r>
            <a:r>
              <a:rPr lang="en-US" dirty="0" smtClean="0"/>
              <a:t>to find if data ready then </a:t>
            </a:r>
            <a:r>
              <a:rPr lang="en-US" dirty="0" smtClean="0">
                <a:latin typeface="Courier New" charset="0"/>
                <a:cs typeface="Courier New" charset="0"/>
              </a:rPr>
              <a:t>read()</a:t>
            </a:r>
            <a:r>
              <a:rPr lang="en-US" dirty="0" smtClean="0"/>
              <a:t> or </a:t>
            </a:r>
            <a:r>
              <a:rPr lang="en-US" dirty="0" smtClean="0">
                <a:latin typeface="Courier New" charset="0"/>
                <a:cs typeface="Courier New" charset="0"/>
              </a:rPr>
              <a:t>write()</a:t>
            </a:r>
            <a:r>
              <a:rPr lang="en-US" dirty="0" smtClean="0"/>
              <a:t> to transfer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Asynchronous</a:t>
            </a:r>
            <a:r>
              <a:rPr lang="en-US" dirty="0" smtClean="0"/>
              <a:t> - process runs while I/O executes</a:t>
            </a:r>
          </a:p>
          <a:p>
            <a:pPr lvl="1"/>
            <a:r>
              <a:rPr lang="en-US" dirty="0" smtClean="0"/>
              <a:t>Difficult to use</a:t>
            </a:r>
          </a:p>
          <a:p>
            <a:pPr lvl="1"/>
            <a:r>
              <a:rPr lang="en-US" dirty="0" smtClean="0"/>
              <a:t>I/O subsystem signals process when I/O completed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369889"/>
            <a:ext cx="1174432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Kernel I/O Subsystem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Scheduling</a:t>
            </a:r>
          </a:p>
          <a:p>
            <a:pPr lvl="1"/>
            <a:r>
              <a:rPr lang="en-US" smtClean="0"/>
              <a:t>Some I/O request ordering via per-device queue</a:t>
            </a:r>
          </a:p>
          <a:p>
            <a:pPr lvl="1"/>
            <a:r>
              <a:rPr lang="en-US" smtClean="0"/>
              <a:t>Some OSs try fairness</a:t>
            </a:r>
          </a:p>
          <a:p>
            <a:pPr lvl="1"/>
            <a:r>
              <a:rPr lang="en-US" smtClean="0"/>
              <a:t>Some implement Quality Of Service (i.e. IPQOS)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Buffering - store data in memory while transferring between devices</a:t>
            </a:r>
          </a:p>
          <a:p>
            <a:pPr lvl="1"/>
            <a:r>
              <a:rPr lang="en-US" smtClean="0"/>
              <a:t>To cope with device speed mismatch</a:t>
            </a:r>
          </a:p>
          <a:p>
            <a:pPr lvl="1"/>
            <a:r>
              <a:rPr lang="en-US" smtClean="0"/>
              <a:t>To cope with device transfer size mismatch</a:t>
            </a:r>
          </a:p>
          <a:p>
            <a:pPr lvl="1"/>
            <a:r>
              <a:rPr lang="en-US" smtClean="0"/>
              <a:t>To maintain “copy semantics”</a:t>
            </a:r>
          </a:p>
          <a:p>
            <a:pPr lvl="1"/>
            <a:r>
              <a:rPr lang="en-US" smtClean="0"/>
              <a:t>Double buffering – two copies of the data</a:t>
            </a:r>
          </a:p>
          <a:p>
            <a:pPr lvl="2"/>
            <a:r>
              <a:rPr lang="en-US" smtClean="0"/>
              <a:t>Kernel and user</a:t>
            </a:r>
          </a:p>
          <a:p>
            <a:pPr lvl="2"/>
            <a:r>
              <a:rPr lang="en-US" smtClean="0"/>
              <a:t>Varying sizes</a:t>
            </a:r>
          </a:p>
          <a:p>
            <a:pPr lvl="2"/>
            <a:r>
              <a:rPr lang="en-US" smtClean="0"/>
              <a:t>Full  / being processed and not-full / being used</a:t>
            </a:r>
          </a:p>
          <a:p>
            <a:pPr lvl="2"/>
            <a:r>
              <a:rPr lang="en-US" smtClean="0"/>
              <a:t>Copy-on-write can be used for efficiency in some cases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66815" y="369889"/>
            <a:ext cx="1186338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Kernel I/O Subsystem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Caching</a:t>
            </a:r>
            <a:r>
              <a:rPr lang="en-US" dirty="0" smtClean="0"/>
              <a:t> - faster device holding copy of data</a:t>
            </a:r>
          </a:p>
          <a:p>
            <a:pPr lvl="1"/>
            <a:r>
              <a:rPr lang="en-US" dirty="0" smtClean="0"/>
              <a:t>Always just a copy</a:t>
            </a:r>
          </a:p>
          <a:p>
            <a:pPr lvl="1"/>
            <a:r>
              <a:rPr lang="en-US" dirty="0" smtClean="0"/>
              <a:t>Key to performance</a:t>
            </a:r>
          </a:p>
          <a:p>
            <a:pPr lvl="1"/>
            <a:r>
              <a:rPr lang="en-US" dirty="0" smtClean="0"/>
              <a:t>Sometimes combined with buffering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Spooling</a:t>
            </a:r>
            <a:r>
              <a:rPr lang="en-US" dirty="0" smtClean="0"/>
              <a:t> - hold output for a device</a:t>
            </a:r>
          </a:p>
          <a:p>
            <a:pPr lvl="1"/>
            <a:r>
              <a:rPr lang="en-US" dirty="0" smtClean="0"/>
              <a:t>If device can serve only one request at a time </a:t>
            </a:r>
          </a:p>
          <a:p>
            <a:pPr lvl="1"/>
            <a:r>
              <a:rPr lang="en-US" dirty="0" smtClean="0"/>
              <a:t>i.e., Printing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Device reservation</a:t>
            </a:r>
            <a:r>
              <a:rPr lang="en-US" dirty="0" smtClean="0"/>
              <a:t> - provides exclusive access to a device</a:t>
            </a:r>
          </a:p>
          <a:p>
            <a:pPr lvl="1"/>
            <a:r>
              <a:rPr lang="en-US" dirty="0" smtClean="0"/>
              <a:t>System calls for allocation and de-allocation</a:t>
            </a:r>
          </a:p>
          <a:p>
            <a:pPr lvl="1"/>
            <a:r>
              <a:rPr lang="en-US" dirty="0" smtClean="0"/>
              <a:t>Watch out for deadlock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22963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Error Handling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097709" y="2185825"/>
            <a:ext cx="11382375" cy="604043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OS can recover from disk read, device unavailable, transient write failures</a:t>
            </a:r>
          </a:p>
          <a:p>
            <a:pPr lvl="1"/>
            <a:r>
              <a:rPr lang="en-US" dirty="0" smtClean="0"/>
              <a:t>Retry a read or write, for example</a:t>
            </a:r>
          </a:p>
          <a:p>
            <a:pPr lvl="1"/>
            <a:r>
              <a:rPr lang="en-US" dirty="0" smtClean="0"/>
              <a:t>Some systems more advanced – Solaris FMA, AIX </a:t>
            </a:r>
          </a:p>
          <a:p>
            <a:pPr lvl="2"/>
            <a:r>
              <a:rPr lang="en-US" dirty="0" smtClean="0"/>
              <a:t>Track error frequencies, stop using device with increasing frequency of retry-able errors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Most return an error number or code when I/O request fails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System error logs hold problem reports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7100" dirty="0" smtClean="0"/>
              <a:t>Topic 21</a:t>
            </a:r>
            <a:r>
              <a:rPr lang="en-US" sz="7100" baseline="30000" dirty="0" smtClean="0"/>
              <a:t>st</a:t>
            </a:r>
            <a:r>
              <a:rPr lang="en-US" sz="7100" dirty="0" smtClean="0"/>
              <a:t> : I/O </a:t>
            </a:r>
            <a:r>
              <a:rPr lang="en-US" sz="7100" dirty="0" smtClean="0"/>
              <a:t>Systems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 tIns="45713" bIns="45713">
            <a:normAutofit/>
          </a:bodyPr>
          <a:lstStyle/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/>
            <a:endParaRPr lang="en-US" sz="2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I/O Protection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097709" y="2777025"/>
            <a:ext cx="11439525" cy="6040439"/>
          </a:xfrm>
        </p:spPr>
        <p:txBody>
          <a:bodyPr/>
          <a:lstStyle/>
          <a:p>
            <a:r>
              <a:rPr lang="en-US" dirty="0" smtClean="0"/>
              <a:t>User process may accidentally or purposefully attempt to disrupt normal operation via illegal I/O instructions</a:t>
            </a:r>
          </a:p>
          <a:p>
            <a:pPr lvl="1"/>
            <a:r>
              <a:rPr lang="en-US" dirty="0" smtClean="0"/>
              <a:t>All I/O instructions defined to be privileged</a:t>
            </a:r>
          </a:p>
          <a:p>
            <a:pPr lvl="1"/>
            <a:r>
              <a:rPr lang="en-US" dirty="0" smtClean="0"/>
              <a:t>I/O must be performed via system calls</a:t>
            </a:r>
          </a:p>
          <a:p>
            <a:pPr lvl="2"/>
            <a:r>
              <a:rPr lang="en-US" dirty="0" smtClean="0"/>
              <a:t>Memory-mapped and I/O port memory locations must be protected too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69889"/>
            <a:ext cx="116586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Kernel Data Structures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0"/>
            <a:ext cx="11528426" cy="6040439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Kernel keeps state info for I/O components, including open file tables, network connections, character device state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Many, many complex data structures to track buffers, memory allocation, “dirty” blocks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Some use object-oriented methods and message passing to implement I/O</a:t>
            </a:r>
          </a:p>
          <a:p>
            <a:pPr lvl="1"/>
            <a:r>
              <a:rPr lang="en-US" smtClean="0"/>
              <a:t>Windows uses message passing</a:t>
            </a:r>
          </a:p>
          <a:p>
            <a:pPr lvl="2"/>
            <a:r>
              <a:rPr lang="en-US" smtClean="0"/>
              <a:t>Message with I/O information passed from user mode into kernel</a:t>
            </a:r>
          </a:p>
          <a:p>
            <a:pPr lvl="2"/>
            <a:r>
              <a:rPr lang="en-US" smtClean="0"/>
              <a:t>Message modified as it flows through to device driver and back to process</a:t>
            </a:r>
          </a:p>
          <a:p>
            <a:pPr lvl="2"/>
            <a:r>
              <a:rPr lang="en-US" smtClean="0"/>
              <a:t>Pros / cons?</a:t>
            </a:r>
          </a:p>
          <a:p>
            <a:pPr lvl="1"/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65396" y="1694835"/>
            <a:ext cx="1159827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I/O Requests to Hardware Operations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Consider reading a file from disk for a process:</a:t>
            </a:r>
            <a:br>
              <a:rPr lang="en-US" smtClean="0"/>
            </a:br>
            <a:r>
              <a:rPr lang="en-US" smtClean="0"/>
              <a:t> </a:t>
            </a:r>
          </a:p>
          <a:p>
            <a:pPr lvl="1"/>
            <a:r>
              <a:rPr lang="en-US" smtClean="0"/>
              <a:t>Determine device holding file </a:t>
            </a:r>
          </a:p>
          <a:p>
            <a:pPr lvl="1"/>
            <a:r>
              <a:rPr lang="en-US" smtClean="0"/>
              <a:t>Translate name to device representation</a:t>
            </a:r>
          </a:p>
          <a:p>
            <a:pPr lvl="1"/>
            <a:r>
              <a:rPr lang="en-US" smtClean="0"/>
              <a:t>Physically read data from disk into buffer</a:t>
            </a:r>
          </a:p>
          <a:p>
            <a:pPr lvl="1"/>
            <a:r>
              <a:rPr lang="en-US" smtClean="0"/>
              <a:t>Make data available to requesting process</a:t>
            </a:r>
          </a:p>
          <a:p>
            <a:pPr lvl="1"/>
            <a:r>
              <a:rPr lang="en-US" smtClean="0"/>
              <a:t>Return control to process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1791" y="1172322"/>
            <a:ext cx="11674475" cy="76835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Summary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I/O Hardware</a:t>
            </a:r>
          </a:p>
          <a:p>
            <a:r>
              <a:rPr lang="en-US" dirty="0" smtClean="0"/>
              <a:t>Application I/O Interface</a:t>
            </a:r>
          </a:p>
          <a:p>
            <a:r>
              <a:rPr lang="en-US" dirty="0" smtClean="0"/>
              <a:t>Kernel I/O Subsystem</a:t>
            </a:r>
          </a:p>
          <a:p>
            <a:r>
              <a:rPr lang="en-US" dirty="0" smtClean="0"/>
              <a:t>Transforming I/O Requests to Hardware Operations</a:t>
            </a:r>
          </a:p>
          <a:p>
            <a:r>
              <a:rPr lang="en-US" dirty="0" smtClean="0"/>
              <a:t>STREAMS</a:t>
            </a:r>
          </a:p>
          <a:p>
            <a:r>
              <a:rPr lang="en-US" dirty="0" smtClean="0"/>
              <a:t>Performance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8477" y="248319"/>
            <a:ext cx="12344400" cy="1524000"/>
          </a:xfrm>
        </p:spPr>
        <p:txBody>
          <a:bodyPr/>
          <a:lstStyle/>
          <a:p>
            <a:pPr algn="ctr" eaLnBrk="1" hangingPunct="1"/>
            <a:r>
              <a:rPr lang="en-US" b="0" dirty="0" smtClean="0"/>
              <a:t>Topics To </a:t>
            </a:r>
            <a:r>
              <a:rPr lang="en-US" b="0" smtClean="0"/>
              <a:t>Be Next covered</a:t>
            </a:r>
            <a:endParaRPr lang="en-US" b="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227142" y="2255674"/>
            <a:ext cx="11026775" cy="597693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Goals of Protection </a:t>
            </a:r>
          </a:p>
          <a:p>
            <a:r>
              <a:rPr lang="en-US" dirty="0" smtClean="0"/>
              <a:t>Principles of Protection</a:t>
            </a:r>
          </a:p>
          <a:p>
            <a:r>
              <a:rPr lang="en-US" dirty="0" smtClean="0"/>
              <a:t>Domain of Protection </a:t>
            </a:r>
          </a:p>
          <a:p>
            <a:r>
              <a:rPr lang="en-US" dirty="0" smtClean="0"/>
              <a:t>Access Matrix </a:t>
            </a:r>
          </a:p>
          <a:p>
            <a:r>
              <a:rPr lang="en-US" dirty="0" smtClean="0"/>
              <a:t>Implementation of Access Matrix </a:t>
            </a:r>
          </a:p>
          <a:p>
            <a:r>
              <a:rPr lang="en-US" dirty="0" smtClean="0"/>
              <a:t>Access Control</a:t>
            </a:r>
          </a:p>
          <a:p>
            <a:r>
              <a:rPr lang="en-US" dirty="0" smtClean="0"/>
              <a:t>Revocation of Access Rights </a:t>
            </a:r>
          </a:p>
          <a:p>
            <a:r>
              <a:rPr lang="en-US" dirty="0" smtClean="0"/>
              <a:t>Capability-Based Systems </a:t>
            </a:r>
          </a:p>
          <a:p>
            <a:r>
              <a:rPr lang="en-US" dirty="0" smtClean="0"/>
              <a:t>Language-Based Protection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1791" y="1172322"/>
            <a:ext cx="11674475" cy="76835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I/O Hardware</a:t>
            </a:r>
          </a:p>
          <a:p>
            <a:r>
              <a:rPr lang="en-US" dirty="0" smtClean="0"/>
              <a:t>Application I/O Interface</a:t>
            </a:r>
          </a:p>
          <a:p>
            <a:r>
              <a:rPr lang="en-US" dirty="0" smtClean="0"/>
              <a:t>Kernel I/O Subsystem</a:t>
            </a:r>
          </a:p>
          <a:p>
            <a:r>
              <a:rPr lang="en-US" dirty="0" smtClean="0"/>
              <a:t>Transforming I/O Requests to Hardware Operations</a:t>
            </a:r>
          </a:p>
          <a:p>
            <a:r>
              <a:rPr lang="en-US" dirty="0" smtClean="0"/>
              <a:t>STREAMS</a:t>
            </a:r>
          </a:p>
          <a:p>
            <a:r>
              <a:rPr lang="en-US" dirty="0" smtClean="0"/>
              <a:t>Performance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04462" y="528237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79046" y="2484406"/>
            <a:ext cx="11514138" cy="6040439"/>
          </a:xfrm>
        </p:spPr>
        <p:txBody>
          <a:bodyPr/>
          <a:lstStyle/>
          <a:p>
            <a:r>
              <a:rPr lang="en-US" dirty="0" smtClean="0"/>
              <a:t>Explore the structure of an operating system’s I/O subsystem</a:t>
            </a:r>
          </a:p>
          <a:p>
            <a:endParaRPr lang="en-US" dirty="0" smtClean="0"/>
          </a:p>
          <a:p>
            <a:r>
              <a:rPr lang="en-US" dirty="0" smtClean="0"/>
              <a:t>Discuss the principles of I/O hardware and its complexity</a:t>
            </a:r>
          </a:p>
          <a:p>
            <a:endParaRPr lang="en-US" dirty="0" smtClean="0"/>
          </a:p>
          <a:p>
            <a:r>
              <a:rPr lang="en-US" dirty="0" smtClean="0"/>
              <a:t>Provide details of the performance aspects of I/O hardware and software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I/O management is a major component of operating system design and operation</a:t>
            </a:r>
          </a:p>
          <a:p>
            <a:pPr lvl="1"/>
            <a:r>
              <a:rPr lang="en-US" dirty="0" smtClean="0"/>
              <a:t>Important aspect of computer operation</a:t>
            </a:r>
          </a:p>
          <a:p>
            <a:pPr lvl="1"/>
            <a:r>
              <a:rPr lang="en-US" dirty="0" smtClean="0"/>
              <a:t>I/O devices vary greatly</a:t>
            </a:r>
          </a:p>
          <a:p>
            <a:pPr lvl="1"/>
            <a:r>
              <a:rPr lang="en-US" dirty="0" smtClean="0"/>
              <a:t>Various methods to control them</a:t>
            </a:r>
          </a:p>
          <a:p>
            <a:pPr lvl="1"/>
            <a:r>
              <a:rPr lang="en-US" dirty="0" smtClean="0"/>
              <a:t>Performance management </a:t>
            </a:r>
          </a:p>
          <a:p>
            <a:pPr lvl="1"/>
            <a:r>
              <a:rPr lang="en-US" dirty="0" smtClean="0"/>
              <a:t>New types of devices frequent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Ports, busses, device controllers connect to various devices</a:t>
            </a:r>
          </a:p>
          <a:p>
            <a:endParaRPr lang="en-US" dirty="0" smtClean="0"/>
          </a:p>
          <a:p>
            <a:r>
              <a:rPr lang="en-US" b="1" dirty="0" smtClean="0"/>
              <a:t>Device drivers </a:t>
            </a:r>
            <a:r>
              <a:rPr lang="en-US" dirty="0" smtClean="0"/>
              <a:t>encapsulate device details</a:t>
            </a:r>
          </a:p>
          <a:p>
            <a:pPr lvl="1"/>
            <a:r>
              <a:rPr lang="en-US" dirty="0" smtClean="0"/>
              <a:t>Present uniform device-access interface to I/O subsystem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Font typeface="Monotype Sorts" charset="2"/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52513" y="369889"/>
            <a:ext cx="1197768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I/O Hardware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Incredible variety of I/O devices</a:t>
            </a:r>
          </a:p>
          <a:p>
            <a:pPr lvl="1"/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Transmission</a:t>
            </a:r>
          </a:p>
          <a:p>
            <a:pPr lvl="1"/>
            <a:r>
              <a:rPr lang="en-US" dirty="0" smtClean="0"/>
              <a:t>Human-interface</a:t>
            </a:r>
          </a:p>
          <a:p>
            <a:r>
              <a:rPr lang="en-US" dirty="0" smtClean="0"/>
              <a:t>Common concepts – signals from I/O devices interface with computer</a:t>
            </a:r>
          </a:p>
          <a:p>
            <a:pPr lvl="1"/>
            <a:r>
              <a:rPr lang="en-US" b="1" dirty="0" smtClean="0"/>
              <a:t>Port </a:t>
            </a:r>
            <a:r>
              <a:rPr lang="en-US" dirty="0" smtClean="0"/>
              <a:t>– connection point for device</a:t>
            </a:r>
          </a:p>
          <a:p>
            <a:pPr lvl="1"/>
            <a:r>
              <a:rPr lang="en-US" b="1" dirty="0" smtClean="0"/>
              <a:t>Bus</a:t>
            </a:r>
            <a:r>
              <a:rPr lang="en-US" dirty="0" smtClean="0"/>
              <a:t> - </a:t>
            </a:r>
            <a:r>
              <a:rPr lang="en-US" b="1" dirty="0" smtClean="0"/>
              <a:t>daisy chain</a:t>
            </a:r>
            <a:r>
              <a:rPr lang="en-US" dirty="0" smtClean="0"/>
              <a:t> or shared direct access</a:t>
            </a:r>
          </a:p>
          <a:p>
            <a:pPr lvl="1"/>
            <a:r>
              <a:rPr lang="en-US" b="1" dirty="0" smtClean="0"/>
              <a:t>Controller</a:t>
            </a:r>
            <a:r>
              <a:rPr lang="en-US" dirty="0" smtClean="0"/>
              <a:t> (</a:t>
            </a:r>
            <a:r>
              <a:rPr lang="en-US" b="1" dirty="0" smtClean="0"/>
              <a:t>host adapter</a:t>
            </a:r>
            <a:r>
              <a:rPr lang="en-US" dirty="0" smtClean="0"/>
              <a:t>) – electronics that operate port, bus, device</a:t>
            </a:r>
          </a:p>
          <a:p>
            <a:pPr lvl="2"/>
            <a:r>
              <a:rPr lang="en-US" dirty="0" smtClean="0"/>
              <a:t>Sometimes integrated</a:t>
            </a:r>
          </a:p>
          <a:p>
            <a:pPr lvl="2"/>
            <a:r>
              <a:rPr lang="en-US" dirty="0" smtClean="0"/>
              <a:t>Sometimes separate circuit board (host adapter)</a:t>
            </a:r>
          </a:p>
          <a:p>
            <a:pPr lvl="2"/>
            <a:r>
              <a:rPr lang="en-US" dirty="0" smtClean="0"/>
              <a:t>Contains processor, microcode, private memory, bus controller, etc</a:t>
            </a:r>
          </a:p>
          <a:p>
            <a:pPr lvl="3"/>
            <a:r>
              <a:rPr lang="en-US" dirty="0" smtClean="0"/>
              <a:t>Some talk to per-device controller with bus controller, microcode, memory, etc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38238" y="369889"/>
            <a:ext cx="1189196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A Typical PC Bus Structure</a:t>
            </a:r>
            <a:endParaRPr lang="en-US" sz="3400" dirty="0" smtClean="0"/>
          </a:p>
        </p:txBody>
      </p:sp>
      <p:pic>
        <p:nvPicPr>
          <p:cNvPr id="8195" name="Picture 10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7825" y="1395413"/>
            <a:ext cx="10039350" cy="685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I/O Hardware (Cont.)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I/O instructions control devices</a:t>
            </a:r>
          </a:p>
          <a:p>
            <a:r>
              <a:rPr lang="en-US" dirty="0" smtClean="0"/>
              <a:t>Devices usually have registers where device driver places commands, addresses, and data to write, or read data from registers after command execution</a:t>
            </a:r>
          </a:p>
          <a:p>
            <a:pPr lvl="1"/>
            <a:r>
              <a:rPr lang="en-US" dirty="0" smtClean="0"/>
              <a:t>Data-in register, data-out register, status register, control register</a:t>
            </a:r>
          </a:p>
          <a:p>
            <a:pPr lvl="1"/>
            <a:r>
              <a:rPr lang="en-US" dirty="0" smtClean="0"/>
              <a:t>Typically 1-4 bytes, or FIFO buffer</a:t>
            </a:r>
          </a:p>
          <a:p>
            <a:r>
              <a:rPr lang="en-US" dirty="0" smtClean="0"/>
              <a:t>Devices have addresses, used by </a:t>
            </a:r>
          </a:p>
          <a:p>
            <a:pPr lvl="1"/>
            <a:r>
              <a:rPr lang="en-US" dirty="0" smtClean="0"/>
              <a:t>Direct I/O instructions</a:t>
            </a:r>
          </a:p>
          <a:p>
            <a:pPr lvl="1"/>
            <a:r>
              <a:rPr lang="en-US" b="1" dirty="0" smtClean="0"/>
              <a:t>Memory-mapped I/O</a:t>
            </a:r>
          </a:p>
          <a:p>
            <a:pPr lvl="2"/>
            <a:r>
              <a:rPr lang="en-US" dirty="0" smtClean="0"/>
              <a:t>Device data and command registers mapped to processor address space</a:t>
            </a:r>
          </a:p>
          <a:p>
            <a:pPr lvl="2"/>
            <a:r>
              <a:rPr lang="en-US" dirty="0" smtClean="0"/>
              <a:t>Especially for large address spaces (graphics)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05881" y="0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Polling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399593"/>
            <a:ext cx="12344400" cy="7072604"/>
          </a:xfrm>
        </p:spPr>
        <p:txBody>
          <a:bodyPr>
            <a:normAutofit fontScale="92500" lnSpcReduction="20000"/>
          </a:bodyPr>
          <a:lstStyle/>
          <a:p>
            <a:pPr marL="489808" indent="-489808">
              <a:defRPr/>
            </a:pPr>
            <a:r>
              <a:rPr lang="en-US" dirty="0" smtClean="0"/>
              <a:t>For each byte of I/O</a:t>
            </a:r>
          </a:p>
          <a:p>
            <a:pPr marL="1142886" lvl="1" indent="-489808">
              <a:buFont typeface="+mj-lt"/>
              <a:buAutoNum type="arabicPeriod"/>
              <a:defRPr/>
            </a:pPr>
            <a:r>
              <a:rPr lang="en-US" dirty="0" smtClean="0"/>
              <a:t>Read busy bit from status register until 0</a:t>
            </a:r>
          </a:p>
          <a:p>
            <a:pPr marL="1142886" lvl="1" indent="-489808">
              <a:buFont typeface="+mj-lt"/>
              <a:buAutoNum type="arabicPeriod"/>
              <a:defRPr/>
            </a:pPr>
            <a:r>
              <a:rPr lang="en-US" dirty="0" smtClean="0"/>
              <a:t>Host sets read or write bit and if write copies data into data-out register</a:t>
            </a:r>
          </a:p>
          <a:p>
            <a:pPr marL="1142886" lvl="1" indent="-489808">
              <a:buFont typeface="+mj-lt"/>
              <a:buAutoNum type="arabicPeriod"/>
              <a:defRPr/>
            </a:pPr>
            <a:r>
              <a:rPr lang="en-US" dirty="0" smtClean="0"/>
              <a:t>Host sets command-ready bit</a:t>
            </a:r>
          </a:p>
          <a:p>
            <a:pPr marL="1142886" lvl="1" indent="-489808">
              <a:buFont typeface="+mj-lt"/>
              <a:buAutoNum type="arabicPeriod"/>
              <a:defRPr/>
            </a:pPr>
            <a:r>
              <a:rPr lang="en-US" dirty="0" smtClean="0"/>
              <a:t>Controller sets busy bit, executes transfer</a:t>
            </a:r>
          </a:p>
          <a:p>
            <a:pPr marL="1142886" lvl="1" indent="-489808">
              <a:buFont typeface="+mj-lt"/>
              <a:buAutoNum type="arabicPeriod"/>
              <a:defRPr/>
            </a:pPr>
            <a:r>
              <a:rPr lang="en-US" dirty="0" smtClean="0"/>
              <a:t>Controller clears busy bit, error bit, command-ready bit when transfer done</a:t>
            </a:r>
          </a:p>
          <a:p>
            <a:pPr marL="1061251" lvl="1" indent="-408174">
              <a:defRPr/>
            </a:pPr>
            <a:endParaRPr lang="en-US" dirty="0" smtClean="0"/>
          </a:p>
          <a:p>
            <a:pPr marL="489808" indent="-489808">
              <a:defRPr/>
            </a:pPr>
            <a:r>
              <a:rPr lang="en-US" dirty="0" smtClean="0"/>
              <a:t>Step 1 is </a:t>
            </a:r>
            <a:r>
              <a:rPr lang="en-US" b="1" dirty="0" smtClean="0"/>
              <a:t>busy-wait </a:t>
            </a:r>
            <a:r>
              <a:rPr lang="en-US" dirty="0" smtClean="0"/>
              <a:t>cycle to wait for I/O from device</a:t>
            </a:r>
          </a:p>
          <a:p>
            <a:pPr marL="1061251" lvl="1" indent="-408174">
              <a:defRPr/>
            </a:pPr>
            <a:r>
              <a:rPr lang="en-US" dirty="0" smtClean="0"/>
              <a:t>Reasonable if device is fast</a:t>
            </a:r>
          </a:p>
          <a:p>
            <a:pPr marL="1061251" lvl="1" indent="-408174">
              <a:defRPr/>
            </a:pPr>
            <a:r>
              <a:rPr lang="en-US" dirty="0" smtClean="0"/>
              <a:t>But inefficient if device slow</a:t>
            </a:r>
          </a:p>
          <a:p>
            <a:pPr marL="1061251" lvl="1" indent="-408174">
              <a:defRPr/>
            </a:pPr>
            <a:r>
              <a:rPr lang="en-US" dirty="0" smtClean="0"/>
              <a:t>CPU switches to other tasks?</a:t>
            </a:r>
          </a:p>
          <a:p>
            <a:pPr marL="1551060" lvl="2" indent="-326539">
              <a:defRPr/>
            </a:pPr>
            <a:r>
              <a:rPr lang="en-US" dirty="0" smtClean="0"/>
              <a:t>But if miss a cycle data overwritten / lost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2107</TotalTime>
  <Words>1037</Words>
  <Application>Microsoft Office PowerPoint</Application>
  <PresentationFormat>Custom</PresentationFormat>
  <Paragraphs>254</Paragraphs>
  <Slides>25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21st : I/O Systems</vt:lpstr>
      <vt:lpstr>Topics To Be Covered</vt:lpstr>
      <vt:lpstr>Objectives</vt:lpstr>
      <vt:lpstr>Overview</vt:lpstr>
      <vt:lpstr>I/O Hardware</vt:lpstr>
      <vt:lpstr>A Typical PC Bus Structure</vt:lpstr>
      <vt:lpstr>I/O Hardware (Cont.)</vt:lpstr>
      <vt:lpstr>Polling</vt:lpstr>
      <vt:lpstr>Interrupts</vt:lpstr>
      <vt:lpstr>Interrupts (Cont.)</vt:lpstr>
      <vt:lpstr>Application I/O Interface</vt:lpstr>
      <vt:lpstr>A Kernel I/O Structure</vt:lpstr>
      <vt:lpstr>Block and Character Devices</vt:lpstr>
      <vt:lpstr>Network Devices</vt:lpstr>
      <vt:lpstr>Blocking and Nonblocking I/O</vt:lpstr>
      <vt:lpstr>Kernel I/O Subsystem</vt:lpstr>
      <vt:lpstr>Kernel I/O Subsystem</vt:lpstr>
      <vt:lpstr>Error Handling</vt:lpstr>
      <vt:lpstr>I/O Protection</vt:lpstr>
      <vt:lpstr>Kernel Data Structures</vt:lpstr>
      <vt:lpstr>I/O Requests to Hardware Operations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Admin</cp:lastModifiedBy>
  <cp:revision>161</cp:revision>
  <cp:lastPrinted>2011-04-21T18:25:03Z</cp:lastPrinted>
  <dcterms:created xsi:type="dcterms:W3CDTF">2011-04-21T16:06:42Z</dcterms:created>
  <dcterms:modified xsi:type="dcterms:W3CDTF">2023-06-20T04:39:23Z</dcterms:modified>
</cp:coreProperties>
</file>