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80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9485" autoAdjust="0"/>
    <p:restoredTop sz="94660"/>
  </p:normalViewPr>
  <p:slideViewPr>
    <p:cSldViewPr>
      <p:cViewPr varScale="1">
        <p:scale>
          <a:sx n="68" d="100"/>
          <a:sy n="68" d="100"/>
        </p:scale>
        <p:origin x="-16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123438-7C3C-41A4-8510-49AA8176A3CA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99E0AD-2653-4D04-BF2E-37D7BCE06E3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FCFD5A0-B554-491F-8DE2-A179B413B5B6}" type="slidenum">
              <a:rPr lang="en-US">
                <a:latin typeface="Times New Roman" pitchFamily="18" charset="0"/>
              </a:rPr>
              <a:pPr/>
              <a:t>2</a:t>
            </a:fld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FA91E-1E9C-486B-8B9E-E7740FD3F179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9F9D0-AED6-4C41-94A7-777AD65E98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FA91E-1E9C-486B-8B9E-E7740FD3F179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9F9D0-AED6-4C41-94A7-777AD65E98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FA91E-1E9C-486B-8B9E-E7740FD3F179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9F9D0-AED6-4C41-94A7-777AD65E98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FA91E-1E9C-486B-8B9E-E7740FD3F179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9F9D0-AED6-4C41-94A7-777AD65E98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FA91E-1E9C-486B-8B9E-E7740FD3F179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9F9D0-AED6-4C41-94A7-777AD65E98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FA91E-1E9C-486B-8B9E-E7740FD3F179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9F9D0-AED6-4C41-94A7-777AD65E98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FA91E-1E9C-486B-8B9E-E7740FD3F179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9F9D0-AED6-4C41-94A7-777AD65E98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FA91E-1E9C-486B-8B9E-E7740FD3F179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9F9D0-AED6-4C41-94A7-777AD65E98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FA91E-1E9C-486B-8B9E-E7740FD3F179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9F9D0-AED6-4C41-94A7-777AD65E98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FA91E-1E9C-486B-8B9E-E7740FD3F179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9F9D0-AED6-4C41-94A7-777AD65E98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FA91E-1E9C-486B-8B9E-E7740FD3F179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9F9D0-AED6-4C41-94A7-777AD65E98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FA91E-1E9C-486B-8B9E-E7740FD3F179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89F9D0-AED6-4C41-94A7-777AD65E98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381000" y="1066800"/>
            <a:ext cx="8229600" cy="1470025"/>
          </a:xfrm>
        </p:spPr>
        <p:txBody>
          <a:bodyPr/>
          <a:lstStyle/>
          <a:p>
            <a:r>
              <a:rPr lang="en-US" sz="3200" smtClean="0">
                <a:solidFill>
                  <a:srgbClr val="7030A0"/>
                </a:solidFill>
                <a:latin typeface="American Typewriter"/>
              </a:rPr>
              <a:t>	Data Structure/BTCS-2304</a:t>
            </a:r>
          </a:p>
        </p:txBody>
      </p:sp>
      <p:pic>
        <p:nvPicPr>
          <p:cNvPr id="2051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Footer Placeholder 4"/>
          <p:cNvSpPr txBox="1">
            <a:spLocks/>
          </p:cNvSpPr>
          <p:nvPr/>
        </p:nvSpPr>
        <p:spPr bwMode="auto">
          <a:xfrm>
            <a:off x="5257800" y="6492875"/>
            <a:ext cx="38862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400" b="1">
                <a:latin typeface="Calibri" pitchFamily="34" charset="0"/>
              </a:rPr>
              <a:t>Department of Computer Science &amp; Engineering</a:t>
            </a:r>
          </a:p>
        </p:txBody>
      </p:sp>
      <p:sp>
        <p:nvSpPr>
          <p:cNvPr id="10" name="Rectangle 9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381000" y="2590800"/>
            <a:ext cx="5410200" cy="1447800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  <a:defRPr/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CSE </a:t>
            </a:r>
            <a:r>
              <a:rPr lang="en-US" sz="9600">
                <a:latin typeface="+mn-lt"/>
              </a:rPr>
              <a:t/>
            </a:r>
            <a:br>
              <a:rPr lang="en-US" sz="9600">
                <a:latin typeface="+mn-lt"/>
              </a:rPr>
            </a:br>
            <a:r>
              <a:rPr lang="en-US" sz="9600" smtClean="0">
                <a:latin typeface="+mn-lt"/>
              </a:rPr>
              <a:t>Semester:</a:t>
            </a:r>
            <a:r>
              <a:rPr lang="en-US" sz="9600" smtClean="0"/>
              <a:t>3rd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3" name="Title 3"/>
          <p:cNvSpPr txBox="1">
            <a:spLocks/>
          </p:cNvSpPr>
          <p:nvPr/>
        </p:nvSpPr>
        <p:spPr>
          <a:xfrm>
            <a:off x="4114800" y="4114800"/>
            <a:ext cx="4625975" cy="1447800"/>
          </a:xfrm>
          <a:prstGeom prst="rect">
            <a:avLst/>
          </a:prstGeom>
        </p:spPr>
        <p:txBody>
          <a:bodyPr anchor="ctr">
            <a:normAutofit fontScale="6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</a:t>
            </a:r>
            <a:r>
              <a:rPr lang="en-US" dirty="0" smtClean="0"/>
              <a:t> Ms. </a:t>
            </a:r>
            <a:r>
              <a:rPr lang="en-US" dirty="0" err="1" smtClean="0"/>
              <a:t>Yogesh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Heap Insertion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Terminate unheap when</a:t>
            </a:r>
          </a:p>
          <a:p>
            <a:pPr lvl="1" eaLnBrk="1" hangingPunct="1"/>
            <a:r>
              <a:rPr lang="en-US" smtClean="0"/>
              <a:t>reach root</a:t>
            </a:r>
          </a:p>
          <a:p>
            <a:pPr lvl="1" eaLnBrk="1" hangingPunct="1"/>
            <a:r>
              <a:rPr lang="en-US" smtClean="0"/>
              <a:t>key child is greater than key parent</a:t>
            </a:r>
          </a:p>
        </p:txBody>
      </p:sp>
      <p:pic>
        <p:nvPicPr>
          <p:cNvPr id="37069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3200400"/>
            <a:ext cx="7239000" cy="328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RIMT Universit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0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Heap Removal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Remove element </a:t>
            </a:r>
          </a:p>
          <a:p>
            <a:pPr eaLnBrk="1" hangingPunct="1">
              <a:buFontTx/>
              <a:buNone/>
            </a:pPr>
            <a:r>
              <a:rPr lang="en-US" sz="2400" dirty="0" smtClean="0"/>
              <a:t>from priority queues? </a:t>
            </a:r>
          </a:p>
          <a:p>
            <a:pPr eaLnBrk="1" hangingPunct="1">
              <a:buFontTx/>
              <a:buNone/>
            </a:pPr>
            <a:r>
              <a:rPr lang="en-US" sz="2400" dirty="0" err="1" smtClean="0">
                <a:solidFill>
                  <a:srgbClr val="006600"/>
                </a:solidFill>
              </a:rPr>
              <a:t>removeMin</a:t>
            </a:r>
            <a:r>
              <a:rPr lang="en-US" sz="2400" dirty="0" smtClean="0">
                <a:solidFill>
                  <a:srgbClr val="006600"/>
                </a:solidFill>
              </a:rPr>
              <a:t>( )</a:t>
            </a:r>
          </a:p>
          <a:p>
            <a:pPr eaLnBrk="1" hangingPunct="1"/>
            <a:endParaRPr lang="en-US" dirty="0" smtClean="0"/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3581400" y="2133600"/>
          <a:ext cx="5314950" cy="4191000"/>
        </p:xfrm>
        <a:graphic>
          <a:graphicData uri="http://schemas.openxmlformats.org/presentationml/2006/ole">
            <p:oleObj spid="_x0000_s2050" name="Bitmap Image" r:id="rId3" imgW="5315692" imgH="4191585" progId="PBrush">
              <p:embed/>
            </p:oleObj>
          </a:graphicData>
        </a:graphic>
      </p:graphicFrame>
      <p:pic>
        <p:nvPicPr>
          <p:cNvPr id="5" name="Picture 2" descr="RIMT Universit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Heap Removal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Begin downheap</a:t>
            </a:r>
          </a:p>
        </p:txBody>
      </p:sp>
      <p:pic>
        <p:nvPicPr>
          <p:cNvPr id="37274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2209800"/>
            <a:ext cx="6477000" cy="400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RIMT Universit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2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Heap Removal</a:t>
            </a:r>
          </a:p>
        </p:txBody>
      </p:sp>
      <p:pic>
        <p:nvPicPr>
          <p:cNvPr id="37376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4173" y="1600200"/>
            <a:ext cx="3435653" cy="4525963"/>
          </a:xfrm>
          <a:noFill/>
        </p:spPr>
      </p:pic>
      <p:pic>
        <p:nvPicPr>
          <p:cNvPr id="4" name="Picture 2" descr="RIMT Universit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3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Heap Removal</a:t>
            </a:r>
          </a:p>
        </p:txBody>
      </p:sp>
      <p:pic>
        <p:nvPicPr>
          <p:cNvPr id="37478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06248" y="1600200"/>
            <a:ext cx="3531504" cy="4525963"/>
          </a:xfrm>
          <a:noFill/>
        </p:spPr>
      </p:pic>
      <p:pic>
        <p:nvPicPr>
          <p:cNvPr id="4" name="Picture 2" descr="RIMT Universit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4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Heap Removal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Terminate downheap when </a:t>
            </a:r>
          </a:p>
          <a:p>
            <a:pPr lvl="1" eaLnBrk="1" hangingPunct="1"/>
            <a:r>
              <a:rPr lang="en-US" smtClean="0"/>
              <a:t>reach leaf level</a:t>
            </a:r>
          </a:p>
          <a:p>
            <a:pPr lvl="1" eaLnBrk="1" hangingPunct="1"/>
            <a:r>
              <a:rPr lang="en-US" smtClean="0"/>
              <a:t>key parent is greater than key child</a:t>
            </a:r>
          </a:p>
        </p:txBody>
      </p:sp>
      <p:pic>
        <p:nvPicPr>
          <p:cNvPr id="37581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3124200"/>
            <a:ext cx="6324600" cy="354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RIMT Universit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5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Building a Heap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600200"/>
            <a:ext cx="7772400" cy="48006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build (n + 1)/2 trivial one-element heaps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r>
              <a:rPr lang="en-US" altLang="en-US" dirty="0" smtClean="0"/>
              <a:t>build three-element heaps on top of them</a:t>
            </a:r>
            <a:endParaRPr lang="en-US" dirty="0" smtClean="0"/>
          </a:p>
        </p:txBody>
      </p:sp>
      <p:pic>
        <p:nvPicPr>
          <p:cNvPr id="37683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2133600"/>
            <a:ext cx="4267200" cy="187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6837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76400" y="4598988"/>
            <a:ext cx="5029200" cy="187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RIMT Universit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6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76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Building a Heap</a:t>
            </a:r>
          </a:p>
        </p:txBody>
      </p:sp>
      <p:sp>
        <p:nvSpPr>
          <p:cNvPr id="377859" name="Rectangle 3"/>
          <p:cNvSpPr>
            <a:spLocks noChangeArrowheads="1"/>
          </p:cNvSpPr>
          <p:nvPr/>
        </p:nvSpPr>
        <p:spPr bwMode="auto">
          <a:xfrm>
            <a:off x="304800" y="1676400"/>
            <a:ext cx="8839200" cy="517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altLang="en-US" sz="2000" i="1">
                <a:solidFill>
                  <a:srgbClr val="008000"/>
                </a:solidFill>
                <a:latin typeface="Times" charset="0"/>
              </a:rPr>
              <a:t>downheap</a:t>
            </a:r>
            <a:r>
              <a:rPr lang="en-US" altLang="en-US" sz="2000">
                <a:latin typeface="Times" charset="0"/>
              </a:rPr>
              <a:t> to preserve the order property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endParaRPr lang="en-US" altLang="en-US" sz="2000">
              <a:latin typeface="Times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endParaRPr lang="en-US" altLang="en-US" sz="2000">
              <a:latin typeface="Times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endParaRPr lang="en-US" altLang="en-US" sz="2000">
              <a:latin typeface="Times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endParaRPr lang="en-US" altLang="en-US" sz="2000">
              <a:latin typeface="Times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endParaRPr lang="en-US" altLang="en-US" sz="2000">
              <a:latin typeface="Times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altLang="en-US" sz="2000">
                <a:latin typeface="Times" charset="0"/>
              </a:rPr>
              <a:t>now form seven-element heaps</a:t>
            </a:r>
          </a:p>
        </p:txBody>
      </p:sp>
      <p:pic>
        <p:nvPicPr>
          <p:cNvPr id="37786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2133600"/>
            <a:ext cx="5105400" cy="181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7861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4271963"/>
            <a:ext cx="5334000" cy="219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RIMT Universit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7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77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77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77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7859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Building a Heap</a:t>
            </a:r>
          </a:p>
        </p:txBody>
      </p:sp>
      <p:pic>
        <p:nvPicPr>
          <p:cNvPr id="37888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808163"/>
            <a:ext cx="5181600" cy="428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RIMT Universit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8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Building a Heap</a:t>
            </a:r>
          </a:p>
        </p:txBody>
      </p:sp>
      <p:graphicFrame>
        <p:nvGraphicFramePr>
          <p:cNvPr id="3074" name="Object 3"/>
          <p:cNvGraphicFramePr>
            <a:graphicFrameLocks noChangeAspect="1"/>
          </p:cNvGraphicFramePr>
          <p:nvPr>
            <p:ph idx="1"/>
          </p:nvPr>
        </p:nvGraphicFramePr>
        <p:xfrm>
          <a:off x="1665288" y="1928813"/>
          <a:ext cx="5811837" cy="3867150"/>
        </p:xfrm>
        <a:graphic>
          <a:graphicData uri="http://schemas.openxmlformats.org/presentationml/2006/ole">
            <p:oleObj spid="_x0000_s3074" name="Bitmap Image" r:id="rId3" imgW="5811061" imgH="3866667" progId="PBrush">
              <p:embed/>
            </p:oleObj>
          </a:graphicData>
        </a:graphic>
      </p:graphicFrame>
      <p:pic>
        <p:nvPicPr>
          <p:cNvPr id="4" name="Picture 2" descr="RIMT Universit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Heaps</a:t>
            </a:r>
          </a:p>
        </p:txBody>
      </p:sp>
      <p:sp>
        <p:nvSpPr>
          <p:cNvPr id="362499" name="Rectangle 3"/>
          <p:cNvSpPr>
            <a:spLocks noGrp="1" noChangeArrowheads="1"/>
          </p:cNvSpPr>
          <p:nvPr>
            <p:ph idx="1"/>
          </p:nvPr>
        </p:nvSpPr>
        <p:spPr>
          <a:xfrm>
            <a:off x="0" y="1371600"/>
            <a:ext cx="8458200" cy="4876800"/>
          </a:xfrm>
          <a:noFill/>
        </p:spPr>
        <p:txBody>
          <a:bodyPr/>
          <a:lstStyle/>
          <a:p>
            <a:pPr marL="457200" indent="-457200" eaLnBrk="1" hangingPunct="1"/>
            <a:r>
              <a:rPr lang="en-US" altLang="en-US" smtClean="0"/>
              <a:t>A </a:t>
            </a:r>
            <a:r>
              <a:rPr lang="en-US" altLang="en-US" i="1" smtClean="0"/>
              <a:t>heap</a:t>
            </a:r>
            <a:r>
              <a:rPr lang="en-US" altLang="en-US" smtClean="0"/>
              <a:t> is a binary tree T that stores a key-element pairs at its internal nodes</a:t>
            </a:r>
          </a:p>
          <a:p>
            <a:pPr marL="457200" indent="-457200" eaLnBrk="1" hangingPunct="1"/>
            <a:r>
              <a:rPr lang="en-US" altLang="en-US" smtClean="0"/>
              <a:t>It satisfies two properties:</a:t>
            </a:r>
          </a:p>
          <a:p>
            <a:pPr marL="838200" lvl="1" indent="-381000">
              <a:spcBef>
                <a:spcPct val="0"/>
              </a:spcBef>
              <a:buSzTx/>
              <a:buFontTx/>
              <a:buChar char="•"/>
            </a:pPr>
            <a:r>
              <a:rPr lang="en-US" altLang="en-US" sz="2800" b="1" smtClean="0">
                <a:solidFill>
                  <a:srgbClr val="BA1C24"/>
                </a:solidFill>
              </a:rPr>
              <a:t>MinHeap: key(parent) </a:t>
            </a:r>
            <a:r>
              <a:rPr lang="en-US" altLang="en-US" sz="2800" b="1" smtClean="0">
                <a:solidFill>
                  <a:srgbClr val="BA1C24"/>
                </a:solidFill>
                <a:sym typeface="Symbol" pitchFamily="18" charset="2"/>
              </a:rPr>
              <a:t></a:t>
            </a:r>
            <a:r>
              <a:rPr lang="en-US" altLang="en-US" sz="2800" b="1" smtClean="0">
                <a:solidFill>
                  <a:srgbClr val="BA1C24"/>
                </a:solidFill>
              </a:rPr>
              <a:t> key(child)</a:t>
            </a:r>
          </a:p>
          <a:p>
            <a:pPr marL="838200" lvl="1" indent="-381000">
              <a:spcBef>
                <a:spcPct val="0"/>
              </a:spcBef>
              <a:buSzTx/>
              <a:buFontTx/>
              <a:buChar char="•"/>
            </a:pPr>
            <a:r>
              <a:rPr lang="en-US" altLang="en-US" sz="2800" b="1" smtClean="0">
                <a:solidFill>
                  <a:srgbClr val="BA1C24"/>
                </a:solidFill>
              </a:rPr>
              <a:t>[OR MaxHeap: key(parent) </a:t>
            </a:r>
            <a:r>
              <a:rPr lang="en-US" altLang="en-US" sz="2800" b="1" smtClean="0">
                <a:solidFill>
                  <a:srgbClr val="BA1C24"/>
                </a:solidFill>
                <a:sym typeface="Symbol" pitchFamily="18" charset="2"/>
              </a:rPr>
              <a:t></a:t>
            </a:r>
            <a:r>
              <a:rPr lang="en-US" altLang="en-US" sz="2800" b="1" smtClean="0">
                <a:solidFill>
                  <a:srgbClr val="BA1C24"/>
                </a:solidFill>
              </a:rPr>
              <a:t> key(child)]</a:t>
            </a:r>
            <a:endParaRPr lang="en-US" altLang="en-US" sz="2800" smtClean="0">
              <a:solidFill>
                <a:srgbClr val="008000"/>
              </a:solidFill>
            </a:endParaRPr>
          </a:p>
          <a:p>
            <a:pPr marL="838200" lvl="1" indent="-381000">
              <a:spcBef>
                <a:spcPct val="0"/>
              </a:spcBef>
              <a:buSzTx/>
              <a:buFontTx/>
              <a:buChar char="•"/>
            </a:pPr>
            <a:r>
              <a:rPr lang="en-US" altLang="en-US" sz="2800" smtClean="0">
                <a:solidFill>
                  <a:srgbClr val="008000"/>
                </a:solidFill>
              </a:rPr>
              <a:t>all levels are full, except </a:t>
            </a:r>
          </a:p>
          <a:p>
            <a:pPr marL="838200" lvl="1" indent="-381000">
              <a:spcBef>
                <a:spcPct val="0"/>
              </a:spcBef>
              <a:buSzTx/>
              <a:buFontTx/>
              <a:buNone/>
            </a:pPr>
            <a:r>
              <a:rPr lang="en-US" altLang="en-US" sz="2800" smtClean="0">
                <a:solidFill>
                  <a:srgbClr val="008000"/>
                </a:solidFill>
              </a:rPr>
              <a:t>     the last one, which is </a:t>
            </a:r>
          </a:p>
          <a:p>
            <a:pPr marL="838200" lvl="1" indent="-381000">
              <a:spcBef>
                <a:spcPct val="0"/>
              </a:spcBef>
              <a:buSzTx/>
              <a:buFontTx/>
              <a:buNone/>
            </a:pPr>
            <a:r>
              <a:rPr lang="en-US" altLang="en-US" sz="2800" smtClean="0">
                <a:solidFill>
                  <a:srgbClr val="008000"/>
                </a:solidFill>
              </a:rPr>
              <a:t>     left-filled</a:t>
            </a:r>
          </a:p>
          <a:p>
            <a:pPr marL="838200" lvl="1" indent="-381000">
              <a:spcBef>
                <a:spcPct val="0"/>
              </a:spcBef>
              <a:buSzTx/>
              <a:buFontTx/>
              <a:buChar char="•"/>
            </a:pPr>
            <a:endParaRPr lang="en-US" altLang="en-US" sz="2800" smtClean="0">
              <a:solidFill>
                <a:schemeClr val="accent2"/>
              </a:solidFill>
            </a:endParaRPr>
          </a:p>
        </p:txBody>
      </p:sp>
      <p:pic>
        <p:nvPicPr>
          <p:cNvPr id="36250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0400" y="3276600"/>
            <a:ext cx="5943600" cy="321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RIMT Universit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2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62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2499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Heap Implementation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Using arrays</a:t>
            </a:r>
          </a:p>
          <a:p>
            <a:pPr eaLnBrk="1" hangingPunct="1"/>
            <a:r>
              <a:rPr lang="en-US" smtClean="0"/>
              <a:t>Parent = k ; Children = 2k , 2k+1</a:t>
            </a:r>
          </a:p>
          <a:p>
            <a:pPr eaLnBrk="1" hangingPunct="1"/>
            <a:r>
              <a:rPr lang="en-US" smtClean="0"/>
              <a:t>Why is it efficient?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457200" y="5105400"/>
            <a:ext cx="5429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1" lang="en-US" altLang="zh-TW" sz="2000" b="1">
                <a:ea typeface="新細明體" pitchFamily="18" charset="-120"/>
              </a:rPr>
              <a:t> [4]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914400" y="3276600"/>
            <a:ext cx="7265988" cy="2284413"/>
            <a:chOff x="220" y="1195"/>
            <a:chExt cx="4577" cy="1439"/>
          </a:xfrm>
        </p:grpSpPr>
        <p:sp>
          <p:nvSpPr>
            <p:cNvPr id="22534" name="Oval 6"/>
            <p:cNvSpPr>
              <a:spLocks noChangeArrowheads="1"/>
            </p:cNvSpPr>
            <p:nvPr/>
          </p:nvSpPr>
          <p:spPr bwMode="auto">
            <a:xfrm>
              <a:off x="945" y="1245"/>
              <a:ext cx="300" cy="311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kumimoji="1" lang="en-US" altLang="zh-TW" b="1">
                  <a:ea typeface="新細明體" pitchFamily="18" charset="-120"/>
                </a:rPr>
                <a:t>6</a:t>
              </a:r>
            </a:p>
          </p:txBody>
        </p:sp>
        <p:sp>
          <p:nvSpPr>
            <p:cNvPr id="22535" name="Oval 7"/>
            <p:cNvSpPr>
              <a:spLocks noChangeArrowheads="1"/>
            </p:cNvSpPr>
            <p:nvPr/>
          </p:nvSpPr>
          <p:spPr bwMode="auto">
            <a:xfrm>
              <a:off x="485" y="1785"/>
              <a:ext cx="300" cy="311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kumimoji="1" lang="en-US" altLang="zh-TW" b="1">
                  <a:ea typeface="新細明體" pitchFamily="18" charset="-120"/>
                </a:rPr>
                <a:t>12</a:t>
              </a:r>
            </a:p>
          </p:txBody>
        </p:sp>
        <p:sp>
          <p:nvSpPr>
            <p:cNvPr id="22536" name="Oval 8"/>
            <p:cNvSpPr>
              <a:spLocks noChangeArrowheads="1"/>
            </p:cNvSpPr>
            <p:nvPr/>
          </p:nvSpPr>
          <p:spPr bwMode="auto">
            <a:xfrm>
              <a:off x="1348" y="1781"/>
              <a:ext cx="300" cy="311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kumimoji="1" lang="en-US" altLang="zh-TW" b="1">
                  <a:ea typeface="新細明體" pitchFamily="18" charset="-120"/>
                </a:rPr>
                <a:t>7</a:t>
              </a:r>
            </a:p>
          </p:txBody>
        </p:sp>
        <p:sp>
          <p:nvSpPr>
            <p:cNvPr id="22537" name="Oval 9"/>
            <p:cNvSpPr>
              <a:spLocks noChangeArrowheads="1"/>
            </p:cNvSpPr>
            <p:nvPr/>
          </p:nvSpPr>
          <p:spPr bwMode="auto">
            <a:xfrm>
              <a:off x="722" y="2322"/>
              <a:ext cx="300" cy="311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kumimoji="1" lang="en-US" altLang="zh-TW" b="1">
                  <a:ea typeface="新細明體" pitchFamily="18" charset="-120"/>
                </a:rPr>
                <a:t>19</a:t>
              </a:r>
            </a:p>
          </p:txBody>
        </p:sp>
        <p:sp>
          <p:nvSpPr>
            <p:cNvPr id="22538" name="Oval 10"/>
            <p:cNvSpPr>
              <a:spLocks noChangeArrowheads="1"/>
            </p:cNvSpPr>
            <p:nvPr/>
          </p:nvSpPr>
          <p:spPr bwMode="auto">
            <a:xfrm>
              <a:off x="222" y="2308"/>
              <a:ext cx="300" cy="32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kumimoji="1" lang="en-US" altLang="zh-TW" b="1">
                  <a:ea typeface="新細明體" pitchFamily="18" charset="-120"/>
                </a:rPr>
                <a:t>18</a:t>
              </a:r>
            </a:p>
          </p:txBody>
        </p:sp>
        <p:sp>
          <p:nvSpPr>
            <p:cNvPr id="22539" name="Oval 11"/>
            <p:cNvSpPr>
              <a:spLocks noChangeArrowheads="1"/>
            </p:cNvSpPr>
            <p:nvPr/>
          </p:nvSpPr>
          <p:spPr bwMode="auto">
            <a:xfrm>
              <a:off x="1078" y="2323"/>
              <a:ext cx="300" cy="311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kumimoji="1" lang="en-US" altLang="zh-TW" b="1">
                  <a:ea typeface="新細明體" pitchFamily="18" charset="-120"/>
                </a:rPr>
                <a:t>9</a:t>
              </a:r>
            </a:p>
          </p:txBody>
        </p:sp>
        <p:sp>
          <p:nvSpPr>
            <p:cNvPr id="22540" name="Line 12"/>
            <p:cNvSpPr>
              <a:spLocks noChangeShapeType="1"/>
            </p:cNvSpPr>
            <p:nvPr/>
          </p:nvSpPr>
          <p:spPr bwMode="auto">
            <a:xfrm flipH="1">
              <a:off x="711" y="1500"/>
              <a:ext cx="245" cy="3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1" name="Line 13"/>
            <p:cNvSpPr>
              <a:spLocks noChangeShapeType="1"/>
            </p:cNvSpPr>
            <p:nvPr/>
          </p:nvSpPr>
          <p:spPr bwMode="auto">
            <a:xfrm>
              <a:off x="1245" y="1500"/>
              <a:ext cx="166" cy="3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2" name="Line 14"/>
            <p:cNvSpPr>
              <a:spLocks noChangeShapeType="1"/>
            </p:cNvSpPr>
            <p:nvPr/>
          </p:nvSpPr>
          <p:spPr bwMode="auto">
            <a:xfrm flipH="1">
              <a:off x="356" y="2078"/>
              <a:ext cx="200" cy="2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3" name="Line 15"/>
            <p:cNvSpPr>
              <a:spLocks noChangeShapeType="1"/>
            </p:cNvSpPr>
            <p:nvPr/>
          </p:nvSpPr>
          <p:spPr bwMode="auto">
            <a:xfrm>
              <a:off x="722" y="2078"/>
              <a:ext cx="189" cy="2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4" name="Line 16"/>
            <p:cNvSpPr>
              <a:spLocks noChangeShapeType="1"/>
            </p:cNvSpPr>
            <p:nvPr/>
          </p:nvSpPr>
          <p:spPr bwMode="auto">
            <a:xfrm flipH="1">
              <a:off x="1256" y="2078"/>
              <a:ext cx="144" cy="2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5" name="Oval 17"/>
            <p:cNvSpPr>
              <a:spLocks noChangeArrowheads="1"/>
            </p:cNvSpPr>
            <p:nvPr/>
          </p:nvSpPr>
          <p:spPr bwMode="auto">
            <a:xfrm>
              <a:off x="2764" y="1219"/>
              <a:ext cx="300" cy="311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kumimoji="1" lang="en-US" altLang="zh-TW" b="1">
                  <a:ea typeface="新細明體" pitchFamily="18" charset="-120"/>
                </a:rPr>
                <a:t>6</a:t>
              </a:r>
            </a:p>
          </p:txBody>
        </p:sp>
        <p:sp>
          <p:nvSpPr>
            <p:cNvPr id="22546" name="Oval 18"/>
            <p:cNvSpPr>
              <a:spLocks noChangeArrowheads="1"/>
            </p:cNvSpPr>
            <p:nvPr/>
          </p:nvSpPr>
          <p:spPr bwMode="auto">
            <a:xfrm>
              <a:off x="2304" y="1759"/>
              <a:ext cx="300" cy="311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kumimoji="1" lang="en-US" altLang="zh-TW" b="1">
                  <a:ea typeface="新細明體" pitchFamily="18" charset="-120"/>
                </a:rPr>
                <a:t>9</a:t>
              </a:r>
            </a:p>
          </p:txBody>
        </p:sp>
        <p:sp>
          <p:nvSpPr>
            <p:cNvPr id="22547" name="Oval 19"/>
            <p:cNvSpPr>
              <a:spLocks noChangeArrowheads="1"/>
            </p:cNvSpPr>
            <p:nvPr/>
          </p:nvSpPr>
          <p:spPr bwMode="auto">
            <a:xfrm>
              <a:off x="3167" y="1755"/>
              <a:ext cx="300" cy="311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kumimoji="1" lang="en-US" altLang="zh-TW" b="1">
                  <a:ea typeface="新細明體" pitchFamily="18" charset="-120"/>
                </a:rPr>
                <a:t>7</a:t>
              </a:r>
            </a:p>
          </p:txBody>
        </p:sp>
        <p:sp>
          <p:nvSpPr>
            <p:cNvPr id="22548" name="Oval 20"/>
            <p:cNvSpPr>
              <a:spLocks noChangeArrowheads="1"/>
            </p:cNvSpPr>
            <p:nvPr/>
          </p:nvSpPr>
          <p:spPr bwMode="auto">
            <a:xfrm>
              <a:off x="2041" y="2282"/>
              <a:ext cx="300" cy="32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kumimoji="1" lang="en-US" altLang="zh-TW" b="1">
                  <a:ea typeface="新細明體" pitchFamily="18" charset="-120"/>
                </a:rPr>
                <a:t>10</a:t>
              </a:r>
            </a:p>
          </p:txBody>
        </p:sp>
        <p:sp>
          <p:nvSpPr>
            <p:cNvPr id="22549" name="Line 21"/>
            <p:cNvSpPr>
              <a:spLocks noChangeShapeType="1"/>
            </p:cNvSpPr>
            <p:nvPr/>
          </p:nvSpPr>
          <p:spPr bwMode="auto">
            <a:xfrm flipH="1">
              <a:off x="2530" y="1474"/>
              <a:ext cx="245" cy="3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0" name="Line 22"/>
            <p:cNvSpPr>
              <a:spLocks noChangeShapeType="1"/>
            </p:cNvSpPr>
            <p:nvPr/>
          </p:nvSpPr>
          <p:spPr bwMode="auto">
            <a:xfrm>
              <a:off x="3064" y="1474"/>
              <a:ext cx="166" cy="3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1" name="Line 23"/>
            <p:cNvSpPr>
              <a:spLocks noChangeShapeType="1"/>
            </p:cNvSpPr>
            <p:nvPr/>
          </p:nvSpPr>
          <p:spPr bwMode="auto">
            <a:xfrm flipH="1">
              <a:off x="2175" y="2052"/>
              <a:ext cx="200" cy="2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2" name="Oval 24"/>
            <p:cNvSpPr>
              <a:spLocks noChangeArrowheads="1"/>
            </p:cNvSpPr>
            <p:nvPr/>
          </p:nvSpPr>
          <p:spPr bwMode="auto">
            <a:xfrm>
              <a:off x="4497" y="1241"/>
              <a:ext cx="300" cy="311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kumimoji="1" lang="en-US" altLang="zh-TW" b="1">
                  <a:ea typeface="新細明體" pitchFamily="18" charset="-120"/>
                </a:rPr>
                <a:t>30</a:t>
              </a:r>
            </a:p>
          </p:txBody>
        </p:sp>
        <p:sp>
          <p:nvSpPr>
            <p:cNvPr id="22553" name="Oval 25"/>
            <p:cNvSpPr>
              <a:spLocks noChangeArrowheads="1"/>
            </p:cNvSpPr>
            <p:nvPr/>
          </p:nvSpPr>
          <p:spPr bwMode="auto">
            <a:xfrm>
              <a:off x="4037" y="1781"/>
              <a:ext cx="300" cy="311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kumimoji="1" lang="en-US" altLang="zh-TW" b="1">
                  <a:ea typeface="新細明體" pitchFamily="18" charset="-120"/>
                </a:rPr>
                <a:t>31</a:t>
              </a:r>
            </a:p>
          </p:txBody>
        </p:sp>
        <p:sp>
          <p:nvSpPr>
            <p:cNvPr id="22554" name="Line 26"/>
            <p:cNvSpPr>
              <a:spLocks noChangeShapeType="1"/>
            </p:cNvSpPr>
            <p:nvPr/>
          </p:nvSpPr>
          <p:spPr bwMode="auto">
            <a:xfrm flipH="1">
              <a:off x="4263" y="1496"/>
              <a:ext cx="245" cy="3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5" name="Text Box 27"/>
            <p:cNvSpPr txBox="1">
              <a:spLocks noChangeArrowheads="1"/>
            </p:cNvSpPr>
            <p:nvPr/>
          </p:nvSpPr>
          <p:spPr bwMode="auto">
            <a:xfrm>
              <a:off x="687" y="1195"/>
              <a:ext cx="30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1" lang="en-US" altLang="zh-TW" sz="2000" b="1">
                  <a:ea typeface="新細明體" pitchFamily="18" charset="-120"/>
                </a:rPr>
                <a:t>[1]</a:t>
              </a:r>
              <a:endParaRPr kumimoji="1" lang="en-US" altLang="zh-TW" sz="2000" b="1" u="sng">
                <a:ea typeface="新細明體" pitchFamily="18" charset="-120"/>
              </a:endParaRPr>
            </a:p>
          </p:txBody>
        </p:sp>
        <p:sp>
          <p:nvSpPr>
            <p:cNvPr id="22556" name="Text Box 28"/>
            <p:cNvSpPr txBox="1">
              <a:spLocks noChangeArrowheads="1"/>
            </p:cNvSpPr>
            <p:nvPr/>
          </p:nvSpPr>
          <p:spPr bwMode="auto">
            <a:xfrm>
              <a:off x="220" y="1750"/>
              <a:ext cx="30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1" lang="en-US" altLang="zh-TW" sz="2000" b="1">
                  <a:ea typeface="新細明體" pitchFamily="18" charset="-120"/>
                </a:rPr>
                <a:t>[2]</a:t>
              </a:r>
            </a:p>
          </p:txBody>
        </p:sp>
        <p:sp>
          <p:nvSpPr>
            <p:cNvPr id="22557" name="Text Box 29"/>
            <p:cNvSpPr txBox="1">
              <a:spLocks noChangeArrowheads="1"/>
            </p:cNvSpPr>
            <p:nvPr/>
          </p:nvSpPr>
          <p:spPr bwMode="auto">
            <a:xfrm>
              <a:off x="1075" y="1750"/>
              <a:ext cx="30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1" lang="en-US" altLang="zh-TW" sz="2000" b="1">
                  <a:ea typeface="新細明體" pitchFamily="18" charset="-120"/>
                </a:rPr>
                <a:t>[3]</a:t>
              </a:r>
            </a:p>
          </p:txBody>
        </p:sp>
        <p:sp>
          <p:nvSpPr>
            <p:cNvPr id="22558" name="Text Box 30"/>
            <p:cNvSpPr txBox="1">
              <a:spLocks noChangeArrowheads="1"/>
            </p:cNvSpPr>
            <p:nvPr/>
          </p:nvSpPr>
          <p:spPr bwMode="auto">
            <a:xfrm>
              <a:off x="575" y="2161"/>
              <a:ext cx="30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1" lang="en-US" altLang="zh-TW" sz="2000" b="1">
                  <a:ea typeface="新細明體" pitchFamily="18" charset="-120"/>
                </a:rPr>
                <a:t>[5]</a:t>
              </a:r>
            </a:p>
          </p:txBody>
        </p:sp>
        <p:sp>
          <p:nvSpPr>
            <p:cNvPr id="22559" name="Text Box 31"/>
            <p:cNvSpPr txBox="1">
              <a:spLocks noChangeArrowheads="1"/>
            </p:cNvSpPr>
            <p:nvPr/>
          </p:nvSpPr>
          <p:spPr bwMode="auto">
            <a:xfrm>
              <a:off x="1009" y="2150"/>
              <a:ext cx="30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1" lang="en-US" altLang="zh-TW" sz="2000" b="1">
                  <a:ea typeface="新細明體" pitchFamily="18" charset="-120"/>
                </a:rPr>
                <a:t>[6]</a:t>
              </a:r>
            </a:p>
          </p:txBody>
        </p:sp>
        <p:sp>
          <p:nvSpPr>
            <p:cNvPr id="22560" name="Text Box 32"/>
            <p:cNvSpPr txBox="1">
              <a:spLocks noChangeArrowheads="1"/>
            </p:cNvSpPr>
            <p:nvPr/>
          </p:nvSpPr>
          <p:spPr bwMode="auto">
            <a:xfrm>
              <a:off x="2509" y="1206"/>
              <a:ext cx="30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1" lang="en-US" altLang="zh-TW" sz="2000" b="1">
                  <a:ea typeface="新細明體" pitchFamily="18" charset="-120"/>
                </a:rPr>
                <a:t>[1]</a:t>
              </a:r>
            </a:p>
          </p:txBody>
        </p:sp>
        <p:sp>
          <p:nvSpPr>
            <p:cNvPr id="22561" name="Text Box 33"/>
            <p:cNvSpPr txBox="1">
              <a:spLocks noChangeArrowheads="1"/>
            </p:cNvSpPr>
            <p:nvPr/>
          </p:nvSpPr>
          <p:spPr bwMode="auto">
            <a:xfrm>
              <a:off x="1998" y="1750"/>
              <a:ext cx="34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1" lang="en-US" altLang="zh-TW" sz="2000" b="1">
                  <a:ea typeface="新細明體" pitchFamily="18" charset="-120"/>
                </a:rPr>
                <a:t> [2]</a:t>
              </a:r>
            </a:p>
          </p:txBody>
        </p:sp>
        <p:sp>
          <p:nvSpPr>
            <p:cNvPr id="22562" name="Text Box 34"/>
            <p:cNvSpPr txBox="1">
              <a:spLocks noChangeArrowheads="1"/>
            </p:cNvSpPr>
            <p:nvPr/>
          </p:nvSpPr>
          <p:spPr bwMode="auto">
            <a:xfrm>
              <a:off x="2887" y="1761"/>
              <a:ext cx="30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1" lang="en-US" altLang="zh-TW" sz="2000" b="1">
                  <a:ea typeface="新細明體" pitchFamily="18" charset="-120"/>
                </a:rPr>
                <a:t>[3]</a:t>
              </a:r>
            </a:p>
          </p:txBody>
        </p:sp>
        <p:sp>
          <p:nvSpPr>
            <p:cNvPr id="22563" name="Text Box 35"/>
            <p:cNvSpPr txBox="1">
              <a:spLocks noChangeArrowheads="1"/>
            </p:cNvSpPr>
            <p:nvPr/>
          </p:nvSpPr>
          <p:spPr bwMode="auto">
            <a:xfrm>
              <a:off x="1820" y="2172"/>
              <a:ext cx="30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1" lang="en-US" altLang="zh-TW" sz="2000" b="1">
                  <a:ea typeface="新細明體" pitchFamily="18" charset="-120"/>
                </a:rPr>
                <a:t>[4]</a:t>
              </a:r>
            </a:p>
          </p:txBody>
        </p:sp>
        <p:sp>
          <p:nvSpPr>
            <p:cNvPr id="22564" name="Text Box 36"/>
            <p:cNvSpPr txBox="1">
              <a:spLocks noChangeArrowheads="1"/>
            </p:cNvSpPr>
            <p:nvPr/>
          </p:nvSpPr>
          <p:spPr bwMode="auto">
            <a:xfrm>
              <a:off x="4098" y="1239"/>
              <a:ext cx="42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1" lang="en-US" altLang="zh-TW" sz="2000" b="1">
                  <a:ea typeface="新細明體" pitchFamily="18" charset="-120"/>
                </a:rPr>
                <a:t>   [1]</a:t>
              </a:r>
            </a:p>
          </p:txBody>
        </p:sp>
        <p:sp>
          <p:nvSpPr>
            <p:cNvPr id="22565" name="Text Box 37"/>
            <p:cNvSpPr txBox="1">
              <a:spLocks noChangeArrowheads="1"/>
            </p:cNvSpPr>
            <p:nvPr/>
          </p:nvSpPr>
          <p:spPr bwMode="auto">
            <a:xfrm>
              <a:off x="3776" y="1728"/>
              <a:ext cx="30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1" lang="en-US" altLang="zh-TW" sz="2000" b="1">
                  <a:ea typeface="新細明體" pitchFamily="18" charset="-120"/>
                </a:rPr>
                <a:t>[2]</a:t>
              </a:r>
            </a:p>
          </p:txBody>
        </p:sp>
      </p:grpSp>
      <p:pic>
        <p:nvPicPr>
          <p:cNvPr id="38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" name="Rectangle 38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1219200" y="152400"/>
            <a:ext cx="77914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r>
              <a:rPr lang="en-US" altLang="zh-TW" sz="4000" i="1">
                <a:solidFill>
                  <a:schemeClr val="hlink"/>
                </a:solidFill>
                <a:latin typeface="Georgia" pitchFamily="18" charset="0"/>
                <a:ea typeface="新細明體" pitchFamily="18" charset="-120"/>
              </a:rPr>
              <a:t>Insertion into a Heap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876300" y="1562100"/>
            <a:ext cx="9163050" cy="431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altLang="zh-TW" sz="2000" b="1">
                <a:latin typeface="Courier New" pitchFamily="49" charset="0"/>
                <a:ea typeface="新細明體" pitchFamily="18" charset="-120"/>
              </a:rPr>
              <a:t>void insertHeap(element item, int *n)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altLang="zh-TW" sz="2000" b="1">
                <a:latin typeface="Courier New" pitchFamily="49" charset="0"/>
                <a:ea typeface="新細明體" pitchFamily="18" charset="-120"/>
              </a:rPr>
              <a:t>{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altLang="zh-TW" sz="2000" b="1">
                <a:latin typeface="Courier New" pitchFamily="49" charset="0"/>
                <a:ea typeface="新細明體" pitchFamily="18" charset="-120"/>
              </a:rPr>
              <a:t>  int i;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altLang="zh-TW" sz="2000" b="1">
                <a:latin typeface="Courier New" pitchFamily="49" charset="0"/>
                <a:ea typeface="新細明體" pitchFamily="18" charset="-120"/>
              </a:rPr>
              <a:t>  if (HEAP_FULL(*n)) {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altLang="zh-TW" sz="2000" b="1">
                <a:latin typeface="Courier New" pitchFamily="49" charset="0"/>
                <a:ea typeface="新細明體" pitchFamily="18" charset="-120"/>
              </a:rPr>
              <a:t>    fprintf(stderr, “the heap is full.\n”);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altLang="zh-TW" sz="2000" b="1">
                <a:latin typeface="Courier New" pitchFamily="49" charset="0"/>
                <a:ea typeface="新細明體" pitchFamily="18" charset="-120"/>
              </a:rPr>
              <a:t>    exit(1);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altLang="zh-TW" sz="2000" b="1">
                <a:latin typeface="Courier New" pitchFamily="49" charset="0"/>
                <a:ea typeface="新細明體" pitchFamily="18" charset="-120"/>
              </a:rPr>
              <a:t>  }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altLang="zh-TW" sz="2000" b="1">
                <a:latin typeface="Courier New" pitchFamily="49" charset="0"/>
                <a:ea typeface="新細明體" pitchFamily="18" charset="-120"/>
              </a:rPr>
              <a:t>  i = ++(*n);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altLang="zh-TW" sz="2000" b="1">
                <a:latin typeface="Courier New" pitchFamily="49" charset="0"/>
                <a:ea typeface="新細明體" pitchFamily="18" charset="-120"/>
              </a:rPr>
              <a:t>  while ((i!=1)&amp;&amp;(item.key&gt;heap[i/2].key)) {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altLang="zh-TW" sz="2000" b="1">
                <a:latin typeface="Courier New" pitchFamily="49" charset="0"/>
                <a:ea typeface="新細明體" pitchFamily="18" charset="-120"/>
              </a:rPr>
              <a:t>    heap[i] = heap[i/2];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altLang="zh-TW" sz="2000" b="1">
                <a:latin typeface="Courier New" pitchFamily="49" charset="0"/>
                <a:ea typeface="新細明體" pitchFamily="18" charset="-120"/>
              </a:rPr>
              <a:t>    i /= 2;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altLang="zh-TW" sz="2000" b="1">
                <a:latin typeface="Courier New" pitchFamily="49" charset="0"/>
                <a:ea typeface="新細明體" pitchFamily="18" charset="-120"/>
              </a:rPr>
              <a:t>  }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altLang="zh-TW" sz="2000" b="1">
                <a:latin typeface="Courier New" pitchFamily="49" charset="0"/>
                <a:ea typeface="新細明體" pitchFamily="18" charset="-120"/>
              </a:rPr>
              <a:t>  heap[i]= item;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altLang="zh-TW" sz="2000" b="1">
                <a:latin typeface="Courier New" pitchFamily="49" charset="0"/>
                <a:ea typeface="新細明體" pitchFamily="18" charset="-120"/>
              </a:rPr>
              <a:t>}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4060825" y="5154613"/>
            <a:ext cx="44799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1" lang="en-US" altLang="zh-TW" sz="3200">
                <a:solidFill>
                  <a:srgbClr val="003399"/>
                </a:solidFill>
                <a:ea typeface="新細明體" pitchFamily="18" charset="-120"/>
              </a:rPr>
              <a:t>2</a:t>
            </a:r>
            <a:r>
              <a:rPr kumimoji="1" lang="en-US" altLang="zh-TW" sz="3200" baseline="30000">
                <a:solidFill>
                  <a:srgbClr val="003399"/>
                </a:solidFill>
                <a:ea typeface="新細明體" pitchFamily="18" charset="-120"/>
              </a:rPr>
              <a:t>k</a:t>
            </a:r>
            <a:r>
              <a:rPr kumimoji="1" lang="en-US" altLang="zh-TW" sz="3200">
                <a:solidFill>
                  <a:srgbClr val="003399"/>
                </a:solidFill>
                <a:ea typeface="新細明體" pitchFamily="18" charset="-120"/>
              </a:rPr>
              <a:t>-1=n ==&gt; k=</a:t>
            </a:r>
            <a:r>
              <a:rPr kumimoji="1" lang="en-US" altLang="zh-TW" sz="3200">
                <a:solidFill>
                  <a:srgbClr val="003399"/>
                </a:solidFill>
                <a:ea typeface="新細明體" pitchFamily="18" charset="-120"/>
                <a:sym typeface="Symbol" pitchFamily="18" charset="2"/>
              </a:rPr>
              <a:t>log</a:t>
            </a:r>
            <a:r>
              <a:rPr kumimoji="1" lang="en-US" altLang="zh-TW" sz="3200" baseline="-25000">
                <a:solidFill>
                  <a:srgbClr val="003399"/>
                </a:solidFill>
                <a:ea typeface="新細明體" pitchFamily="18" charset="-120"/>
                <a:sym typeface="Symbol" pitchFamily="18" charset="2"/>
              </a:rPr>
              <a:t>2</a:t>
            </a:r>
            <a:r>
              <a:rPr kumimoji="1" lang="en-US" altLang="zh-TW" sz="3200">
                <a:solidFill>
                  <a:srgbClr val="003399"/>
                </a:solidFill>
                <a:ea typeface="新細明體" pitchFamily="18" charset="-120"/>
                <a:sym typeface="Symbol" pitchFamily="18" charset="2"/>
              </a:rPr>
              <a:t>(n+1)</a:t>
            </a:r>
            <a:endParaRPr kumimoji="1" lang="en-US" altLang="zh-TW" sz="3200">
              <a:solidFill>
                <a:srgbClr val="003399"/>
              </a:solidFill>
              <a:ea typeface="新細明體" pitchFamily="18" charset="-120"/>
            </a:endParaRP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3984625" y="5753100"/>
            <a:ext cx="16033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1" lang="en-US" altLang="zh-TW" sz="3200">
                <a:solidFill>
                  <a:srgbClr val="CC3300"/>
                </a:solidFill>
                <a:ea typeface="新細明體" pitchFamily="18" charset="-120"/>
              </a:rPr>
              <a:t>O(log</a:t>
            </a:r>
            <a:r>
              <a:rPr kumimoji="1" lang="en-US" altLang="zh-TW" sz="3200" baseline="-25000">
                <a:solidFill>
                  <a:srgbClr val="CC3300"/>
                </a:solidFill>
                <a:ea typeface="新細明體" pitchFamily="18" charset="-120"/>
              </a:rPr>
              <a:t>2</a:t>
            </a:r>
            <a:r>
              <a:rPr kumimoji="1" lang="en-US" altLang="zh-TW" sz="3200">
                <a:solidFill>
                  <a:srgbClr val="CC3300"/>
                </a:solidFill>
                <a:ea typeface="新細明體" pitchFamily="18" charset="-120"/>
              </a:rPr>
              <a:t>n)</a:t>
            </a:r>
          </a:p>
        </p:txBody>
      </p:sp>
      <p:pic>
        <p:nvPicPr>
          <p:cNvPr id="6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1295400" y="0"/>
            <a:ext cx="7848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r>
              <a:rPr lang="en-US" altLang="zh-TW" sz="4000" i="1">
                <a:solidFill>
                  <a:schemeClr val="hlink"/>
                </a:solidFill>
                <a:latin typeface="Georgia" pitchFamily="18" charset="0"/>
                <a:ea typeface="新細明體" pitchFamily="18" charset="-120"/>
              </a:rPr>
              <a:t>Deletion from a Heap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609600" y="1600200"/>
            <a:ext cx="9163050" cy="444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altLang="zh-TW" sz="2000" b="1">
                <a:latin typeface="Courier New" pitchFamily="49" charset="0"/>
                <a:ea typeface="新細明體" pitchFamily="18" charset="-120"/>
              </a:rPr>
              <a:t>element deleteHeap(int *n)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altLang="zh-TW" sz="2000" b="1">
                <a:latin typeface="Courier New" pitchFamily="49" charset="0"/>
                <a:ea typeface="新細明體" pitchFamily="18" charset="-120"/>
              </a:rPr>
              <a:t>{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altLang="zh-TW" sz="2000" b="1">
                <a:latin typeface="Courier New" pitchFamily="49" charset="0"/>
                <a:ea typeface="新細明體" pitchFamily="18" charset="-120"/>
              </a:rPr>
              <a:t>  int parent, child;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altLang="zh-TW" sz="2000" b="1">
                <a:latin typeface="Courier New" pitchFamily="49" charset="0"/>
                <a:ea typeface="新細明體" pitchFamily="18" charset="-120"/>
              </a:rPr>
              <a:t>  element item, temp;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altLang="zh-TW" sz="2000" b="1">
                <a:latin typeface="Courier New" pitchFamily="49" charset="0"/>
                <a:ea typeface="新細明體" pitchFamily="18" charset="-120"/>
              </a:rPr>
              <a:t>  if (HEAP_EMPTY(*n)) {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altLang="zh-TW" sz="2000" b="1">
                <a:latin typeface="Courier New" pitchFamily="49" charset="0"/>
                <a:ea typeface="新細明體" pitchFamily="18" charset="-120"/>
              </a:rPr>
              <a:t>    fprintf(stderr, “The heap is empty\n”);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altLang="zh-TW" sz="2000" b="1">
                <a:latin typeface="Courier New" pitchFamily="49" charset="0"/>
                <a:ea typeface="新細明體" pitchFamily="18" charset="-120"/>
              </a:rPr>
              <a:t>    exit(1);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altLang="zh-TW" sz="2000" b="1">
                <a:latin typeface="Courier New" pitchFamily="49" charset="0"/>
                <a:ea typeface="新細明體" pitchFamily="18" charset="-120"/>
              </a:rPr>
              <a:t>  }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altLang="zh-TW" sz="2000" b="1">
                <a:latin typeface="Courier New" pitchFamily="49" charset="0"/>
                <a:ea typeface="新細明體" pitchFamily="18" charset="-120"/>
              </a:rPr>
              <a:t>  /* save value of the element with the </a:t>
            </a:r>
            <a:br>
              <a:rPr lang="en-US" altLang="zh-TW" sz="2000" b="1">
                <a:latin typeface="Courier New" pitchFamily="49" charset="0"/>
                <a:ea typeface="新細明體" pitchFamily="18" charset="-120"/>
              </a:rPr>
            </a:br>
            <a:r>
              <a:rPr lang="en-US" altLang="zh-TW" sz="2000" b="1">
                <a:latin typeface="Courier New" pitchFamily="49" charset="0"/>
                <a:ea typeface="新細明體" pitchFamily="18" charset="-120"/>
              </a:rPr>
              <a:t>   highest key */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altLang="zh-TW" sz="2000" b="1">
                <a:latin typeface="Courier New" pitchFamily="49" charset="0"/>
                <a:ea typeface="新細明體" pitchFamily="18" charset="-120"/>
              </a:rPr>
              <a:t>  item = heap[1];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altLang="zh-TW" sz="2000" b="1">
                <a:latin typeface="Courier New" pitchFamily="49" charset="0"/>
                <a:ea typeface="新細明體" pitchFamily="18" charset="-120"/>
              </a:rPr>
              <a:t>  /* use last element in heap to adjust heap */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altLang="zh-TW" sz="2000" b="1">
                <a:latin typeface="Courier New" pitchFamily="49" charset="0"/>
                <a:ea typeface="新細明體" pitchFamily="18" charset="-120"/>
              </a:rPr>
              <a:t>  temp = heap[(*n)--];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altLang="zh-TW" sz="2000" b="1">
                <a:latin typeface="Courier New" pitchFamily="49" charset="0"/>
                <a:ea typeface="新細明體" pitchFamily="18" charset="-120"/>
              </a:rPr>
              <a:t>  parent = 1;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altLang="zh-TW" sz="2000" b="1">
                <a:latin typeface="Courier New" pitchFamily="49" charset="0"/>
                <a:ea typeface="新細明體" pitchFamily="18" charset="-120"/>
              </a:rPr>
              <a:t>  child = 2;</a:t>
            </a:r>
          </a:p>
        </p:txBody>
      </p:sp>
      <p:pic>
        <p:nvPicPr>
          <p:cNvPr id="4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685800" y="1447800"/>
            <a:ext cx="8216900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</a:pPr>
            <a:r>
              <a:rPr kumimoji="1" lang="en-US" altLang="zh-TW" b="1">
                <a:latin typeface="Courier New" pitchFamily="49" charset="0"/>
                <a:ea typeface="新細明體" pitchFamily="18" charset="-120"/>
              </a:rPr>
              <a:t>while (child &lt;= *n) {</a:t>
            </a:r>
          </a:p>
          <a:p>
            <a:pPr>
              <a:lnSpc>
                <a:spcPct val="80000"/>
              </a:lnSpc>
            </a:pPr>
            <a:r>
              <a:rPr kumimoji="1" lang="en-US" altLang="zh-TW" b="1">
                <a:latin typeface="Courier New" pitchFamily="49" charset="0"/>
                <a:ea typeface="新細明體" pitchFamily="18" charset="-120"/>
              </a:rPr>
              <a:t>    /* find the larger child of the current </a:t>
            </a:r>
          </a:p>
          <a:p>
            <a:pPr>
              <a:lnSpc>
                <a:spcPct val="80000"/>
              </a:lnSpc>
            </a:pPr>
            <a:r>
              <a:rPr kumimoji="1" lang="en-US" altLang="zh-TW" b="1">
                <a:latin typeface="Courier New" pitchFamily="49" charset="0"/>
                <a:ea typeface="新細明體" pitchFamily="18" charset="-120"/>
              </a:rPr>
              <a:t>       parent */</a:t>
            </a:r>
          </a:p>
          <a:p>
            <a:pPr>
              <a:lnSpc>
                <a:spcPct val="80000"/>
              </a:lnSpc>
            </a:pPr>
            <a:r>
              <a:rPr kumimoji="1" lang="en-US" altLang="zh-TW" b="1">
                <a:latin typeface="Courier New" pitchFamily="49" charset="0"/>
                <a:ea typeface="新細明體" pitchFamily="18" charset="-120"/>
              </a:rPr>
              <a:t>    if ((child &lt; *n)&amp;&amp;</a:t>
            </a:r>
          </a:p>
          <a:p>
            <a:pPr>
              <a:lnSpc>
                <a:spcPct val="80000"/>
              </a:lnSpc>
            </a:pPr>
            <a:r>
              <a:rPr kumimoji="1" lang="en-US" altLang="zh-TW" b="1">
                <a:latin typeface="Courier New" pitchFamily="49" charset="0"/>
                <a:ea typeface="新細明體" pitchFamily="18" charset="-120"/>
              </a:rPr>
              <a:t>        (heap[child].key&lt;heap[child+1].key))</a:t>
            </a:r>
          </a:p>
          <a:p>
            <a:pPr>
              <a:lnSpc>
                <a:spcPct val="80000"/>
              </a:lnSpc>
            </a:pPr>
            <a:r>
              <a:rPr kumimoji="1" lang="en-US" altLang="zh-TW" b="1">
                <a:latin typeface="Courier New" pitchFamily="49" charset="0"/>
                <a:ea typeface="新細明體" pitchFamily="18" charset="-120"/>
              </a:rPr>
              <a:t>      child++;</a:t>
            </a:r>
          </a:p>
          <a:p>
            <a:pPr>
              <a:lnSpc>
                <a:spcPct val="80000"/>
              </a:lnSpc>
            </a:pPr>
            <a:r>
              <a:rPr kumimoji="1" lang="en-US" altLang="zh-TW" b="1">
                <a:latin typeface="Courier New" pitchFamily="49" charset="0"/>
                <a:ea typeface="新細明體" pitchFamily="18" charset="-120"/>
              </a:rPr>
              <a:t>    if (temp.key &gt;= heap[child].key) break;</a:t>
            </a:r>
          </a:p>
          <a:p>
            <a:pPr>
              <a:lnSpc>
                <a:spcPct val="80000"/>
              </a:lnSpc>
            </a:pPr>
            <a:r>
              <a:rPr kumimoji="1" lang="en-US" altLang="zh-TW" b="1">
                <a:latin typeface="Courier New" pitchFamily="49" charset="0"/>
                <a:ea typeface="新細明體" pitchFamily="18" charset="-120"/>
              </a:rPr>
              <a:t>    /* move to the next lower level */</a:t>
            </a:r>
          </a:p>
          <a:p>
            <a:pPr>
              <a:lnSpc>
                <a:spcPct val="80000"/>
              </a:lnSpc>
            </a:pPr>
            <a:r>
              <a:rPr kumimoji="1" lang="en-US" altLang="zh-TW" b="1">
                <a:latin typeface="Courier New" pitchFamily="49" charset="0"/>
                <a:ea typeface="新細明體" pitchFamily="18" charset="-120"/>
              </a:rPr>
              <a:t>    heap[parent] = heap[child];</a:t>
            </a:r>
          </a:p>
          <a:p>
            <a:pPr>
              <a:lnSpc>
                <a:spcPct val="80000"/>
              </a:lnSpc>
            </a:pPr>
            <a:r>
              <a:rPr kumimoji="1" lang="en-US" altLang="zh-TW" b="1">
                <a:latin typeface="Courier New" pitchFamily="49" charset="0"/>
                <a:ea typeface="新細明體" pitchFamily="18" charset="-120"/>
              </a:rPr>
              <a:t>    child *= 2;</a:t>
            </a:r>
          </a:p>
          <a:p>
            <a:pPr>
              <a:lnSpc>
                <a:spcPct val="80000"/>
              </a:lnSpc>
            </a:pPr>
            <a:r>
              <a:rPr kumimoji="1" lang="en-US" altLang="zh-TW" b="1">
                <a:latin typeface="Courier New" pitchFamily="49" charset="0"/>
                <a:ea typeface="新細明體" pitchFamily="18" charset="-120"/>
              </a:rPr>
              <a:t>  }</a:t>
            </a:r>
          </a:p>
          <a:p>
            <a:pPr>
              <a:lnSpc>
                <a:spcPct val="80000"/>
              </a:lnSpc>
            </a:pPr>
            <a:r>
              <a:rPr kumimoji="1" lang="en-US" altLang="zh-TW" b="1">
                <a:latin typeface="Courier New" pitchFamily="49" charset="0"/>
                <a:ea typeface="新細明體" pitchFamily="18" charset="-120"/>
              </a:rPr>
              <a:t>  heap[parent] = temp;</a:t>
            </a:r>
          </a:p>
          <a:p>
            <a:pPr>
              <a:lnSpc>
                <a:spcPct val="80000"/>
              </a:lnSpc>
            </a:pPr>
            <a:r>
              <a:rPr kumimoji="1" lang="en-US" altLang="zh-TW" b="1">
                <a:latin typeface="Courier New" pitchFamily="49" charset="0"/>
                <a:ea typeface="新細明體" pitchFamily="18" charset="-120"/>
              </a:rPr>
              <a:t>  return item;</a:t>
            </a:r>
          </a:p>
          <a:p>
            <a:pPr>
              <a:lnSpc>
                <a:spcPct val="80000"/>
              </a:lnSpc>
            </a:pPr>
            <a:r>
              <a:rPr kumimoji="1" lang="en-US" altLang="zh-TW" b="1">
                <a:latin typeface="Courier New" pitchFamily="49" charset="0"/>
                <a:ea typeface="新細明體" pitchFamily="18" charset="-120"/>
              </a:rPr>
              <a:t>}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1295400" y="0"/>
            <a:ext cx="7848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r>
              <a:rPr lang="en-US" altLang="zh-TW" sz="4000" i="1" dirty="0">
                <a:solidFill>
                  <a:schemeClr val="hlink"/>
                </a:solidFill>
                <a:latin typeface="Georgia" pitchFamily="18" charset="0"/>
                <a:ea typeface="新細明體" pitchFamily="18" charset="-120"/>
              </a:rPr>
              <a:t>Deletion from a Heap </a:t>
            </a:r>
          </a:p>
        </p:txBody>
      </p:sp>
      <p:pic>
        <p:nvPicPr>
          <p:cNvPr id="4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Heap Sorting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Step 1: Build a heap</a:t>
            </a:r>
          </a:p>
          <a:p>
            <a:pPr eaLnBrk="1" hangingPunct="1"/>
            <a:r>
              <a:rPr lang="en-US" smtClean="0"/>
              <a:t>Step 2: removeMin( )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>
                <a:solidFill>
                  <a:srgbClr val="FF3300"/>
                </a:solidFill>
              </a:rPr>
              <a:t>Running time?</a:t>
            </a:r>
            <a:r>
              <a:rPr lang="en-US" smtClean="0"/>
              <a:t> </a:t>
            </a:r>
          </a:p>
        </p:txBody>
      </p:sp>
      <p:pic>
        <p:nvPicPr>
          <p:cNvPr id="4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Heap or Not a Heap?</a:t>
            </a: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600200"/>
            <a:ext cx="5410200" cy="475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1600200" y="4343400"/>
            <a:ext cx="2895600" cy="228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1676400" y="1828800"/>
            <a:ext cx="2971800" cy="228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6" name="Picture 2" descr="RIMT Universit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Heap Properties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400" smtClean="0"/>
              <a:t>A heap T storing n keys has height h = </a:t>
            </a:r>
            <a:r>
              <a:rPr lang="en-US" altLang="en-US" sz="2400" smtClean="0">
                <a:sym typeface="Symbol" pitchFamily="18" charset="2"/>
              </a:rPr>
              <a:t></a:t>
            </a:r>
            <a:r>
              <a:rPr lang="en-US" altLang="en-US" sz="2400" smtClean="0"/>
              <a:t>log(n + 1)</a:t>
            </a:r>
            <a:r>
              <a:rPr lang="en-US" altLang="en-US" sz="2400" smtClean="0">
                <a:sym typeface="Symbol" pitchFamily="18" charset="2"/>
              </a:rPr>
              <a:t></a:t>
            </a:r>
            <a:r>
              <a:rPr lang="en-US" altLang="en-US" sz="2400" smtClean="0"/>
              <a:t>, which is O(log n)</a:t>
            </a:r>
            <a:endParaRPr lang="en-US" altLang="en-US" smtClean="0"/>
          </a:p>
          <a:p>
            <a:pPr eaLnBrk="1" hangingPunct="1"/>
            <a:endParaRPr lang="en-US" smtClean="0"/>
          </a:p>
        </p:txBody>
      </p:sp>
      <p:pic>
        <p:nvPicPr>
          <p:cNvPr id="36557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2743200"/>
            <a:ext cx="6553200" cy="354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RIMT Universit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5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990600" y="304800"/>
            <a:ext cx="916305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r>
              <a:rPr lang="en-US" altLang="zh-TW" sz="3200" i="1">
                <a:solidFill>
                  <a:schemeClr val="hlink"/>
                </a:solidFill>
                <a:latin typeface="Georgia" pitchFamily="18" charset="0"/>
                <a:ea typeface="新細明體" pitchFamily="18" charset="-120"/>
              </a:rPr>
              <a:t>ADT for Min Heap</a:t>
            </a:r>
            <a:endParaRPr lang="en-US" altLang="zh-TW" sz="4000" i="1">
              <a:solidFill>
                <a:schemeClr val="hlink"/>
              </a:solidFill>
              <a:latin typeface="Georgia" pitchFamily="18" charset="0"/>
              <a:ea typeface="新細明體" pitchFamily="18" charset="-120"/>
            </a:endParaRP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304800" y="1447800"/>
            <a:ext cx="9163050" cy="521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altLang="zh-TW" sz="2000">
                <a:latin typeface="Georgia" pitchFamily="18" charset="0"/>
                <a:ea typeface="新細明體" pitchFamily="18" charset="-120"/>
              </a:rPr>
              <a:t>objects: n &gt; 0 elements organized in a binary tree so that the value in each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altLang="zh-TW" sz="2000">
                <a:latin typeface="Georgia" pitchFamily="18" charset="0"/>
                <a:ea typeface="新細明體" pitchFamily="18" charset="-120"/>
              </a:rPr>
              <a:t>	node is at least as large as those in its children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altLang="zh-TW" sz="2000">
                <a:latin typeface="Georgia" pitchFamily="18" charset="0"/>
                <a:ea typeface="新細明體" pitchFamily="18" charset="-120"/>
              </a:rPr>
              <a:t>method: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altLang="zh-TW" sz="2000">
                <a:latin typeface="Georgia" pitchFamily="18" charset="0"/>
                <a:ea typeface="新細明體" pitchFamily="18" charset="-120"/>
              </a:rPr>
              <a:t>    Heap Create(MAX_SIZE)::= create an empty heap that can </a:t>
            </a:r>
            <a:br>
              <a:rPr lang="en-US" altLang="zh-TW" sz="2000">
                <a:latin typeface="Georgia" pitchFamily="18" charset="0"/>
                <a:ea typeface="新細明體" pitchFamily="18" charset="-120"/>
              </a:rPr>
            </a:br>
            <a:r>
              <a:rPr lang="en-US" altLang="zh-TW" sz="2000">
                <a:latin typeface="Georgia" pitchFamily="18" charset="0"/>
                <a:ea typeface="新細明體" pitchFamily="18" charset="-120"/>
              </a:rPr>
              <a:t>                               hold a maximum of max_size elements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altLang="zh-TW" sz="2000">
                <a:latin typeface="Georgia" pitchFamily="18" charset="0"/>
                <a:ea typeface="新細明體" pitchFamily="18" charset="-120"/>
              </a:rPr>
              <a:t>    Boolean HeapFull(heap, n)::= if (n==max_size) return TRUE</a:t>
            </a:r>
            <a:br>
              <a:rPr lang="en-US" altLang="zh-TW" sz="2000">
                <a:latin typeface="Georgia" pitchFamily="18" charset="0"/>
                <a:ea typeface="新細明體" pitchFamily="18" charset="-120"/>
              </a:rPr>
            </a:br>
            <a:r>
              <a:rPr lang="en-US" altLang="zh-TW" sz="2000">
                <a:latin typeface="Georgia" pitchFamily="18" charset="0"/>
                <a:ea typeface="新細明體" pitchFamily="18" charset="-120"/>
              </a:rPr>
              <a:t>                                                else return FALSE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altLang="zh-TW" sz="2000">
                <a:latin typeface="Georgia" pitchFamily="18" charset="0"/>
                <a:ea typeface="新細明體" pitchFamily="18" charset="-120"/>
              </a:rPr>
              <a:t>    Heap Insert(heap, item, n)::= if (!HeapFull(heap,n)) insert </a:t>
            </a:r>
            <a:br>
              <a:rPr lang="en-US" altLang="zh-TW" sz="2000">
                <a:latin typeface="Georgia" pitchFamily="18" charset="0"/>
                <a:ea typeface="新細明體" pitchFamily="18" charset="-120"/>
              </a:rPr>
            </a:br>
            <a:r>
              <a:rPr lang="en-US" altLang="zh-TW" sz="2000">
                <a:latin typeface="Georgia" pitchFamily="18" charset="0"/>
                <a:ea typeface="新細明體" pitchFamily="18" charset="-120"/>
              </a:rPr>
              <a:t>                               item into heap and return the resulting heap </a:t>
            </a:r>
            <a:br>
              <a:rPr lang="en-US" altLang="zh-TW" sz="2000">
                <a:latin typeface="Georgia" pitchFamily="18" charset="0"/>
                <a:ea typeface="新細明體" pitchFamily="18" charset="-120"/>
              </a:rPr>
            </a:br>
            <a:r>
              <a:rPr lang="en-US" altLang="zh-TW" sz="2000">
                <a:latin typeface="Georgia" pitchFamily="18" charset="0"/>
                <a:ea typeface="新細明體" pitchFamily="18" charset="-120"/>
              </a:rPr>
              <a:t>                                                else return error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altLang="zh-TW" sz="2000">
                <a:latin typeface="Georgia" pitchFamily="18" charset="0"/>
                <a:ea typeface="新細明體" pitchFamily="18" charset="-120"/>
              </a:rPr>
              <a:t>    Boolean HeapEmpty(heap, n)::= if (n&gt;0) return FALSE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altLang="zh-TW" sz="2000">
                <a:latin typeface="Georgia" pitchFamily="18" charset="0"/>
                <a:ea typeface="新細明體" pitchFamily="18" charset="-120"/>
              </a:rPr>
              <a:t>                                                     else return TRUE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altLang="zh-TW" sz="2000">
                <a:latin typeface="Georgia" pitchFamily="18" charset="0"/>
                <a:ea typeface="新細明體" pitchFamily="18" charset="-120"/>
              </a:rPr>
              <a:t>    Element Delete(heap,n)::= if (!HeapEmpty(heap,n)) return one</a:t>
            </a:r>
            <a:br>
              <a:rPr lang="en-US" altLang="zh-TW" sz="2000">
                <a:latin typeface="Georgia" pitchFamily="18" charset="0"/>
                <a:ea typeface="新細明體" pitchFamily="18" charset="-120"/>
              </a:rPr>
            </a:br>
            <a:r>
              <a:rPr lang="en-US" altLang="zh-TW" sz="2000">
                <a:latin typeface="Georgia" pitchFamily="18" charset="0"/>
                <a:ea typeface="新細明體" pitchFamily="18" charset="-120"/>
              </a:rPr>
              <a:t>                               instance of the </a:t>
            </a:r>
            <a:r>
              <a:rPr lang="en-US" altLang="zh-TW" sz="2000">
                <a:solidFill>
                  <a:srgbClr val="CC3300"/>
                </a:solidFill>
                <a:latin typeface="Georgia" pitchFamily="18" charset="0"/>
                <a:ea typeface="新細明體" pitchFamily="18" charset="-120"/>
              </a:rPr>
              <a:t>smallest</a:t>
            </a:r>
            <a:r>
              <a:rPr lang="en-US" altLang="zh-TW" sz="2000">
                <a:latin typeface="Georgia" pitchFamily="18" charset="0"/>
                <a:ea typeface="新細明體" pitchFamily="18" charset="-120"/>
              </a:rPr>
              <a:t> element in the heap </a:t>
            </a:r>
            <a:br>
              <a:rPr lang="en-US" altLang="zh-TW" sz="2000">
                <a:latin typeface="Georgia" pitchFamily="18" charset="0"/>
                <a:ea typeface="新細明體" pitchFamily="18" charset="-120"/>
              </a:rPr>
            </a:br>
            <a:r>
              <a:rPr lang="en-US" altLang="zh-TW" sz="2000">
                <a:latin typeface="Georgia" pitchFamily="18" charset="0"/>
                <a:ea typeface="新細明體" pitchFamily="18" charset="-120"/>
              </a:rPr>
              <a:t>                               and remove it from the heap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altLang="zh-TW" sz="2000">
                <a:latin typeface="Georgia" pitchFamily="18" charset="0"/>
                <a:ea typeface="新細明體" pitchFamily="18" charset="-120"/>
              </a:rPr>
              <a:t>                                                     else return error</a:t>
            </a:r>
          </a:p>
        </p:txBody>
      </p:sp>
      <p:pic>
        <p:nvPicPr>
          <p:cNvPr id="4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Heap Insertion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Insert 6 </a:t>
            </a:r>
          </a:p>
        </p:txBody>
      </p:sp>
      <p:pic>
        <p:nvPicPr>
          <p:cNvPr id="36659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2251075"/>
            <a:ext cx="6134100" cy="420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RIMT Universit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6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Heap Insertion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Add key in next available position</a:t>
            </a:r>
          </a:p>
          <a:p>
            <a:pPr eaLnBrk="1" hangingPunct="1">
              <a:buFontTx/>
              <a:buNone/>
            </a:pPr>
            <a:endParaRPr lang="en-US" smtClean="0"/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1828800" y="2590800"/>
          <a:ext cx="5905500" cy="3733800"/>
        </p:xfrm>
        <a:graphic>
          <a:graphicData uri="http://schemas.openxmlformats.org/presentationml/2006/ole">
            <p:oleObj spid="_x0000_s1026" name="Bitmap Image" r:id="rId3" imgW="5904762" imgH="3734321" progId="PBrush">
              <p:embed/>
            </p:oleObj>
          </a:graphicData>
        </a:graphic>
      </p:graphicFrame>
      <p:pic>
        <p:nvPicPr>
          <p:cNvPr id="5" name="Picture 2" descr="RIMT Universit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Heap Insertion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400" dirty="0" smtClean="0"/>
              <a:t>Begin </a:t>
            </a:r>
            <a:r>
              <a:rPr lang="en-US" sz="2400" dirty="0" err="1" smtClean="0"/>
              <a:t>Unheap</a:t>
            </a:r>
            <a:endParaRPr lang="en-US" sz="2400" dirty="0" smtClean="0"/>
          </a:p>
        </p:txBody>
      </p:sp>
      <p:pic>
        <p:nvPicPr>
          <p:cNvPr id="36864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1905000"/>
            <a:ext cx="5410200" cy="467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RIMT Universit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8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Heap Insertion</a:t>
            </a:r>
          </a:p>
        </p:txBody>
      </p:sp>
      <p:pic>
        <p:nvPicPr>
          <p:cNvPr id="36966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20133" y="1600200"/>
            <a:ext cx="3703734" cy="4525963"/>
          </a:xfrm>
          <a:noFill/>
        </p:spPr>
      </p:pic>
      <p:pic>
        <p:nvPicPr>
          <p:cNvPr id="4" name="Picture 2" descr="RIMT Universit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9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626</Words>
  <Application>Microsoft Office PowerPoint</Application>
  <PresentationFormat>On-screen Show (4:3)</PresentationFormat>
  <Paragraphs>170</Paragraphs>
  <Slides>24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Office Theme</vt:lpstr>
      <vt:lpstr>Bitmap Image</vt:lpstr>
      <vt:lpstr> Data Structure/BTCS-2304</vt:lpstr>
      <vt:lpstr>Heaps</vt:lpstr>
      <vt:lpstr>Heap or Not a Heap?</vt:lpstr>
      <vt:lpstr>Heap Properties</vt:lpstr>
      <vt:lpstr>Slide 5</vt:lpstr>
      <vt:lpstr>Heap Insertion</vt:lpstr>
      <vt:lpstr>Heap Insertion</vt:lpstr>
      <vt:lpstr>Heap Insertion</vt:lpstr>
      <vt:lpstr>Heap Insertion</vt:lpstr>
      <vt:lpstr>Heap Insertion</vt:lpstr>
      <vt:lpstr>Heap Removal</vt:lpstr>
      <vt:lpstr>Heap Removal</vt:lpstr>
      <vt:lpstr>Heap Removal</vt:lpstr>
      <vt:lpstr>Heap Removal</vt:lpstr>
      <vt:lpstr>Heap Removal</vt:lpstr>
      <vt:lpstr>Building a Heap</vt:lpstr>
      <vt:lpstr>Building a Heap</vt:lpstr>
      <vt:lpstr>Building a Heap</vt:lpstr>
      <vt:lpstr>Building a Heap</vt:lpstr>
      <vt:lpstr>Heap Implementation</vt:lpstr>
      <vt:lpstr>Slide 21</vt:lpstr>
      <vt:lpstr>Slide 22</vt:lpstr>
      <vt:lpstr>Slide 23</vt:lpstr>
      <vt:lpstr>Heap Sorting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Data Structure/BTCS-2304</dc:title>
  <dc:creator>Yogesh</dc:creator>
  <cp:lastModifiedBy>Yogesh</cp:lastModifiedBy>
  <cp:revision>2</cp:revision>
  <dcterms:created xsi:type="dcterms:W3CDTF">2023-06-20T10:47:12Z</dcterms:created>
  <dcterms:modified xsi:type="dcterms:W3CDTF">2023-06-23T05:26:55Z</dcterms:modified>
</cp:coreProperties>
</file>