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2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309" autoAdjust="0"/>
    <p:restoredTop sz="94660"/>
  </p:normalViewPr>
  <p:slideViewPr>
    <p:cSldViewPr>
      <p:cViewPr varScale="1">
        <p:scale>
          <a:sx n="68" d="100"/>
          <a:sy n="68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56C761-F5E5-4033-814D-BA678487B86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DD1273-DB98-44B4-96C7-914AD2F820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two ways to initialize an array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length property (grows as needed when elements are added)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6D783-408F-4FEA-A2B8-B64AAB5EA06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1367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6D783-408F-4FEA-A2B8-B64AAB5EA06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1367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6D783-408F-4FEA-A2B8-B64AAB5EA06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1367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6D783-408F-4FEA-A2B8-B64AAB5EA06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13674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6D783-408F-4FEA-A2B8-B64AAB5EA06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1367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92AB-C6AC-4EDC-87F8-1553CCD037A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B5DF8-6552-45C2-A9FE-59BE2C0112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92AB-C6AC-4EDC-87F8-1553CCD037A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B5DF8-6552-45C2-A9FE-59BE2C0112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92AB-C6AC-4EDC-87F8-1553CCD037A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B5DF8-6552-45C2-A9FE-59BE2C0112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92AB-C6AC-4EDC-87F8-1553CCD037A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B5DF8-6552-45C2-A9FE-59BE2C0112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92AB-C6AC-4EDC-87F8-1553CCD037A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B5DF8-6552-45C2-A9FE-59BE2C0112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92AB-C6AC-4EDC-87F8-1553CCD037A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B5DF8-6552-45C2-A9FE-59BE2C0112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92AB-C6AC-4EDC-87F8-1553CCD037A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B5DF8-6552-45C2-A9FE-59BE2C0112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92AB-C6AC-4EDC-87F8-1553CCD037A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B5DF8-6552-45C2-A9FE-59BE2C0112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92AB-C6AC-4EDC-87F8-1553CCD037A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B5DF8-6552-45C2-A9FE-59BE2C0112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92AB-C6AC-4EDC-87F8-1553CCD037A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B5DF8-6552-45C2-A9FE-59BE2C0112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92AB-C6AC-4EDC-87F8-1553CCD037A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B5DF8-6552-45C2-A9FE-59BE2C0112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E92AB-C6AC-4EDC-87F8-1553CCD037A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B5DF8-6552-45C2-A9FE-59BE2C0112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229600" cy="1470025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	Web Development/BTCS-2410</a:t>
            </a:r>
            <a:endParaRPr lang="en-US" sz="3200" dirty="0">
              <a:solidFill>
                <a:srgbClr val="7030A0"/>
              </a:solidFill>
              <a:latin typeface="American Typewriter" panose="02090604020004020304" pitchFamily="18" charset="77"/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492875"/>
            <a:ext cx="3886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1000" y="2590800"/>
            <a:ext cx="54102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 smtClean="0">
                <a:latin typeface="+mn-lt"/>
              </a:rPr>
              <a:t>Semester:4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3" name="Title 3"/>
          <p:cNvSpPr txBox="1">
            <a:spLocks/>
          </p:cNvSpPr>
          <p:nvPr/>
        </p:nvSpPr>
        <p:spPr>
          <a:xfrm>
            <a:off x="4114800" y="4114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</a:t>
            </a:r>
            <a:r>
              <a:rPr lang="en-US" dirty="0" smtClean="0"/>
              <a:t> Ms. </a:t>
            </a:r>
            <a:r>
              <a:rPr lang="en-US" dirty="0" err="1" smtClean="0"/>
              <a:t>Yogesh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</a:t>
            </a:r>
            <a:endParaRPr lang="en-US" sz="4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C76F15A-3445-4ED0-A4DF-DE4BBF06AE1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1600200"/>
            <a:ext cx="8153400" cy="1200329"/>
          </a:xfrm>
          <a:prstGeom prst="rect">
            <a:avLst/>
          </a:prstGeom>
          <a:solidFill>
            <a:srgbClr val="F4F6A8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name = []; // empty array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name = [value, value, ..., value]; // pre-filled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name[index] = value; // store element</a:t>
            </a:r>
            <a:r>
              <a:rPr lang="nn-NO" dirty="0" smtClean="0">
                <a:latin typeface="Courier New" pitchFamily="49" charset="0"/>
                <a:cs typeface="Courier New" pitchFamily="49" charset="0"/>
              </a:rPr>
              <a:t>		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           	  	  		  		 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JS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CS380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09600" y="2990671"/>
            <a:ext cx="8153400" cy="2031325"/>
          </a:xfrm>
          <a:prstGeom prst="rect">
            <a:avLst/>
          </a:prstGeom>
          <a:solidFill>
            <a:srgbClr val="F4F6A8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ducks = ["Huey", "Dewey", "Louie"];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stooges = []; //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stooges.length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is 0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stooges[0] = "Larry"; //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stooges.length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is 1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stooges[1] = "Moe"; //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stooges.length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is 2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stooges[4] = "Curly"; //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stooges.length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is 5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stooges[4] = "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Shemp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"; //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stooges.length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is 5</a:t>
            </a:r>
            <a:r>
              <a:rPr lang="nn-NO" dirty="0" smtClean="0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           	  	  		  		 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JS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25369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 methods</a:t>
            </a:r>
            <a:endParaRPr lang="en-US" sz="4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C76F15A-3445-4ED0-A4DF-DE4BBF06AE1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1524000"/>
            <a:ext cx="8153400" cy="2031325"/>
          </a:xfrm>
          <a:prstGeom prst="rect">
            <a:avLst/>
          </a:prstGeom>
          <a:solidFill>
            <a:srgbClr val="F4F6A8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a = ["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Stef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", "Jason"]; //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Stef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Jason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a.push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("Brian"); //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Stef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Jason, Brian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a.unshift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("Kelly"); // Kelly,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Stef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Jason, Brian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a.pop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(); // Kelly,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Stef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Jason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a.shift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(); //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Stef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Jason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a.sort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(); // Jason,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Stef</a:t>
            </a:r>
            <a:r>
              <a:rPr lang="nn-NO" dirty="0" smtClean="0">
                <a:latin typeface="Courier New" pitchFamily="49" charset="0"/>
                <a:cs typeface="Courier New" pitchFamily="49" charset="0"/>
              </a:rPr>
              <a:t>		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           	  	  		  		  		 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JS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533400" y="3352800"/>
            <a:ext cx="8153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1" fontAlgn="base" hangingPunct="1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1" fontAlgn="base" hangingPunct="1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A04DA3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C4652D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array serves as many data structures: list, queue, stack, ...</a:t>
            </a:r>
          </a:p>
          <a:p>
            <a:r>
              <a:rPr lang="en-US" sz="2800" dirty="0"/>
              <a:t>methods: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concat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, join, pop, push, reverse, shift, slice, sort,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splice,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unshift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2400" dirty="0"/>
              <a:t>push and pop add / remove from back</a:t>
            </a:r>
          </a:p>
          <a:p>
            <a:pPr lvl="1"/>
            <a:r>
              <a:rPr lang="en-US" sz="2400" dirty="0" err="1"/>
              <a:t>unshift</a:t>
            </a:r>
            <a:r>
              <a:rPr lang="en-US" sz="2400" dirty="0"/>
              <a:t> and shift add / remove from front</a:t>
            </a:r>
          </a:p>
          <a:p>
            <a:pPr lvl="1"/>
            <a:r>
              <a:rPr lang="en-US" sz="2400" dirty="0"/>
              <a:t>shift and pop return the element that is removed</a:t>
            </a:r>
            <a:endParaRPr lang="en-US" sz="1050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5063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type</a:t>
            </a:r>
            <a:endParaRPr lang="en-US" sz="4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971800"/>
            <a:ext cx="8153400" cy="1219200"/>
          </a:xfrm>
        </p:spPr>
        <p:txBody>
          <a:bodyPr>
            <a:normAutofit fontScale="32500" lnSpcReduction="20000"/>
          </a:bodyPr>
          <a:lstStyle/>
          <a:p>
            <a:r>
              <a:rPr lang="en-US" dirty="0"/>
              <a:t>methods: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charAt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charCodeAt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fromCharCode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indexOf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lastIndexOf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, replace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, split, substring,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toLowerCase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toUpperCase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 err="1"/>
              <a:t>charAt</a:t>
            </a:r>
            <a:r>
              <a:rPr lang="en-US" dirty="0"/>
              <a:t> returns a one-letter String (there is no char type)</a:t>
            </a:r>
          </a:p>
          <a:p>
            <a:r>
              <a:rPr lang="en-US" dirty="0"/>
              <a:t>length property (not a method as in Java)</a:t>
            </a:r>
          </a:p>
          <a:p>
            <a:r>
              <a:rPr lang="en-US" dirty="0"/>
              <a:t>Strings can be specified with "" or ''</a:t>
            </a:r>
          </a:p>
          <a:p>
            <a:r>
              <a:rPr lang="en-US" dirty="0"/>
              <a:t>concatenation with + :</a:t>
            </a:r>
          </a:p>
          <a:p>
            <a:pPr lvl="1"/>
            <a:r>
              <a:rPr lang="en-US" dirty="0"/>
              <a:t>1 + 1 is 2, but "1" + 1 is "11"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C76F15A-3445-4ED0-A4DF-DE4BBF06AE1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1600200"/>
            <a:ext cx="8153400" cy="1477328"/>
          </a:xfrm>
          <a:prstGeom prst="rect">
            <a:avLst/>
          </a:prstGeom>
          <a:solidFill>
            <a:srgbClr val="F4F6A8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s = "Connie Client";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fName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s.substring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(0,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s.indexOf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(" ")); // "Connie"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len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s.length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// 13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s2 = 'Melvin Merchant';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		         								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JS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7221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More about </a:t>
            </a:r>
            <a:r>
              <a:rPr lang="en-US" sz="4000" dirty="0">
                <a:latin typeface="Courier New" pitchFamily="49" charset="0"/>
                <a:cs typeface="Courier New" pitchFamily="49" charset="0"/>
              </a:rPr>
              <a:t>String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4724400"/>
            <a:ext cx="8153400" cy="1219200"/>
          </a:xfrm>
        </p:spPr>
        <p:txBody>
          <a:bodyPr/>
          <a:lstStyle/>
          <a:p>
            <a:r>
              <a:rPr lang="en-US" dirty="0"/>
              <a:t>accessing the letters of a String: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C76F15A-3445-4ED0-A4DF-DE4BBF06AE1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2895600"/>
            <a:ext cx="8153400" cy="1754326"/>
          </a:xfrm>
          <a:prstGeom prst="rect">
            <a:avLst/>
          </a:prstGeom>
          <a:solidFill>
            <a:srgbClr val="F4F6A8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count = 10;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s1 = "" + count; // "10"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s2 = count + " bananas, ah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ah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ah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!"; // "10 bananas, ah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ah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ah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!"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n1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parseInt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("42 is the answer"); // 42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n2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parseFloat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booyah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"); //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NaN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   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JS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765048" y="1447800"/>
            <a:ext cx="8153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1" fontAlgn="base" hangingPunct="1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1" fontAlgn="base" hangingPunct="1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A04DA3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C4652D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escape sequences behave as in Java: \' \" \&amp; \n \t \\</a:t>
            </a:r>
          </a:p>
          <a:p>
            <a:r>
              <a:rPr lang="en-US" dirty="0" smtClean="0"/>
              <a:t>converting between numbers and Strings: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5256074"/>
            <a:ext cx="8153400" cy="923330"/>
          </a:xfrm>
          <a:prstGeom prst="rect">
            <a:avLst/>
          </a:prstGeom>
          <a:solidFill>
            <a:srgbClr val="F4F6A8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firstLetter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s[0]; // fails in IE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firstLetter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s.charAt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(0); // does work in IE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lastLetter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s.charAt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s.length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- 1);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   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JS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CS380</a:t>
            </a:r>
            <a:endParaRPr lang="en-US"/>
          </a:p>
        </p:txBody>
      </p:sp>
      <p:pic>
        <p:nvPicPr>
          <p:cNvPr id="9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5432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Splitting strings: split and join</a:t>
            </a:r>
            <a:endParaRPr lang="en-US" sz="4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C76F15A-3445-4ED0-A4DF-DE4BBF06AE1A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1524000"/>
            <a:ext cx="8153400" cy="1477328"/>
          </a:xfrm>
          <a:prstGeom prst="rect">
            <a:avLst/>
          </a:prstGeom>
          <a:solidFill>
            <a:srgbClr val="F4F6A8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s = "the quick brown fox";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a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s.split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(" "); // ["the", "quick", "brown", "fox"]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a.reverse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(); // ["fox", "brown", "quick", "the"]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s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a.join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("!"); // "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fox!brown!quick!the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"</a:t>
            </a:r>
            <a:r>
              <a:rPr lang="nn-NO" dirty="0" smtClean="0">
                <a:latin typeface="Courier New" pitchFamily="49" charset="0"/>
                <a:cs typeface="Courier New" pitchFamily="49" charset="0"/>
              </a:rPr>
              <a:t>		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           	  	  		  	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JS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533400" y="3352800"/>
            <a:ext cx="8153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1" fontAlgn="base" hangingPunct="1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1" fontAlgn="base" hangingPunct="1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A04DA3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C4652D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split breaks apart a string into an array using a delimiter</a:t>
            </a:r>
          </a:p>
          <a:p>
            <a:pPr lvl="1"/>
            <a:r>
              <a:rPr lang="en-US" dirty="0"/>
              <a:t>can also be used with regular expressions (seen later)</a:t>
            </a:r>
          </a:p>
          <a:p>
            <a:r>
              <a:rPr lang="en-US" dirty="0"/>
              <a:t>join merges an array into a single string, placing a delimiter between them</a:t>
            </a:r>
            <a:endParaRPr lang="en-US" sz="1100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5024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581</Words>
  <Application>Microsoft Office PowerPoint</Application>
  <PresentationFormat>On-screen Show (4:3)</PresentationFormat>
  <Paragraphs>77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Web Development/BTCS-2410</vt:lpstr>
      <vt:lpstr>Arrays</vt:lpstr>
      <vt:lpstr>Array methods</vt:lpstr>
      <vt:lpstr>String type</vt:lpstr>
      <vt:lpstr> More about String</vt:lpstr>
      <vt:lpstr>Splitting strings: split and join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Yogesh</dc:creator>
  <cp:lastModifiedBy>Yogesh</cp:lastModifiedBy>
  <cp:revision>2</cp:revision>
  <dcterms:created xsi:type="dcterms:W3CDTF">2023-06-20T06:44:44Z</dcterms:created>
  <dcterms:modified xsi:type="dcterms:W3CDTF">2023-06-20T08:05:56Z</dcterms:modified>
</cp:coreProperties>
</file>